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PQCKHN+PWPGFL+ArialMT"/>
      <p:regular r:id="rId21"/>
    </p:embeddedFont>
    <p:embeddedFont>
      <p:font typeface="KVVQGB+MS-UIGothic"/>
      <p:regular r:id="rId22"/>
    </p:embeddedFont>
    <p:embeddedFont>
      <p:font typeface="VGKFSB+RESNDB+MicrosoftYaHei-Bold"/>
      <p:regular r:id="rId23"/>
    </p:embeddedFont>
    <p:embeddedFont>
      <p:font typeface="MBQPPJ+NTNKJV+MicrosoftYaHei"/>
      <p:regular r:id="rId24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BB25D-4550-4D62-BDE7-CD6682AF8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68228C-0D13-4C1C-999C-9107E13C0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8FDBB-E42B-482E-94F9-8FBC08E53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177E43-C74E-4C1E-8F98-364099A2A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264C94-EF64-41B9-A32F-D0AA11C14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D7D654-8AAC-4086-9469-805294B0E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D85959-3A95-4369-9421-FC8B61760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6A4AA7-58F5-4762-8F51-4C765EA58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98495E-CF6A-40E2-B908-2FC6B4DDD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C1249-E6CE-4411-98E8-D69B211E4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14DAC-5366-4D88-9FA8-64146DEF5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7007507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CKHN+PWPGFL+ArialMT"/>
                <a:cs typeface="PQCKHN+PWPG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CKHN+PWPGFL+ArialMT"/>
                <a:cs typeface="PQCKHN+PWPG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的核心原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040570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CKHN+PWPGFL+ArialMT"/>
                <a:cs typeface="PQCKHN+PWPG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的具体表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28870" y="3589210"/>
            <a:ext cx="6542982" cy="1880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CKHN+PWPGFL+ArialMT"/>
                <a:cs typeface="PQCKHN+PWPG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如何培养良好的基本礼貌礼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仪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CKHN+PWPGFL+ArialMT"/>
                <a:cs typeface="PQCKHN+PWPG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在日常生活和工作中的运用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PQCKHN+PWPGFL+ArialMT"/>
                <a:cs typeface="PQCKHN+PWPG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的意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3045FD"/>
                </a:solidFill>
                <a:latin typeface="KVVQGB+MS-UIGothic"/>
                <a:cs typeface="KVVQGB+MS-UIGothic"/>
              </a:rPr>
              <a:t>与影响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KVVQGB+MS-UIGothic"/>
                <a:cs typeface="KVVQGB+MS-UIGothic"/>
              </a:rPr>
              <a:t>目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VGKFSB+RESNDB+MicrosoftYaHei-Bold"/>
                <a:cs typeface="VGKFSB+RESNDB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73785" y="3325796"/>
            <a:ext cx="4606900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3800" spc="23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3800" spc="27">
                <a:solidFill>
                  <a:srgbClr val="3045FD"/>
                </a:solidFill>
                <a:latin typeface="KVVQGB+MS-UIGothic"/>
                <a:cs typeface="KVVQGB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KVVQGB+MS-UIGothic"/>
                <a:cs typeface="KVVQGB+MS-UIGothic"/>
              </a:rPr>
              <a:t>定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91276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基本礼貌礼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是指在日常生活中，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们应该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遵循的基本行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交往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范，旨在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社会秩序和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关系的和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谐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KVVQGB+MS-UIGothic"/>
                <a:cs typeface="KVVQGB+MS-UIGothic"/>
              </a:rPr>
              <a:t>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基本礼貌礼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具有普遍性、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范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性和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践性，适用于各种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合和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关系，是人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们应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当共同遵守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的道德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范。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714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GKFSB+RESNDB+MicrosoftYaHei-Bold"/>
                <a:cs typeface="VGKFSB+RESNDB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GKFSB+RESNDB+MicrosoftYaHei-Bold"/>
                <a:cs typeface="VGKFSB+RESNDB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GKFSB+RESNDB+MicrosoftYaHei-Bold"/>
                <a:cs typeface="VGKFSB+RESNDB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KVVQGB+MS-UIGothic"/>
                <a:cs typeface="KVVQGB+MS-UIGothic"/>
              </a:rPr>
              <a:t>促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进</a:t>
            </a:r>
            <a:r>
              <a:rPr sz="2000" spc="25">
                <a:solidFill>
                  <a:srgbClr val="3045FD"/>
                </a:solidFill>
                <a:latin typeface="KVVQGB+MS-UIGothic"/>
                <a:cs typeface="KVVQGB+MS-UIGothic"/>
              </a:rPr>
              <a:t>人</a:t>
            </a: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际</a:t>
            </a:r>
            <a:r>
              <a:rPr sz="2000" spc="25">
                <a:solidFill>
                  <a:srgbClr val="3045FD"/>
                </a:solidFill>
                <a:latin typeface="KVVQGB+MS-UIGothic"/>
                <a:cs typeface="KVVQGB+MS-UIGothic"/>
              </a:rPr>
              <a:t>关系和</a:t>
            </a:r>
            <a:r>
              <a:rPr sz="2000">
                <a:solidFill>
                  <a:srgbClr val="3045FD"/>
                </a:solidFill>
                <a:latin typeface="SimSun"/>
                <a:cs typeface="SimSun"/>
              </a:rPr>
              <a:t>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KVVQGB+MS-UIGothic"/>
                <a:cs typeface="KVVQGB+MS-UIGothic"/>
              </a:rPr>
              <a:t>提升个人形象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维护</a:t>
            </a:r>
            <a:r>
              <a:rPr sz="2000" spc="25">
                <a:solidFill>
                  <a:srgbClr val="3045FD"/>
                </a:solidFill>
                <a:latin typeface="KVVQGB+MS-UIGothic"/>
                <a:cs typeface="KVVQGB+MS-UIGothic"/>
              </a:rPr>
              <a:t>社会秩序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遵守基本礼貌礼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有助于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建立良好的人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关系，减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少人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冲突，促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社会和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得体的言行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举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止能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个人的良好修养和素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提升个人形象。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基本礼貌礼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是社会文明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步的基石，遵守礼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范有助于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社会秩序和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公共利益。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史与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历</a:t>
            </a:r>
            <a:r>
              <a:rPr sz="1550">
                <a:solidFill>
                  <a:srgbClr val="3045FD"/>
                </a:solidFill>
                <a:latin typeface="KVVQGB+MS-UIGothic"/>
                <a:cs typeface="KVVQGB+MS-UIGothic"/>
              </a:rPr>
              <a:t>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28561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基本礼貌礼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史可以追溯到古代，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随着人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社会的不断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展，礼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仪规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范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也不断演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和完善。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50">
                <a:solidFill>
                  <a:srgbClr val="FFFFFF"/>
                </a:solidFill>
                <a:latin typeface="KVVQGB+MS-UIGothic"/>
                <a:cs typeface="KVVQGB+MS-UIGothic"/>
              </a:rPr>
              <a:t>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代社会，基本礼貌礼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仪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渐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走向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多元化和个性化，同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也在不断吸收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新的元素和理念，以适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应时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展的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需要。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73785" y="3325796"/>
            <a:ext cx="558264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3800" spc="23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3800" spc="25">
                <a:solidFill>
                  <a:srgbClr val="3045FD"/>
                </a:solidFill>
                <a:latin typeface="KVVQGB+MS-UIGothic"/>
                <a:cs typeface="KVVQGB+MS-UIGothic"/>
              </a:rPr>
              <a:t>的核心原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3785" y="4024931"/>
            <a:ext cx="1206500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>
                <a:solidFill>
                  <a:srgbClr val="3045FD"/>
                </a:solidFill>
                <a:latin typeface="SimSun"/>
                <a:cs typeface="SimSun"/>
              </a:rPr>
              <a:t>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尊重他人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3714" y="1233542"/>
            <a:ext cx="2000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尊重他人的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隐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私和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63000" y="1233542"/>
            <a:ext cx="212675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尊重他人的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劳动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成果，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不随意破坏或浪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他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人的努力。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83714" y="1507863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利，不侵犯他人的个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83714" y="1782183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人空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82565" y="5200388"/>
            <a:ext cx="200025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尊重他人的意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点，不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易否定或批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他人的看法。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真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诚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待人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7289" y="2407022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以真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诚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度与他人交往，不虚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伪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66709" y="240702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他人的承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诺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诺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言要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真履行，不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易背弃。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7289" y="2749923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假装。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72000" y="4550783"/>
            <a:ext cx="34316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表达真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的情感和想法，不掩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饰</a:t>
            </a: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伪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72000" y="4893683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VVQGB+MS-UIGothic"/>
                <a:cs typeface="KVVQGB+MS-UIGothic"/>
              </a:rPr>
              <a:t>装自己。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谦逊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有礼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3115" y="4348853"/>
            <a:ext cx="31389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保持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谦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虚的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度，不自大或傲慢。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在言行中表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出礼貌和尊重，不</a:t>
            </a:r>
          </a:p>
          <a:p>
            <a:pPr marL="7620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失礼或失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299345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虚心接受他人的建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议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和批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，不</a:t>
            </a:r>
          </a:p>
          <a:p>
            <a:pPr marL="3810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自以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是或固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执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热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情友好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他人展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情和友好的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度，不冷漠或疏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在交往中主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关心和帮助他人，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不袖手旁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或冷漠无情。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7743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极参与社交活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，与他人建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立良好的人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关系。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遵守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规则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遵守社会公共秩序和法律法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，不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违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法乱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48915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在公共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合保持安静和整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，不影响他人正常生活。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53296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在交通中遵守交通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规则</a:t>
            </a:r>
            <a:r>
              <a:rPr sz="1500">
                <a:solidFill>
                  <a:srgbClr val="FFFFFF"/>
                </a:solidFill>
                <a:latin typeface="KVVQGB+MS-UIGothic"/>
                <a:cs typeface="KVVQGB+MS-UIGothic"/>
              </a:rPr>
              <a:t>和信号，确保自身和他人的安全。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73785" y="3325796"/>
            <a:ext cx="558264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3045FD"/>
                </a:solidFill>
                <a:latin typeface="KVVQGB+MS-UIGothic"/>
                <a:cs typeface="KVVQGB+MS-UIGothic"/>
              </a:rPr>
              <a:t>基本礼貌礼</a:t>
            </a:r>
            <a:r>
              <a:rPr sz="3800" spc="23">
                <a:solidFill>
                  <a:srgbClr val="3045FD"/>
                </a:solidFill>
                <a:latin typeface="SimSun"/>
                <a:cs typeface="SimSun"/>
              </a:rPr>
              <a:t>仪</a:t>
            </a:r>
            <a:r>
              <a:rPr sz="3800" spc="25">
                <a:solidFill>
                  <a:srgbClr val="3045FD"/>
                </a:solidFill>
                <a:latin typeface="KVVQGB+MS-UIGothic"/>
                <a:cs typeface="KVVQGB+MS-UIGothic"/>
              </a:rPr>
              <a:t>的具体表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3785" y="4024931"/>
            <a:ext cx="1206500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>
                <a:solidFill>
                  <a:srgbClr val="3045FD"/>
                </a:solidFill>
                <a:latin typeface="SimSun"/>
                <a:cs typeface="SimSun"/>
              </a:rPr>
              <a:t>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言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谈举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止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KVVQGB+MS-UIGothic"/>
                <a:cs typeface="KVVQGB+MS-UIGothic"/>
              </a:rPr>
              <a:t>言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谈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006976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与人交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谈时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使用礼貌用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，如</a:t>
            </a:r>
            <a:r>
              <a:rPr sz="1500">
                <a:solidFill>
                  <a:srgbClr val="000000"/>
                </a:solidFill>
                <a:latin typeface="MBQPPJ+NTNKJV+MicrosoftYaHei"/>
                <a:cs typeface="MBQPPJ+NTNKJV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请</a:t>
            </a:r>
            <a:r>
              <a:rPr sz="1500">
                <a:solidFill>
                  <a:srgbClr val="000000"/>
                </a:solidFill>
                <a:latin typeface="MBQPPJ+NTNKJV+MicrosoftYaHei"/>
                <a:cs typeface="MBQPPJ+NTNKJV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、</a:t>
            </a:r>
            <a:r>
              <a:rPr sz="1500">
                <a:solidFill>
                  <a:srgbClr val="000000"/>
                </a:solidFill>
                <a:latin typeface="MBQPPJ+NTNKJV+MicrosoftYaHei"/>
                <a:cs typeface="MBQPPJ+NTNKJV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谢谢</a:t>
            </a:r>
            <a:r>
              <a:rPr sz="1500">
                <a:solidFill>
                  <a:srgbClr val="000000"/>
                </a:solidFill>
                <a:latin typeface="MBQPPJ+NTNKJV+MicrosoftYaHei"/>
                <a:cs typeface="MBQPPJ+NTNKJV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、</a:t>
            </a:r>
            <a:r>
              <a:rPr sz="1500">
                <a:solidFill>
                  <a:srgbClr val="000000"/>
                </a:solidFill>
                <a:latin typeface="MBQPPJ+NTNKJV+MicrosoftYaHei"/>
                <a:cs typeface="MBQPPJ+NTNKJV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不客气</a:t>
            </a:r>
            <a:r>
              <a:rPr sz="1500">
                <a:solidFill>
                  <a:srgbClr val="000000"/>
                </a:solidFill>
                <a:latin typeface="MBQPPJ+NTNKJV+MicrosoftYaHei"/>
                <a:cs typeface="MBQPPJ+NTNKJV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等。同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要避免使用粗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话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或侮辱性的言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举</a:t>
            </a:r>
            <a:r>
              <a:rPr sz="2300">
                <a:solidFill>
                  <a:srgbClr val="3045FD"/>
                </a:solidFill>
                <a:latin typeface="KVVQGB+MS-UIGothic"/>
                <a:cs typeface="KVVQGB+MS-UIGothic"/>
              </a:rPr>
              <a:t>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006976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保持微笑，眼神交流，适当的身体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言，如点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500">
                <a:solidFill>
                  <a:srgbClr val="000000"/>
                </a:solidFill>
                <a:latin typeface="KVVQGB+MS-UIGothic"/>
                <a:cs typeface="KVVQGB+MS-UIGothic"/>
              </a:rPr>
              <a:t>、握手等，以示友好和尊重。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待人接物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3045FD"/>
                </a:solidFill>
                <a:latin typeface="KVVQGB+MS-UIGothic"/>
                <a:cs typeface="KVVQGB+MS-UIGothic"/>
              </a:rPr>
              <a:t>尊重他人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27647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论对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方的身份、地位如何，都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应给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予尊重。不因个人偏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见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或歧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待他人。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3045FD"/>
                </a:solidFill>
                <a:latin typeface="SimSun"/>
                <a:cs typeface="SimSun"/>
              </a:rPr>
              <a:t>热</a:t>
            </a:r>
            <a:r>
              <a:rPr sz="2000" spc="15">
                <a:solidFill>
                  <a:srgbClr val="3045FD"/>
                </a:solidFill>
                <a:latin typeface="KVVQGB+MS-UIGothic"/>
                <a:cs typeface="KVVQGB+MS-UIGothic"/>
              </a:rPr>
              <a:t>情友好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585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与人打招呼，提供帮助，关心他人需求，展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友好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KVVQGB+MS-UIGothic"/>
                <a:cs typeface="KVVQGB+MS-UIGothic"/>
              </a:rPr>
              <a:t>度。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公共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3045FD"/>
                </a:solidFill>
                <a:latin typeface="KVVQGB+MS-UIGothic"/>
                <a:cs typeface="KVVQGB+MS-UIGothic"/>
              </a:rPr>
              <a:t>所礼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仪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KVVQGB+MS-UIGothic"/>
                <a:cs typeface="KVVQGB+MS-UIGothic"/>
              </a:rPr>
              <a:t>遵守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规则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597818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在公共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所，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遵守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定和指示，如排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队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、不随地吐痰、不大声喧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哗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KVVQGB+MS-UIGothic"/>
                <a:cs typeface="KVVQGB+MS-UIGothic"/>
              </a:rPr>
              <a:t>尊重他人空</a:t>
            </a:r>
            <a:r>
              <a:rPr sz="2300">
                <a:solidFill>
                  <a:srgbClr val="FFFFFF"/>
                </a:solidFill>
                <a:latin typeface="SimSun"/>
                <a:cs typeface="SimSun"/>
              </a:rPr>
              <a:t>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49276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在公共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所，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尊重他人的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私和空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，不随意打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扰</a:t>
            </a:r>
            <a:r>
              <a:rPr sz="1350">
                <a:solidFill>
                  <a:srgbClr val="FFFFFF"/>
                </a:solidFill>
                <a:latin typeface="KVVQGB+MS-UIGothic"/>
                <a:cs typeface="KVVQGB+MS-UIGothic"/>
              </a:rPr>
              <a:t>他人。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https://d.book118.com/948070075070006042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PQCKHN+PWPGFL+ArialMT</vt:lpstr>
      <vt:lpstr>Times New Roman</vt:lpstr>
      <vt:lpstr>KVVQGB+MS-UIGothic</vt:lpstr>
      <vt:lpstr>SimSun</vt:lpstr>
      <vt:lpstr>VGKFSB+RESNDB+MicrosoftYaHei-Bold</vt:lpstr>
      <vt:lpstr>MBQPPJ+NTNKJV+MicrosoftYaHei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2024-09-21T16:35:04.998</cp:lastPrinted>
  <dcterms:created xsi:type="dcterms:W3CDTF">2024-09-21T08:35:05Z</dcterms:created>
  <dcterms:modified xsi:type="dcterms:W3CDTF">2024-09-21T08:35:06Z</dcterms:modified>
</cp:coreProperties>
</file>