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BFA306B-5B3A-44E1-BA1E-3AB9962873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83A2DB-5334-4EDA-AABC-D61709CA14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140F651-BA1A-4617-8B60-50A708FBFD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0441EB3-2DE9-447C-AD1B-CBB662D0F5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31E6896-493C-4D8D-9F6A-43872B73E13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CE2AB23-13D8-431A-9EC0-CDF8A64F2DF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186331D-E204-40AB-8700-644A2556AE5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19C77F8-A173-4DD6-B028-FA638D551BB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5380608-A1C1-40FA-99FF-38A6D46EE0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C00AEF-B147-4DE6-9F8A-379FF54E86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EF532D-DBA0-47C2-9F4C-F3D4C66F2F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7.jpeg" /><Relationship Id="rId6"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8073007032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Microsoft Yahei"/>
                <a:ea typeface="Microsoft Yahei"/>
                <a:cs typeface="Microsoft Yahei"/>
              </a:rPr>
              <a:t>煤炭企业员工心理健康问题分析</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煤炭企业员工心理健康现状</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煤炭企业员工心理健康问题成因</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煤炭企业员工心理健康问题解决对策</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煤炭企业员工心理健康问题案例分析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结论与展望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solidFill>
                <a:latin typeface="Microsoft Yahei"/>
                <a:ea typeface="Microsoft Yahei"/>
                <a:cs typeface="Microsoft Yahei"/>
              </a:rPr>
              <a:t>引言</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焦虑情绪</a:t>
            </a:r>
            <a:endParaRPr lang="en-US" sz="1100"/>
          </a:p>
        </p:txBody>
      </p:sp>
      <p:sp>
        <p:nvSpPr>
          <p:cNvPr id="3" name="AutoShape 3"/>
          <p:cNvSpPr/>
          <p:nvPr/>
        </p:nvSpPr>
        <p:spPr>
          <a:xfrm>
            <a:off x="3575643" y="4720386"/>
            <a:ext cx="2415272" cy="37040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抑郁状态</a:t>
            </a:r>
            <a:endParaRPr lang="en-US" sz="1100"/>
          </a:p>
        </p:txBody>
      </p:sp>
      <p:sp>
        <p:nvSpPr>
          <p:cNvPr id="4" name="AutoShape 4"/>
          <p:cNvSpPr/>
          <p:nvPr/>
        </p:nvSpPr>
        <p:spPr>
          <a:xfrm>
            <a:off x="6220535" y="4720386"/>
            <a:ext cx="2415272" cy="37040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睡眠障碍</a:t>
            </a:r>
            <a:endParaRPr lang="en-US" sz="1100"/>
          </a:p>
        </p:txBody>
      </p:sp>
      <p:sp>
        <p:nvSpPr>
          <p:cNvPr id="5" name="AutoShape 5"/>
          <p:cNvSpPr/>
          <p:nvPr/>
        </p:nvSpPr>
        <p:spPr>
          <a:xfrm>
            <a:off x="8927174" y="4720386"/>
            <a:ext cx="2415272" cy="37040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人际关系敏感</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心理问题表现</a:t>
            </a:r>
          </a:p>
        </p:txBody>
      </p:sp>
      <p:pic>
        <p:nvPicPr>
          <p:cNvPr id="27" name="Picture 27"/>
          <p:cNvPicPr>
            <a:picLocks noChangeAspect="1"/>
          </p:cNvPicPr>
          <p:nvPr/>
        </p:nvPicPr>
        <p:blipFill>
          <a:blip r:embed="rId2"/>
          <a:srcRect l="4395" r="4395"/>
          <a:stretch>
            <a:fillRect/>
          </a:stretch>
        </p:blipFill>
        <p:spPr>
          <a:xfrm>
            <a:off x="892584" y="1337857"/>
            <a:ext cx="2465519" cy="2459823"/>
          </a:xfrm>
          <a:prstGeom prst="rect">
            <a:avLst/>
          </a:prstGeom>
        </p:spPr>
      </p:pic>
      <p:pic>
        <p:nvPicPr>
          <p:cNvPr id="28" name="Picture 28"/>
          <p:cNvPicPr>
            <a:picLocks noChangeAspect="1"/>
          </p:cNvPicPr>
          <p:nvPr/>
        </p:nvPicPr>
        <p:blipFill>
          <a:blip r:embed="rId3"/>
          <a:srcRect l="9364" r="9364"/>
          <a:stretch>
            <a:fillRect/>
          </a:stretch>
        </p:blipFill>
        <p:spPr>
          <a:xfrm>
            <a:off x="3570781" y="1337857"/>
            <a:ext cx="2465519" cy="2459823"/>
          </a:xfrm>
          <a:prstGeom prst="rect">
            <a:avLst/>
          </a:prstGeom>
        </p:spPr>
      </p:pic>
      <p:pic>
        <p:nvPicPr>
          <p:cNvPr id="29" name="Picture 29"/>
          <p:cNvPicPr>
            <a:picLocks noChangeAspect="1"/>
          </p:cNvPicPr>
          <p:nvPr/>
        </p:nvPicPr>
        <p:blipFill>
          <a:blip r:embed="rId4"/>
          <a:srcRect l="8028" r="8028"/>
          <a:stretch>
            <a:fillRect/>
          </a:stretch>
        </p:blipFill>
        <p:spPr>
          <a:xfrm>
            <a:off x="6248977" y="1337857"/>
            <a:ext cx="2465519" cy="2459823"/>
          </a:xfrm>
          <a:prstGeom prst="rect">
            <a:avLst/>
          </a:prstGeom>
        </p:spPr>
      </p:pic>
      <p:pic>
        <p:nvPicPr>
          <p:cNvPr id="30" name="Picture 30"/>
          <p:cNvPicPr>
            <a:picLocks noChangeAspect="1"/>
          </p:cNvPicPr>
          <p:nvPr/>
        </p:nvPicPr>
        <p:blipFill>
          <a:blip r:embed="rId5"/>
          <a:srcRect l="6775" r="6775"/>
          <a:stretch>
            <a:fillRect/>
          </a:stretch>
        </p:blipFill>
        <p:spPr>
          <a:xfrm>
            <a:off x="8927174" y="1337857"/>
            <a:ext cx="2465519" cy="2459823"/>
          </a:xfrm>
          <a:prstGeom prst="rect">
            <a:avLst/>
          </a:prstGeom>
        </p:spPr>
      </p:pic>
      <p:sp>
        <p:nvSpPr>
          <p:cNvPr id="31" name="AutoShape 31"/>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01</a:t>
            </a:r>
          </a:p>
        </p:txBody>
      </p:sp>
      <p:sp>
        <p:nvSpPr>
          <p:cNvPr id="36" name="TextBox 36"/>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02</a:t>
            </a:r>
          </a:p>
        </p:txBody>
      </p:sp>
      <p:sp>
        <p:nvSpPr>
          <p:cNvPr id="37" name="TextBox 37"/>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03</a:t>
            </a:r>
          </a:p>
        </p:txBody>
      </p:sp>
      <p:sp>
        <p:nvSpPr>
          <p:cNvPr id="38" name="TextBox 38"/>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04</a:t>
            </a:r>
          </a:p>
        </p:txBody>
      </p:sp>
      <p:sp>
        <p:nvSpPr>
          <p:cNvPr id="39" name="AutoShape 39"/>
          <p:cNvSpPr/>
          <p:nvPr/>
        </p:nvSpPr>
        <p:spPr>
          <a:xfrm>
            <a:off x="917707" y="5153111"/>
            <a:ext cx="2415273" cy="999925"/>
          </a:xfrm>
          <a:prstGeom prst="rect">
            <a:avLst/>
          </a:prstGeom>
          <a:noFill/>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由于工作环境的高度紧张和不确定性，煤炭企业员工容易出现焦虑情绪。</a:t>
            </a:r>
            <a:endParaRPr lang="en-US" sz="1100"/>
          </a:p>
        </p:txBody>
      </p:sp>
      <p:sp>
        <p:nvSpPr>
          <p:cNvPr id="40" name="AutoShape 40"/>
          <p:cNvSpPr/>
          <p:nvPr/>
        </p:nvSpPr>
        <p:spPr>
          <a:xfrm>
            <a:off x="3595904" y="5153111"/>
            <a:ext cx="2415273" cy="999925"/>
          </a:xfrm>
          <a:prstGeom prst="rect">
            <a:avLst/>
          </a:prstGeom>
          <a:noFill/>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长期处于高强度的工作压力下，员工容易陷入抑郁状态，表现为情绪低落、失去兴趣等。</a:t>
            </a:r>
            <a:endParaRPr lang="en-US" sz="1100"/>
          </a:p>
        </p:txBody>
      </p:sp>
      <p:sp>
        <p:nvSpPr>
          <p:cNvPr id="41" name="AutoShape 41"/>
          <p:cNvSpPr/>
          <p:nvPr/>
        </p:nvSpPr>
        <p:spPr>
          <a:xfrm>
            <a:off x="6274100" y="5153111"/>
            <a:ext cx="2415273" cy="999925"/>
          </a:xfrm>
          <a:prstGeom prst="rect">
            <a:avLst/>
          </a:prstGeom>
          <a:noFill/>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倒班制工作导致生物节律紊乱，影响员工的睡眠质量，进而引发一系列心理问题。</a:t>
            </a:r>
            <a:endParaRPr lang="en-US" sz="1100"/>
          </a:p>
        </p:txBody>
      </p:sp>
      <p:sp>
        <p:nvSpPr>
          <p:cNvPr id="42" name="AutoShape 42"/>
          <p:cNvSpPr/>
          <p:nvPr/>
        </p:nvSpPr>
        <p:spPr>
          <a:xfrm>
            <a:off x="8952297" y="5153111"/>
            <a:ext cx="2415273" cy="999925"/>
          </a:xfrm>
          <a:prstGeom prst="rect">
            <a:avLst/>
          </a:prstGeom>
          <a:noFill/>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工作中的人际关系紧张，可能导致员工在人际交往中变得敏感、不自信。</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5898" r="5898"/>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高强度的工作压力是导致煤炭企业员工心理问题的主要因素之一。</a:t>
            </a:r>
            <a:endParaRPr lang="en-US" sz="1100"/>
          </a:p>
        </p:txBody>
      </p:sp>
      <p:sp>
        <p:nvSpPr>
          <p:cNvPr id="15" name="AutoShape 15"/>
          <p:cNvSpPr/>
          <p:nvPr/>
        </p:nvSpPr>
        <p:spPr>
          <a:xfrm>
            <a:off x="747336" y="2037683"/>
            <a:ext cx="2553871" cy="42262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solidFill>
                <a:latin typeface="Microsoft Yahei"/>
                <a:ea typeface="Microsoft Yahei"/>
                <a:cs typeface="Microsoft Yahei"/>
              </a:rPr>
              <a:t>工作压力</a:t>
            </a:r>
            <a:endParaRPr lang="en-US" sz="1100"/>
          </a:p>
        </p:txBody>
      </p:sp>
      <p:sp>
        <p:nvSpPr>
          <p:cNvPr id="16" name="AutoShape 16"/>
          <p:cNvSpPr/>
          <p:nvPr/>
        </p:nvSpPr>
        <p:spPr>
          <a:xfrm>
            <a:off x="1940528" y="5092530"/>
            <a:ext cx="2552700" cy="891876"/>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solidFill>
                <a:latin typeface="Microsoft Yahei"/>
                <a:ea typeface="Microsoft Yahei"/>
                <a:cs typeface="Microsoft Yahei"/>
              </a:rPr>
              <a:t>地下开采等特殊工作环境可能给员工带来心理上的压抑和不适。</a:t>
            </a:r>
            <a:endParaRPr lang="en-US" sz="1100"/>
          </a:p>
        </p:txBody>
      </p:sp>
      <p:sp>
        <p:nvSpPr>
          <p:cNvPr id="17" name="AutoShape 17"/>
          <p:cNvSpPr/>
          <p:nvPr/>
        </p:nvSpPr>
        <p:spPr>
          <a:xfrm>
            <a:off x="1940528" y="4661950"/>
            <a:ext cx="2084356" cy="403578"/>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工作环境</a:t>
            </a:r>
            <a:endParaRPr lang="en-US" sz="1100"/>
          </a:p>
        </p:txBody>
      </p:sp>
      <p:sp>
        <p:nvSpPr>
          <p:cNvPr id="18" name="AutoShape 18"/>
          <p:cNvSpPr/>
          <p:nvPr/>
        </p:nvSpPr>
        <p:spPr>
          <a:xfrm>
            <a:off x="8872233" y="2402205"/>
            <a:ext cx="2552700" cy="108278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家庭关系、家庭经济状况等家庭因素也可能对员工的心理健康产生影响。</a:t>
            </a:r>
            <a:endParaRPr lang="en-US" sz="1100"/>
          </a:p>
        </p:txBody>
      </p:sp>
      <p:sp>
        <p:nvSpPr>
          <p:cNvPr id="19" name="AutoShape 19"/>
          <p:cNvSpPr/>
          <p:nvPr/>
        </p:nvSpPr>
        <p:spPr>
          <a:xfrm>
            <a:off x="8872233" y="2037683"/>
            <a:ext cx="2569478" cy="44168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家庭因素</a:t>
            </a:r>
            <a:endParaRPr lang="en-US" sz="1100"/>
          </a:p>
        </p:txBody>
      </p:sp>
      <p:sp>
        <p:nvSpPr>
          <p:cNvPr id="20" name="AutoShape 20"/>
          <p:cNvSpPr/>
          <p:nvPr/>
        </p:nvSpPr>
        <p:spPr>
          <a:xfrm>
            <a:off x="7814024" y="5112856"/>
            <a:ext cx="2552700" cy="933977"/>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个人性格、应对压力的方式以及自我调节能力等个人因素也会影响员工的心理健康。</a:t>
            </a:r>
            <a:endParaRPr lang="en-US" sz="1100"/>
          </a:p>
        </p:txBody>
      </p:sp>
      <p:sp>
        <p:nvSpPr>
          <p:cNvPr id="21" name="AutoShape 21"/>
          <p:cNvSpPr/>
          <p:nvPr/>
        </p:nvSpPr>
        <p:spPr>
          <a:xfrm>
            <a:off x="8314658" y="4661950"/>
            <a:ext cx="2084356" cy="42262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solidFill>
                <a:latin typeface="Microsoft Yahei"/>
                <a:ea typeface="Microsoft Yahei"/>
                <a:cs typeface="Microsoft Yahei"/>
              </a:rPr>
              <a:t>个人因素</a:t>
            </a:r>
            <a:endParaRPr lang="en-US" sz="1100"/>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影响因素</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solidFill>
                <a:latin typeface="Microsoft Yahei"/>
                <a:ea typeface="Microsoft Yahei"/>
                <a:cs typeface="Microsoft Yahei"/>
              </a:rPr>
              <a:t>煤炭企业员工心理健康现状</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6542" r="6542"/>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由于煤炭行业的特殊性，员工常常面临高强度、高风险的工作环境，导致心理压力增大，心理健康状况普遍较差。</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员工心理健康状况普遍较差</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煤炭企业员工常见的心理问题包括焦虑、抑郁、睡眠障碍等，这些问题对员工的身心健康产生严重影响。</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心理问题类型多样</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近年来，煤炭企业员工中年轻一代的比例逐渐增加，而年轻人面临着更大的生活和工作压力，心理问题呈现年轻化趋势。</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心理问题呈年轻化趋势</a:t>
            </a:r>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员工心理健康状况概述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工作压力大</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煤炭企业员工面临着较大的工作压力，包括工作任务繁重、工作要求严格等，这些压力可能导致员工产生焦虑、抑郁等心理问题。</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工作环境恶劣</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煤炭企业的工作环境通常较为恶劣，员工常常需要在地下矿井中长时间工作，这种环境对员工的身心健康产生不良影响。</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缺乏心理支持</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煤炭企业员工在工作中往往只注重身体健康，而忽视了心理健康，缺乏必要的心理支持和辅导。</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5042" r="5042"/>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2500" r="12500"/>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0625" r="10625"/>
          <a:stretch>
            <a:fillRect/>
          </a:stretch>
        </p:blipFill>
        <p:spPr>
          <a:xfrm>
            <a:off x="9121095" y="1416742"/>
            <a:ext cx="1475427" cy="1475427"/>
          </a:xfrm>
          <a:prstGeom prst="ellipse">
            <a:avLst/>
          </a:prstGeom>
        </p:spPr>
      </p:pic>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煤炭企业员工心理健康问题分析</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083" r="5083"/>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员工心理健康问题可能导致工作效率下降，因为员工可能会出现注意力不集中、记忆力减退等症状，影响工作表现。</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工作效率下降</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心理健康问题可能引发员工的情绪波动，导致人际关系紧张，影响团队合作和企业的凝聚力。</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人际关系紧张</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心理健康问题可能影响员工的家庭生活和社会生活，导致生活质量下降。例如，员工可能会出现情绪低落、失眠等症状，影响家庭和谐和社会交往。</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生活质量下降</a:t>
            </a:r>
          </a:p>
        </p:txBody>
      </p:sp>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员工心理健康问题对工作和生活的影响</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solidFill>
                <a:latin typeface="Microsoft Yahei"/>
                <a:ea typeface="Microsoft Yahei"/>
                <a:cs typeface="Microsoft Yahei"/>
              </a:rPr>
              <a:t>煤炭企业员工心理健康问题成因</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煤炭企业员工通常需要在地下矿井中工作，环境封闭、潮湿、噪声大，容易引发心理压力。</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地下工作环境</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724" r="16724"/>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高强度劳动</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750" r="167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安全风险</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708" r="1670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煤炭开采工作劳动强度大，需要长时间连续作业，对员工的身体和心理承受能力造成较大压力。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煤炭生产过程中存在一定的安全风险，员工容易产生紧张和焦虑情绪。</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工作环境因素</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社会对煤炭企业的期望和要求较高，企业面临较大的经济压力和竞争压力，这些压力会传递给员工。</a:t>
            </a:r>
          </a:p>
        </p:txBody>
      </p:sp>
      <p:pic>
        <p:nvPicPr>
          <p:cNvPr id="6" name="Picture 6"/>
          <p:cNvPicPr>
            <a:picLocks noChangeAspect="1"/>
          </p:cNvPicPr>
          <p:nvPr/>
        </p:nvPicPr>
        <p:blipFill>
          <a:blip r:embed="rId2"/>
          <a:srcRect l="10792" r="1079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社会期望</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煤炭企业员工通常家庭负担较重，需要承担较大的经济压力，这也可能对员工的心理健康造成影响。</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家庭负担</a:t>
            </a:r>
          </a:p>
        </p:txBody>
      </p:sp>
      <p:pic>
        <p:nvPicPr>
          <p:cNvPr id="10" name="Picture 10"/>
          <p:cNvPicPr>
            <a:picLocks noChangeAspect="1"/>
          </p:cNvPicPr>
          <p:nvPr/>
        </p:nvPicPr>
        <p:blipFill>
          <a:blip r:embed="rId3"/>
          <a:srcRect l="9958" r="9958"/>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煤炭企业员工的职业发展机会相对较少，晋升空间有限，可能影响员工的职业满足感和心理健康。</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职业发展</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社会环境因素</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https://d.book118.com/948073007032006042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2024-09-21T07:27:16.072</cp:lastPrinted>
  <dcterms:created xsi:type="dcterms:W3CDTF">2024-09-20T23:27:16Z</dcterms:created>
  <dcterms:modified xsi:type="dcterms:W3CDTF">2024-09-20T23:27:17Z</dcterms:modified>
</cp:coreProperties>
</file>