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F25371A-88D7-4115-8ED5-71BFA8D624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D74B978-81F9-4F59-91E4-CF7A73596F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E2532DC-2557-4506-A662-7038AD0FD9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C0662EA-6CEA-4515-A65C-5E16648E574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C56F763-92B7-43B4-827E-2B4DACE7BAD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F65C0C3-2133-46FA-AFDE-CBD6E40DB23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BCD1402-D593-4A6A-9B38-279C59AA055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69B29C7-A25C-4E10-AFAA-91E58639176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B139B49-616D-4394-8F3C-CA08457A297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4C082C0-21D4-441A-9DBC-F7E5918B5A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42BBD5F-542F-44B6-A387-864D457BD5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48073023117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0273" y="1178092"/>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solidFill>
                <a:latin typeface="Microsoft Yahei"/>
                <a:ea typeface="Microsoft Yahei"/>
                <a:cs typeface="Microsoft Yahei"/>
              </a:rPr>
              <a:t>数据存储行业分析</a:t>
            </a:r>
          </a:p>
        </p:txBody>
      </p:sp>
      <p:sp>
        <p:nvSpPr>
          <p:cNvPr id="3" name="TextBox 3"/>
          <p:cNvSpPr txBox="1"/>
          <p:nvPr/>
        </p:nvSpPr>
        <p:spPr>
          <a:xfrm>
            <a:off x="590273" y="4923826"/>
            <a:ext cx="234850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solidFill>
                <a:latin typeface="Microsoft Yahei"/>
                <a:ea typeface="Microsoft Yahei"/>
                <a:cs typeface="Microsoft Yahei"/>
              </a:rPr>
              <a:t>汇报人：</a:t>
            </a:r>
          </a:p>
        </p:txBody>
      </p:sp>
      <p:sp>
        <p:nvSpPr>
          <p:cNvPr id="4" name="TextBox 4"/>
          <p:cNvSpPr txBox="1"/>
          <p:nvPr/>
        </p:nvSpPr>
        <p:spPr>
          <a:xfrm>
            <a:off x="590273" y="5423697"/>
            <a:ext cx="321260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solidFill>
                <a:latin typeface="Microsoft Yahei"/>
                <a:ea typeface="Microsoft Yahei"/>
                <a:cs typeface="Microsoft Yahei"/>
              </a:rPr>
              <a:t>日期: </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solidFill>
                <a:latin typeface="Microsoft Yahei"/>
                <a:ea typeface="Microsoft Yahei"/>
                <a:cs typeface="Microsoft Yahei"/>
              </a:rPr>
              <a:t>目录</a:t>
            </a:r>
          </a:p>
        </p:txBody>
      </p:sp>
      <p:sp>
        <p:nvSpPr>
          <p:cNvPr id="5" name="TextBox 5"/>
          <p:cNvSpPr txBox="1"/>
          <p:nvPr/>
        </p:nvSpPr>
        <p:spPr>
          <a:xfrm>
            <a:off x="6376199" y="1111423"/>
            <a:ext cx="4640401" cy="4632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325" b="1">
                <a:solidFill>
                  <a:schemeClr val="accent1"/>
                </a:solidFill>
                <a:latin typeface="Microsoft Yahei"/>
                <a:ea typeface="Microsoft Yahei"/>
                <a:cs typeface="Microsoft Yahei"/>
              </a:rPr>
              <a:t>数据存储行业概述</a:t>
            </a:r>
          </a:p>
          <a:p>
            <a:pPr marL="203200" lvl="0" indent="-203200">
              <a:lnSpc>
                <a:spcPct val="150000"/>
              </a:lnSpc>
              <a:buFont typeface="Arial"/>
              <a:buChar char="•"/>
            </a:pPr>
            <a:r>
              <a:rPr lang="en-US" sz="2325" b="1">
                <a:solidFill>
                  <a:schemeClr val="accent1"/>
                </a:solidFill>
                <a:latin typeface="Microsoft Yahei"/>
                <a:ea typeface="Microsoft Yahei"/>
                <a:cs typeface="Microsoft Yahei"/>
              </a:rPr>
              <a:t>数据存储技术发展</a:t>
            </a:r>
          </a:p>
          <a:p>
            <a:pPr marL="203200" lvl="0" indent="-203200">
              <a:lnSpc>
                <a:spcPct val="150000"/>
              </a:lnSpc>
              <a:buFont typeface="Arial"/>
              <a:buChar char="•"/>
            </a:pPr>
            <a:r>
              <a:rPr lang="en-US" sz="2325" b="1">
                <a:solidFill>
                  <a:schemeClr val="accent1"/>
                </a:solidFill>
                <a:latin typeface="Microsoft Yahei"/>
                <a:ea typeface="Microsoft Yahei"/>
                <a:cs typeface="Microsoft Yahei"/>
              </a:rPr>
              <a:t>数据存储应用场景</a:t>
            </a:r>
          </a:p>
          <a:p>
            <a:pPr marL="203200" lvl="0" indent="-203200">
              <a:lnSpc>
                <a:spcPct val="150000"/>
              </a:lnSpc>
              <a:buFont typeface="Arial"/>
              <a:buChar char="•"/>
            </a:pPr>
            <a:r>
              <a:rPr lang="en-US" sz="2325" b="1">
                <a:solidFill>
                  <a:schemeClr val="accent1"/>
                </a:solidFill>
                <a:latin typeface="Microsoft Yahei"/>
                <a:ea typeface="Microsoft Yahei"/>
                <a:cs typeface="Microsoft Yahei"/>
              </a:rPr>
              <a:t>数据存储市场竞争</a:t>
            </a:r>
          </a:p>
          <a:p>
            <a:pPr marL="203200" lvl="0" indent="-203200">
              <a:lnSpc>
                <a:spcPct val="150000"/>
              </a:lnSpc>
              <a:buFont typeface="Arial"/>
              <a:buChar char="•"/>
            </a:pPr>
            <a:r>
              <a:rPr lang="en-US" sz="2325" b="1">
                <a:solidFill>
                  <a:schemeClr val="accent1"/>
                </a:solidFill>
                <a:latin typeface="Microsoft Yahei"/>
                <a:ea typeface="Microsoft Yahei"/>
                <a:cs typeface="Microsoft Yahei"/>
              </a:rPr>
              <a:t>数据存储行业挑战与对策</a:t>
            </a:r>
          </a:p>
          <a:p>
            <a:pPr marL="203200" lvl="0" indent="-203200">
              <a:lnSpc>
                <a:spcPct val="150000"/>
              </a:lnSpc>
              <a:buFont typeface="Arial"/>
              <a:buChar char="•"/>
            </a:pPr>
            <a:r>
              <a:rPr lang="en-US" sz="2325" b="1">
                <a:solidFill>
                  <a:schemeClr val="accent1"/>
                </a:solidFill>
                <a:latin typeface="Microsoft Yahei"/>
                <a:ea typeface="Microsoft Yahei"/>
                <a:cs typeface="Microsoft Yahei"/>
              </a:rPr>
              <a:t>数据存储行业前景预测</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39471" y="1169809"/>
            <a:ext cx="9113058" cy="4518381"/>
          </a:xfrm>
          <a:prstGeom prst="roundRect">
            <a:avLst>
              <a:gd name="adj" fmla="val 12500"/>
            </a:avLst>
          </a:prstGeom>
          <a:solidFill>
            <a:schemeClr val="lt2">
              <a:alpha val="50000"/>
            </a:schemeClr>
          </a:solidFill>
        </p:spPr>
        <p:style>
          <a:lnRef idx="0">
            <a:schemeClr val="lt2"/>
          </a:lnRef>
          <a:fillRef idx="1">
            <a:schemeClr val="lt2"/>
          </a:fillRef>
          <a:effectRef idx="0">
            <a:schemeClr val="l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solidFill>
                <a:latin typeface="Microsoft Yahei"/>
                <a:ea typeface="Microsoft Yahei"/>
                <a:cs typeface="Microsoft Yahei"/>
              </a:rPr>
              <a:t>01</a:t>
            </a:r>
          </a:p>
        </p:txBody>
      </p:sp>
      <p:sp>
        <p:nvSpPr>
          <p:cNvPr id="5" name="TextBox 5"/>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solidFill>
                <a:latin typeface="Microsoft Yahei"/>
                <a:ea typeface="Microsoft Yahei"/>
                <a:cs typeface="Microsoft Yahei"/>
              </a:rPr>
              <a:t>数据存储行业概述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数据存储行业是指为各类企业和机构提供数据存储和管理服务的行业。该行业的主要任务是确保数据的安全、可靠和高效存储，以满足客户的需求。</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数据存储行业可以根据服务类型、应用领域和技术特点等方面进行分类。</a:t>
            </a:r>
          </a:p>
        </p:txBody>
      </p:sp>
      <p:sp>
        <p:nvSpPr>
          <p:cNvPr id="5" name="AutoShape 5"/>
          <p:cNvSpPr/>
          <p:nvPr/>
        </p:nvSpPr>
        <p:spPr>
          <a:xfrm>
            <a:off x="454963" y="355310"/>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6" name="AutoShape 6"/>
          <p:cNvSpPr/>
          <p:nvPr/>
        </p:nvSpPr>
        <p:spPr>
          <a:xfrm>
            <a:off x="575049" y="35236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7" name="AutoShape 7"/>
          <p:cNvSpPr/>
          <p:nvPr/>
        </p:nvSpPr>
        <p:spPr>
          <a:xfrm>
            <a:off x="689125" y="35407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8" name="AutoShape 8"/>
          <p:cNvSpPr/>
          <p:nvPr/>
        </p:nvSpPr>
        <p:spPr>
          <a:xfrm>
            <a:off x="799768" y="36304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9" name="AutoShape 9"/>
          <p:cNvSpPr/>
          <p:nvPr/>
        </p:nvSpPr>
        <p:spPr>
          <a:xfrm>
            <a:off x="904945" y="35891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0" name="AutoShape 10"/>
          <p:cNvSpPr/>
          <p:nvPr/>
        </p:nvSpPr>
        <p:spPr>
          <a:xfrm>
            <a:off x="454963" y="473084"/>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1" name="AutoShape 11"/>
          <p:cNvSpPr/>
          <p:nvPr/>
        </p:nvSpPr>
        <p:spPr>
          <a:xfrm>
            <a:off x="575049" y="47013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2" name="AutoShape 12"/>
          <p:cNvSpPr/>
          <p:nvPr/>
        </p:nvSpPr>
        <p:spPr>
          <a:xfrm>
            <a:off x="689125" y="47185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3" name="AutoShape 13"/>
          <p:cNvSpPr/>
          <p:nvPr/>
        </p:nvSpPr>
        <p:spPr>
          <a:xfrm>
            <a:off x="799768" y="48082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4" name="AutoShape 14"/>
          <p:cNvSpPr/>
          <p:nvPr/>
        </p:nvSpPr>
        <p:spPr>
          <a:xfrm>
            <a:off x="904945" y="47668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5" name="AutoShape 15"/>
          <p:cNvSpPr/>
          <p:nvPr/>
        </p:nvSpPr>
        <p:spPr>
          <a:xfrm>
            <a:off x="454963" y="59085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6" name="AutoShape 16"/>
          <p:cNvSpPr/>
          <p:nvPr/>
        </p:nvSpPr>
        <p:spPr>
          <a:xfrm>
            <a:off x="575049" y="587908"/>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7" name="AutoShape 17"/>
          <p:cNvSpPr/>
          <p:nvPr/>
        </p:nvSpPr>
        <p:spPr>
          <a:xfrm>
            <a:off x="689125" y="589624"/>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799768" y="598594"/>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904945" y="594461"/>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454963" y="708631"/>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575049" y="705682"/>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689125" y="707398"/>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799768" y="716368"/>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904945" y="712235"/>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TextBox 25"/>
          <p:cNvSpPr txBox="1"/>
          <p:nvPr/>
        </p:nvSpPr>
        <p:spPr>
          <a:xfrm>
            <a:off x="1094842" y="93878"/>
            <a:ext cx="10003548" cy="92659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75" b="1">
                <a:solidFill>
                  <a:schemeClr val="accent1"/>
                </a:solidFill>
                <a:latin typeface="Microsoft Yahei"/>
                <a:ea typeface="Microsoft Yahei"/>
                <a:cs typeface="Microsoft Yahei"/>
              </a:rPr>
              <a:t>定义与分类</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7092557" y="1559288"/>
            <a:ext cx="4492828" cy="4492828"/>
          </a:xfrm>
          <a:prstGeom prst="roundRect">
            <a:avLst/>
          </a:prstGeom>
        </p:spPr>
      </p:pic>
      <p:sp>
        <p:nvSpPr>
          <p:cNvPr id="3" name="Freeform 3"/>
          <p:cNvSpPr/>
          <p:nvPr/>
        </p:nvSpPr>
        <p:spPr>
          <a:xfrm>
            <a:off x="55708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gradFill>
            <a:gsLst>
              <a:gs pos="0">
                <a:schemeClr val="accent1">
                  <a:alpha val="100000"/>
                </a:schemeClr>
              </a:gs>
              <a:gs pos="100000">
                <a:schemeClr val="accent2">
                  <a:alpha val="100000"/>
                </a:schemeClr>
              </a:gs>
            </a:gsLst>
            <a:lin ang="117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5744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1</a:t>
            </a:r>
          </a:p>
        </p:txBody>
      </p:sp>
      <p:sp>
        <p:nvSpPr>
          <p:cNvPr id="5" name="AutoShape 5"/>
          <p:cNvSpPr/>
          <p:nvPr/>
        </p:nvSpPr>
        <p:spPr>
          <a:xfrm>
            <a:off x="454963" y="355310"/>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6" name="AutoShape 6"/>
          <p:cNvSpPr/>
          <p:nvPr/>
        </p:nvSpPr>
        <p:spPr>
          <a:xfrm>
            <a:off x="575049" y="35236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7" name="AutoShape 7"/>
          <p:cNvSpPr/>
          <p:nvPr/>
        </p:nvSpPr>
        <p:spPr>
          <a:xfrm>
            <a:off x="689125" y="35407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8" name="AutoShape 8"/>
          <p:cNvSpPr/>
          <p:nvPr/>
        </p:nvSpPr>
        <p:spPr>
          <a:xfrm>
            <a:off x="799768" y="36304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9" name="AutoShape 9"/>
          <p:cNvSpPr/>
          <p:nvPr/>
        </p:nvSpPr>
        <p:spPr>
          <a:xfrm>
            <a:off x="904945" y="35891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0" name="AutoShape 10"/>
          <p:cNvSpPr/>
          <p:nvPr/>
        </p:nvSpPr>
        <p:spPr>
          <a:xfrm>
            <a:off x="454963" y="473084"/>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1" name="AutoShape 11"/>
          <p:cNvSpPr/>
          <p:nvPr/>
        </p:nvSpPr>
        <p:spPr>
          <a:xfrm>
            <a:off x="575049" y="47013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2" name="AutoShape 12"/>
          <p:cNvSpPr/>
          <p:nvPr/>
        </p:nvSpPr>
        <p:spPr>
          <a:xfrm>
            <a:off x="689125" y="47185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3" name="AutoShape 13"/>
          <p:cNvSpPr/>
          <p:nvPr/>
        </p:nvSpPr>
        <p:spPr>
          <a:xfrm>
            <a:off x="799768" y="48082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4" name="AutoShape 14"/>
          <p:cNvSpPr/>
          <p:nvPr/>
        </p:nvSpPr>
        <p:spPr>
          <a:xfrm>
            <a:off x="904945" y="47668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5" name="AutoShape 15"/>
          <p:cNvSpPr/>
          <p:nvPr/>
        </p:nvSpPr>
        <p:spPr>
          <a:xfrm>
            <a:off x="454963" y="59085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6" name="AutoShape 16"/>
          <p:cNvSpPr/>
          <p:nvPr/>
        </p:nvSpPr>
        <p:spPr>
          <a:xfrm>
            <a:off x="575049" y="587908"/>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7" name="AutoShape 17"/>
          <p:cNvSpPr/>
          <p:nvPr/>
        </p:nvSpPr>
        <p:spPr>
          <a:xfrm>
            <a:off x="689125" y="589624"/>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799768" y="598594"/>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904945" y="594461"/>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454963" y="708631"/>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575049" y="705682"/>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689125" y="707398"/>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799768" y="716368"/>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904945" y="712235"/>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TextBox 25"/>
          <p:cNvSpPr txBox="1"/>
          <p:nvPr/>
        </p:nvSpPr>
        <p:spPr>
          <a:xfrm>
            <a:off x="1094842" y="93878"/>
            <a:ext cx="10003548" cy="92659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75" b="1">
                <a:solidFill>
                  <a:schemeClr val="accent1"/>
                </a:solidFill>
                <a:latin typeface="Microsoft Yahei"/>
                <a:ea typeface="Microsoft Yahei"/>
                <a:cs typeface="Microsoft Yahei"/>
              </a:rPr>
              <a:t>主要参与者</a:t>
            </a:r>
          </a:p>
        </p:txBody>
      </p:sp>
      <p:sp>
        <p:nvSpPr>
          <p:cNvPr id="26" name="Freeform 26"/>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gradFill>
            <a:gsLst>
              <a:gs pos="0">
                <a:schemeClr val="accent1">
                  <a:alpha val="100000"/>
                </a:schemeClr>
              </a:gs>
              <a:gs pos="100000">
                <a:schemeClr val="accent2">
                  <a:alpha val="100000"/>
                </a:schemeClr>
              </a:gs>
            </a:gsLst>
            <a:lin ang="117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2</a:t>
            </a:r>
          </a:p>
        </p:txBody>
      </p:sp>
      <p:sp>
        <p:nvSpPr>
          <p:cNvPr id="28" name="Freeform 28"/>
          <p:cNvSpPr/>
          <p:nvPr/>
        </p:nvSpPr>
        <p:spPr>
          <a:xfrm>
            <a:off x="575049"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gradFill>
            <a:gsLst>
              <a:gs pos="0">
                <a:schemeClr val="accent1">
                  <a:alpha val="100000"/>
                </a:schemeClr>
              </a:gs>
              <a:gs pos="100000">
                <a:schemeClr val="accent2">
                  <a:alpha val="100000"/>
                </a:schemeClr>
              </a:gs>
            </a:gsLst>
            <a:lin ang="117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775416"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3</a:t>
            </a:r>
          </a:p>
        </p:txBody>
      </p:sp>
      <p:sp>
        <p:nvSpPr>
          <p:cNvPr id="30" name="TextBox 30"/>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如Google、Amazon、Microsoft、华为等，这些企业在数据存储领域具有较强的技术实力和品牌影响力。</a:t>
            </a:r>
          </a:p>
        </p:txBody>
      </p:sp>
      <p:sp>
        <p:nvSpPr>
          <p:cNvPr id="31" name="TextBox 31"/>
          <p:cNvSpPr txBox="1"/>
          <p:nvPr/>
        </p:nvSpPr>
        <p:spPr>
          <a:xfrm>
            <a:off x="2248535" y="1250513"/>
            <a:ext cx="4216055"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国内外大型科技企业</a:t>
            </a:r>
          </a:p>
        </p:txBody>
      </p:sp>
      <p:sp>
        <p:nvSpPr>
          <p:cNvPr id="32" name="TextBox 32"/>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如阿里云、腾讯云、华为云等，这些企业依托强大的云计算能力和网络资源，提供丰富的数据存储和管理服务。</a:t>
            </a:r>
          </a:p>
        </p:txBody>
      </p:sp>
      <p:sp>
        <p:nvSpPr>
          <p:cNvPr id="33" name="TextBox 33"/>
          <p:cNvSpPr txBox="1"/>
          <p:nvPr/>
        </p:nvSpPr>
        <p:spPr>
          <a:xfrm>
            <a:off x="2248535" y="2928472"/>
            <a:ext cx="4216055"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云服务提供商</a:t>
            </a:r>
          </a:p>
        </p:txBody>
      </p:sp>
      <p:sp>
        <p:nvSpPr>
          <p:cNvPr id="34" name="TextBox 34"/>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如EMC、NetApp、HPE等，这些企业专注于数据存储领域，提供一系列专业的存储产品和服务。</a:t>
            </a:r>
          </a:p>
        </p:txBody>
      </p:sp>
      <p:sp>
        <p:nvSpPr>
          <p:cNvPr id="35" name="TextBox 35"/>
          <p:cNvSpPr txBox="1"/>
          <p:nvPr/>
        </p:nvSpPr>
        <p:spPr>
          <a:xfrm>
            <a:off x="2248535" y="4694325"/>
            <a:ext cx="4216055"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专业数据存储企业</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224818"/>
            <a:ext cx="515576" cy="440418"/>
            <a:chOff x="454963" y="224818"/>
            <a:chExt cx="515576" cy="440418"/>
          </a:xfrm>
        </p:grpSpPr>
        <p:sp>
          <p:nvSpPr>
            <p:cNvPr id="3" name="AutoShape 3"/>
            <p:cNvSpPr/>
            <p:nvPr/>
          </p:nvSpPr>
          <p:spPr>
            <a:xfrm>
              <a:off x="454963" y="2277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 name="AutoShape 4"/>
            <p:cNvSpPr/>
            <p:nvPr/>
          </p:nvSpPr>
          <p:spPr>
            <a:xfrm>
              <a:off x="575049" y="224818"/>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5" name="AutoShape 5"/>
            <p:cNvSpPr/>
            <p:nvPr/>
          </p:nvSpPr>
          <p:spPr>
            <a:xfrm>
              <a:off x="689125" y="226534"/>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6" name="AutoShape 6"/>
            <p:cNvSpPr/>
            <p:nvPr/>
          </p:nvSpPr>
          <p:spPr>
            <a:xfrm>
              <a:off x="799768" y="235504"/>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7" name="AutoShape 7"/>
            <p:cNvSpPr/>
            <p:nvPr/>
          </p:nvSpPr>
          <p:spPr>
            <a:xfrm>
              <a:off x="904945" y="231371"/>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8" name="AutoShape 8"/>
            <p:cNvSpPr/>
            <p:nvPr/>
          </p:nvSpPr>
          <p:spPr>
            <a:xfrm>
              <a:off x="454963" y="345541"/>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9" name="AutoShape 9"/>
            <p:cNvSpPr/>
            <p:nvPr/>
          </p:nvSpPr>
          <p:spPr>
            <a:xfrm>
              <a:off x="575049" y="3425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0" name="AutoShape 10"/>
            <p:cNvSpPr/>
            <p:nvPr/>
          </p:nvSpPr>
          <p:spPr>
            <a:xfrm>
              <a:off x="689125" y="344308"/>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1" name="AutoShape 11"/>
            <p:cNvSpPr/>
            <p:nvPr/>
          </p:nvSpPr>
          <p:spPr>
            <a:xfrm>
              <a:off x="799768" y="353278"/>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2" name="AutoShape 12"/>
            <p:cNvSpPr/>
            <p:nvPr/>
          </p:nvSpPr>
          <p:spPr>
            <a:xfrm>
              <a:off x="904945" y="349145"/>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3" name="AutoShape 13"/>
            <p:cNvSpPr/>
            <p:nvPr/>
          </p:nvSpPr>
          <p:spPr>
            <a:xfrm>
              <a:off x="454963" y="4633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4" name="AutoShape 14"/>
            <p:cNvSpPr/>
            <p:nvPr/>
          </p:nvSpPr>
          <p:spPr>
            <a:xfrm>
              <a:off x="575049" y="460365"/>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5" name="AutoShape 15"/>
            <p:cNvSpPr/>
            <p:nvPr/>
          </p:nvSpPr>
          <p:spPr>
            <a:xfrm>
              <a:off x="689125" y="462082"/>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6" name="AutoShape 16"/>
            <p:cNvSpPr/>
            <p:nvPr/>
          </p:nvSpPr>
          <p:spPr>
            <a:xfrm>
              <a:off x="799768" y="471052"/>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7" name="AutoShape 17"/>
            <p:cNvSpPr/>
            <p:nvPr/>
          </p:nvSpPr>
          <p:spPr>
            <a:xfrm>
              <a:off x="904945" y="466919"/>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454963" y="5810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575049" y="578139"/>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689125" y="579855"/>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799768" y="588825"/>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904945" y="584693"/>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grpSp>
      <p:sp>
        <p:nvSpPr>
          <p:cNvPr id="23" name="TextBox 23"/>
          <p:cNvSpPr txBox="1"/>
          <p:nvPr/>
        </p:nvSpPr>
        <p:spPr>
          <a:xfrm>
            <a:off x="1218874" y="167087"/>
            <a:ext cx="10973127"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075" b="1">
                <a:solidFill>
                  <a:schemeClr val="accent1"/>
                </a:solidFill>
                <a:latin typeface="Microsoft Yahei"/>
                <a:ea typeface="Microsoft Yahei"/>
                <a:cs typeface="Microsoft Yahei"/>
              </a:rPr>
              <a:t>发展历程与趋势</a:t>
            </a:r>
          </a:p>
        </p:txBody>
      </p:sp>
      <p:sp>
        <p:nvSpPr>
          <p:cNvPr id="24" name="AutoShape 24"/>
          <p:cNvSpPr/>
          <p:nvPr/>
        </p:nvSpPr>
        <p:spPr>
          <a:xfrm>
            <a:off x="0" y="1185774"/>
            <a:ext cx="9112336" cy="1732311"/>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TextBox 25"/>
          <p:cNvSpPr txBox="1"/>
          <p:nvPr/>
        </p:nvSpPr>
        <p:spPr>
          <a:xfrm>
            <a:off x="454963" y="1536246"/>
            <a:ext cx="7876972"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数据存储行业经历了从传统的本地存储到网络存储，再到云存储的发展过程。</a:t>
            </a:r>
          </a:p>
        </p:txBody>
      </p:sp>
      <p:sp>
        <p:nvSpPr>
          <p:cNvPr id="26" name="AutoShape 26"/>
          <p:cNvSpPr/>
          <p:nvPr/>
        </p:nvSpPr>
        <p:spPr>
          <a:xfrm>
            <a:off x="3079664" y="2918085"/>
            <a:ext cx="9112336" cy="1732311"/>
          </a:xfrm>
          <a:prstGeom prst="rect">
            <a:avLst/>
          </a:prstGeom>
          <a:solidFill>
            <a:schemeClr val="accent2">
              <a:lumMod val="5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0" y="4650396"/>
            <a:ext cx="9112336" cy="1732311"/>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TextBox 28"/>
          <p:cNvSpPr txBox="1"/>
          <p:nvPr/>
        </p:nvSpPr>
        <p:spPr>
          <a:xfrm>
            <a:off x="3798378" y="3268557"/>
            <a:ext cx="7876972"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数据存储技术不断创新，存储介质不断升级，存储架构不断优化，提高了数据存储的可靠性和性能。</a:t>
            </a:r>
          </a:p>
        </p:txBody>
      </p:sp>
      <p:sp>
        <p:nvSpPr>
          <p:cNvPr id="29" name="TextBox 29"/>
          <p:cNvSpPr txBox="1"/>
          <p:nvPr/>
        </p:nvSpPr>
        <p:spPr>
          <a:xfrm>
            <a:off x="575049" y="5000868"/>
            <a:ext cx="7876972"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数据存储行业正朝着集中化、智能化、绿色化方向发展。集中化是指通过集中式存储和管理来降低成本和提高效率；智能化是指通过引入人工智能等技术来提高存储和管理效率；绿色化是指通过节能降耗等技术来降低数据中心的碳排放。</a:t>
            </a:r>
          </a:p>
        </p:txBody>
      </p:sp>
      <p:pic>
        <p:nvPicPr>
          <p:cNvPr id="30" name="Picture 30"/>
          <p:cNvPicPr>
            <a:picLocks noChangeAspect="1"/>
          </p:cNvPicPr>
          <p:nvPr/>
        </p:nvPicPr>
        <p:blipFill>
          <a:blip r:embed="rId2"/>
          <a:srcRect t="7802" b="7802"/>
          <a:stretch>
            <a:fillRect/>
          </a:stretch>
        </p:blipFill>
        <p:spPr>
          <a:xfrm>
            <a:off x="9112336" y="1185774"/>
            <a:ext cx="3079664" cy="1732311"/>
          </a:xfrm>
          <a:prstGeom prst="rect">
            <a:avLst/>
          </a:prstGeom>
        </p:spPr>
      </p:pic>
      <p:pic>
        <p:nvPicPr>
          <p:cNvPr id="31" name="Picture 31"/>
          <p:cNvPicPr>
            <a:picLocks noChangeAspect="1"/>
          </p:cNvPicPr>
          <p:nvPr/>
        </p:nvPicPr>
        <p:blipFill>
          <a:blip r:embed="rId3"/>
          <a:stretch>
            <a:fillRect/>
          </a:stretch>
        </p:blipFill>
        <p:spPr>
          <a:xfrm>
            <a:off x="0" y="2918085"/>
            <a:ext cx="3079664" cy="1732311"/>
          </a:xfrm>
          <a:prstGeom prst="rect">
            <a:avLst/>
          </a:prstGeom>
        </p:spPr>
      </p:pic>
      <p:pic>
        <p:nvPicPr>
          <p:cNvPr id="32" name="Picture 32"/>
          <p:cNvPicPr>
            <a:picLocks noChangeAspect="1"/>
          </p:cNvPicPr>
          <p:nvPr/>
        </p:nvPicPr>
        <p:blipFill>
          <a:blip r:embed="rId4"/>
          <a:srcRect t="7740" b="7740"/>
          <a:stretch>
            <a:fillRect/>
          </a:stretch>
        </p:blipFill>
        <p:spPr>
          <a:xfrm>
            <a:off x="9112336" y="4650396"/>
            <a:ext cx="3079664" cy="1732311"/>
          </a:xfrm>
          <a:prstGeom prst="rect">
            <a:avLst/>
          </a:prstGeom>
        </p:spPr>
      </p:pic>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39471" y="1169809"/>
            <a:ext cx="9113058" cy="4518381"/>
          </a:xfrm>
          <a:prstGeom prst="roundRect">
            <a:avLst>
              <a:gd name="adj" fmla="val 12500"/>
            </a:avLst>
          </a:prstGeom>
          <a:solidFill>
            <a:schemeClr val="lt2">
              <a:alpha val="50000"/>
            </a:schemeClr>
          </a:solidFill>
        </p:spPr>
        <p:style>
          <a:lnRef idx="0">
            <a:schemeClr val="lt2"/>
          </a:lnRef>
          <a:fillRef idx="1">
            <a:schemeClr val="lt2"/>
          </a:fillRef>
          <a:effectRef idx="0">
            <a:schemeClr val="l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solidFill>
                <a:latin typeface="Microsoft Yahei"/>
                <a:ea typeface="Microsoft Yahei"/>
                <a:cs typeface="Microsoft Yahei"/>
              </a:rPr>
              <a:t>02</a:t>
            </a:r>
          </a:p>
        </p:txBody>
      </p:sp>
      <p:sp>
        <p:nvSpPr>
          <p:cNvPr id="5" name="TextBox 5"/>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solidFill>
                <a:latin typeface="Microsoft Yahei"/>
                <a:ea typeface="Microsoft Yahei"/>
                <a:cs typeface="Microsoft Yahei"/>
              </a:rPr>
              <a:t>数据存储技术发展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5971" cy="88011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总结词</a:t>
            </a:r>
          </a:p>
        </p:txBody>
      </p:sp>
      <p:sp>
        <p:nvSpPr>
          <p:cNvPr id="3" name="TextBox 3"/>
          <p:cNvSpPr txBox="1"/>
          <p:nvPr/>
        </p:nvSpPr>
        <p:spPr>
          <a:xfrm>
            <a:off x="763829" y="2093647"/>
            <a:ext cx="6735971"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高效、可扩展、安全</a:t>
            </a:r>
          </a:p>
        </p:txBody>
      </p:sp>
      <p:sp>
        <p:nvSpPr>
          <p:cNvPr id="4" name="TextBox 4"/>
          <p:cNvSpPr txBox="1"/>
          <p:nvPr/>
        </p:nvSpPr>
        <p:spPr>
          <a:xfrm>
            <a:off x="689593" y="3949139"/>
            <a:ext cx="6528407" cy="88011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详细描述</a:t>
            </a:r>
          </a:p>
        </p:txBody>
      </p:sp>
      <p:sp>
        <p:nvSpPr>
          <p:cNvPr id="5" name="TextBox 5"/>
          <p:cNvSpPr txBox="1"/>
          <p:nvPr/>
        </p:nvSpPr>
        <p:spPr>
          <a:xfrm>
            <a:off x="689593" y="4645945"/>
            <a:ext cx="68102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分布式存储系统将数据分散存放在多个独立的节点上，通过网络连接构建起一个大规模、高可靠性的存储体系。它具有高效、可扩展和安全等优点，适用于大规模数据存储和备份应用场景。</a:t>
            </a:r>
          </a:p>
        </p:txBody>
      </p:sp>
      <p:sp>
        <p:nvSpPr>
          <p:cNvPr id="6" name="AutoShape 6"/>
          <p:cNvSpPr/>
          <p:nvPr/>
        </p:nvSpPr>
        <p:spPr>
          <a:xfrm>
            <a:off x="454963" y="355310"/>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7" name="AutoShape 7"/>
          <p:cNvSpPr/>
          <p:nvPr/>
        </p:nvSpPr>
        <p:spPr>
          <a:xfrm>
            <a:off x="575049" y="35236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8" name="AutoShape 8"/>
          <p:cNvSpPr/>
          <p:nvPr/>
        </p:nvSpPr>
        <p:spPr>
          <a:xfrm>
            <a:off x="689125" y="35407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9" name="AutoShape 9"/>
          <p:cNvSpPr/>
          <p:nvPr/>
        </p:nvSpPr>
        <p:spPr>
          <a:xfrm>
            <a:off x="799768" y="36304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0" name="AutoShape 10"/>
          <p:cNvSpPr/>
          <p:nvPr/>
        </p:nvSpPr>
        <p:spPr>
          <a:xfrm>
            <a:off x="904945" y="35891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1" name="AutoShape 11"/>
          <p:cNvSpPr/>
          <p:nvPr/>
        </p:nvSpPr>
        <p:spPr>
          <a:xfrm>
            <a:off x="454963" y="473084"/>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2" name="AutoShape 12"/>
          <p:cNvSpPr/>
          <p:nvPr/>
        </p:nvSpPr>
        <p:spPr>
          <a:xfrm>
            <a:off x="575049" y="47013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3" name="AutoShape 13"/>
          <p:cNvSpPr/>
          <p:nvPr/>
        </p:nvSpPr>
        <p:spPr>
          <a:xfrm>
            <a:off x="689125" y="47185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4" name="AutoShape 14"/>
          <p:cNvSpPr/>
          <p:nvPr/>
        </p:nvSpPr>
        <p:spPr>
          <a:xfrm>
            <a:off x="799768" y="48082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5" name="AutoShape 15"/>
          <p:cNvSpPr/>
          <p:nvPr/>
        </p:nvSpPr>
        <p:spPr>
          <a:xfrm>
            <a:off x="904945" y="47668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6" name="AutoShape 16"/>
          <p:cNvSpPr/>
          <p:nvPr/>
        </p:nvSpPr>
        <p:spPr>
          <a:xfrm>
            <a:off x="454963" y="59085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7" name="AutoShape 17"/>
          <p:cNvSpPr/>
          <p:nvPr/>
        </p:nvSpPr>
        <p:spPr>
          <a:xfrm>
            <a:off x="575049" y="587908"/>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689125" y="589624"/>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799768" y="598594"/>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904945" y="594461"/>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454963" y="708631"/>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575049" y="705682"/>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689125" y="707398"/>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799768" y="716368"/>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904945" y="712235"/>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TextBox 26"/>
          <p:cNvSpPr txBox="1"/>
          <p:nvPr/>
        </p:nvSpPr>
        <p:spPr>
          <a:xfrm>
            <a:off x="1094226" y="8591"/>
            <a:ext cx="10003548" cy="1092327"/>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3075" b="1">
                <a:solidFill>
                  <a:schemeClr val="accent1"/>
                </a:solidFill>
                <a:latin typeface="Microsoft Yahei"/>
                <a:ea typeface="Microsoft Yahei"/>
                <a:cs typeface="Microsoft Yahei"/>
              </a:rPr>
              <a:t>分布式存储系统</a:t>
            </a:r>
          </a:p>
        </p:txBody>
      </p:sp>
      <p:sp>
        <p:nvSpPr>
          <p:cNvPr id="27" name="AutoShape 27"/>
          <p:cNvSpPr/>
          <p:nvPr/>
        </p:nvSpPr>
        <p:spPr>
          <a:xfrm>
            <a:off x="88440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83149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151424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cxnSp>
        <p:nvCxnSpPr>
          <p:cNvPr id="30" name="Connector 30"/>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31" name="Picture 31"/>
          <p:cNvPicPr>
            <a:picLocks noChangeAspect="1"/>
          </p:cNvPicPr>
          <p:nvPr/>
        </p:nvPicPr>
        <p:blipFill>
          <a:blip r:embed="rId2">
            <a:alphaModFix amt="70000"/>
          </a:blip>
          <a:srcRect l="5114" r="5114"/>
          <a:stretch>
            <a:fillRect/>
          </a:stretch>
        </p:blipFill>
        <p:spPr>
          <a:xfrm>
            <a:off x="7803289" y="1299241"/>
            <a:ext cx="3679824" cy="4906431"/>
          </a:xfrm>
          <a:prstGeom prst="rect">
            <a:avLst/>
          </a:prstGeom>
        </p:spPr>
      </p:pic>
      <p:sp>
        <p:nvSpPr>
          <p:cNvPr id="32" name="AutoShape 32"/>
          <p:cNvSpPr/>
          <p:nvPr/>
        </p:nvSpPr>
        <p:spPr>
          <a:xfrm>
            <a:off x="852680" y="3629459"/>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3" name="AutoShape 33"/>
          <p:cNvSpPr/>
          <p:nvPr/>
        </p:nvSpPr>
        <p:spPr>
          <a:xfrm>
            <a:off x="799768"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4" name="AutoShape 34"/>
          <p:cNvSpPr/>
          <p:nvPr/>
        </p:nvSpPr>
        <p:spPr>
          <a:xfrm>
            <a:off x="1482520" y="3629459"/>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cxnSp>
        <p:nvCxnSpPr>
          <p:cNvPr id="35" name="Connector 35"/>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灵活、可扩展、按需付费</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云存储是一种基于云计算架构的数据存储技术，它将数据存储在云端，通过互联网进行访问和共享。云存储具有灵活、可扩展和按需付费等优点，能够满足用户对数据存储和共享的需求。</a:t>
            </a:r>
          </a:p>
        </p:txBody>
      </p:sp>
      <p:sp>
        <p:nvSpPr>
          <p:cNvPr id="16" name="AutoShape 16"/>
          <p:cNvSpPr/>
          <p:nvPr/>
        </p:nvSpPr>
        <p:spPr>
          <a:xfrm>
            <a:off x="454963" y="355310"/>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7" name="AutoShape 17"/>
          <p:cNvSpPr/>
          <p:nvPr/>
        </p:nvSpPr>
        <p:spPr>
          <a:xfrm>
            <a:off x="575049" y="35236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689125" y="35407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799768" y="36304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904945" y="35891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454963" y="473084"/>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575049" y="47013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689125" y="47185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799768" y="48082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904945" y="47668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AutoShape 26"/>
          <p:cNvSpPr/>
          <p:nvPr/>
        </p:nvSpPr>
        <p:spPr>
          <a:xfrm>
            <a:off x="454963" y="59085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575049" y="587908"/>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689125" y="589624"/>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799768" y="598594"/>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904945" y="594461"/>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AutoShape 31"/>
          <p:cNvSpPr/>
          <p:nvPr/>
        </p:nvSpPr>
        <p:spPr>
          <a:xfrm>
            <a:off x="454963" y="708631"/>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AutoShape 32"/>
          <p:cNvSpPr/>
          <p:nvPr/>
        </p:nvSpPr>
        <p:spPr>
          <a:xfrm>
            <a:off x="575049" y="705682"/>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3" name="AutoShape 33"/>
          <p:cNvSpPr/>
          <p:nvPr/>
        </p:nvSpPr>
        <p:spPr>
          <a:xfrm>
            <a:off x="689125" y="707398"/>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4" name="AutoShape 34"/>
          <p:cNvSpPr/>
          <p:nvPr/>
        </p:nvSpPr>
        <p:spPr>
          <a:xfrm>
            <a:off x="799768" y="716368"/>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5" name="AutoShape 35"/>
          <p:cNvSpPr/>
          <p:nvPr/>
        </p:nvSpPr>
        <p:spPr>
          <a:xfrm>
            <a:off x="904945" y="712235"/>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6" name="TextBox 36"/>
          <p:cNvSpPr txBox="1"/>
          <p:nvPr/>
        </p:nvSpPr>
        <p:spPr>
          <a:xfrm>
            <a:off x="1094842" y="93878"/>
            <a:ext cx="10003548" cy="92659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75" b="1">
                <a:solidFill>
                  <a:schemeClr val="accent1"/>
                </a:solidFill>
                <a:latin typeface="Microsoft Yahei"/>
                <a:ea typeface="Microsoft Yahei"/>
                <a:cs typeface="Microsoft Yahei"/>
              </a:rPr>
              <a:t>云存储技术</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963" y="355310"/>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575049" y="35236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 name="AutoShape 4"/>
          <p:cNvSpPr/>
          <p:nvPr/>
        </p:nvSpPr>
        <p:spPr>
          <a:xfrm>
            <a:off x="689125" y="35407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5" name="AutoShape 5"/>
          <p:cNvSpPr/>
          <p:nvPr/>
        </p:nvSpPr>
        <p:spPr>
          <a:xfrm>
            <a:off x="799768" y="36304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6" name="AutoShape 6"/>
          <p:cNvSpPr/>
          <p:nvPr/>
        </p:nvSpPr>
        <p:spPr>
          <a:xfrm>
            <a:off x="904945" y="35891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7" name="AutoShape 7"/>
          <p:cNvSpPr/>
          <p:nvPr/>
        </p:nvSpPr>
        <p:spPr>
          <a:xfrm>
            <a:off x="454963" y="473084"/>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8" name="AutoShape 8"/>
          <p:cNvSpPr/>
          <p:nvPr/>
        </p:nvSpPr>
        <p:spPr>
          <a:xfrm>
            <a:off x="575049" y="47013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9" name="AutoShape 9"/>
          <p:cNvSpPr/>
          <p:nvPr/>
        </p:nvSpPr>
        <p:spPr>
          <a:xfrm>
            <a:off x="689125" y="47185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0" name="AutoShape 10"/>
          <p:cNvSpPr/>
          <p:nvPr/>
        </p:nvSpPr>
        <p:spPr>
          <a:xfrm>
            <a:off x="799768" y="48082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1" name="AutoShape 11"/>
          <p:cNvSpPr/>
          <p:nvPr/>
        </p:nvSpPr>
        <p:spPr>
          <a:xfrm>
            <a:off x="904945" y="47668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2" name="AutoShape 12"/>
          <p:cNvSpPr/>
          <p:nvPr/>
        </p:nvSpPr>
        <p:spPr>
          <a:xfrm>
            <a:off x="454963" y="59085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3" name="AutoShape 13"/>
          <p:cNvSpPr/>
          <p:nvPr/>
        </p:nvSpPr>
        <p:spPr>
          <a:xfrm>
            <a:off x="575049" y="587908"/>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4" name="AutoShape 14"/>
          <p:cNvSpPr/>
          <p:nvPr/>
        </p:nvSpPr>
        <p:spPr>
          <a:xfrm>
            <a:off x="689125" y="589624"/>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5" name="AutoShape 15"/>
          <p:cNvSpPr/>
          <p:nvPr/>
        </p:nvSpPr>
        <p:spPr>
          <a:xfrm>
            <a:off x="799768" y="598594"/>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6" name="AutoShape 16"/>
          <p:cNvSpPr/>
          <p:nvPr/>
        </p:nvSpPr>
        <p:spPr>
          <a:xfrm>
            <a:off x="904945" y="594461"/>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7" name="AutoShape 17"/>
          <p:cNvSpPr/>
          <p:nvPr/>
        </p:nvSpPr>
        <p:spPr>
          <a:xfrm>
            <a:off x="454963" y="708631"/>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575049" y="705682"/>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689125" y="707398"/>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799768" y="716368"/>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904945" y="712235"/>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TextBox 22"/>
          <p:cNvSpPr txBox="1"/>
          <p:nvPr/>
        </p:nvSpPr>
        <p:spPr>
          <a:xfrm>
            <a:off x="1094842" y="93878"/>
            <a:ext cx="10003548" cy="92659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75" b="1">
                <a:solidFill>
                  <a:schemeClr val="accent1"/>
                </a:solidFill>
                <a:latin typeface="Microsoft Yahei"/>
                <a:ea typeface="Microsoft Yahei"/>
                <a:cs typeface="Microsoft Yahei"/>
              </a:rPr>
              <a:t>存储虚拟化技术</a:t>
            </a:r>
          </a:p>
        </p:txBody>
      </p:sp>
      <p:sp>
        <p:nvSpPr>
          <p:cNvPr id="23" name="AutoShape 23"/>
          <p:cNvSpPr/>
          <p:nvPr/>
        </p:nvSpPr>
        <p:spPr>
          <a:xfrm>
            <a:off x="866575" y="1250443"/>
            <a:ext cx="10458850" cy="243840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TextBox 24"/>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资源池化、动态分配、高效管理</a:t>
            </a:r>
          </a:p>
        </p:txBody>
      </p:sp>
      <p:sp>
        <p:nvSpPr>
          <p:cNvPr id="25" name="TextBox 25"/>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26" name="AutoShape 26"/>
          <p:cNvSpPr/>
          <p:nvPr/>
        </p:nvSpPr>
        <p:spPr>
          <a:xfrm>
            <a:off x="866575" y="3952506"/>
            <a:ext cx="10458850" cy="2438400"/>
          </a:xfrm>
          <a:prstGeom prst="round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287882" y="4870218"/>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031A3E"/>
                </a:solidFill>
                <a:latin typeface="Microsoft Yahei"/>
                <a:ea typeface="Microsoft Yahei"/>
                <a:cs typeface="Microsoft Yahei"/>
              </a:rPr>
              <a:t>存储虚拟化技术将物理存储资源抽象成逻辑存储资源，实现对存储资源的统一管理和动态分配。它能够提高存储资源的利用率和灵活性，降低管理和维护成本。</a:t>
            </a:r>
          </a:p>
        </p:txBody>
      </p:sp>
      <p:sp>
        <p:nvSpPr>
          <p:cNvPr id="28" name="TextBox 28"/>
          <p:cNvSpPr txBox="1"/>
          <p:nvPr/>
        </p:nvSpPr>
        <p:spPr>
          <a:xfrm>
            <a:off x="1287882" y="4099383"/>
            <a:ext cx="9680571"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031A3E"/>
                </a:solidFill>
                <a:latin typeface="Microsoft Yahei"/>
                <a:ea typeface="Microsoft Yahei"/>
                <a:cs typeface="Microsoft Yahei"/>
              </a:rPr>
              <a:t>详细描述</a:t>
            </a:r>
          </a:p>
        </p:txBody>
      </p:sp>
      <p:cxnSp>
        <p:nvCxnSpPr>
          <p:cNvPr id="29" name="Connector 29"/>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30" name="Connector 30"/>
          <p:cNvCxnSpPr/>
          <p:nvPr/>
        </p:nvCxnSpPr>
        <p:spPr>
          <a:xfrm>
            <a:off x="1481378" y="2175786"/>
            <a:ext cx="9220298" cy="0"/>
          </a:xfrm>
          <a:prstGeom prst="line">
            <a:avLst/>
          </a:prstGeom>
          <a:ln w="9525">
            <a:solidFill>
              <a:schemeClr val="lt2"/>
            </a:solidFill>
            <a:prstDash val="solid"/>
            <a:headEnd type="oval"/>
          </a:ln>
        </p:spPr>
        <p:style>
          <a:lnRef idx="0">
            <a:schemeClr val="lt2"/>
          </a:lnRef>
          <a:fillRef idx="1">
            <a:schemeClr val="lt2"/>
          </a:fillRef>
          <a:effectRef idx="0">
            <a:schemeClr val="lt2"/>
          </a:effectRef>
          <a:fontRef idx="minor">
            <a:schemeClr val="lt1"/>
          </a:fontRef>
        </p:style>
      </p:cxn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33939"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数据分层、读写性能优化、节能环保</a:t>
            </a:r>
          </a:p>
        </p:txBody>
      </p:sp>
      <p:sp>
        <p:nvSpPr>
          <p:cNvPr id="8" name="TextBox 8"/>
          <p:cNvSpPr txBox="1"/>
          <p:nvPr/>
        </p:nvSpPr>
        <p:spPr>
          <a:xfrm>
            <a:off x="1197254" y="3971227"/>
            <a:ext cx="8033939"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存储分层与优化技术根据数据的重要性和访问频率，将数据存放在不同的存储介质上，实现数据的分层存储和管理。同时，它还能够优化存储设备的读写性能，提高存储系统的整体效率，并实现节能环保。</a:t>
            </a:r>
          </a:p>
        </p:txBody>
      </p:sp>
      <p:sp>
        <p:nvSpPr>
          <p:cNvPr id="10" name="AutoShape 10"/>
          <p:cNvSpPr/>
          <p:nvPr/>
        </p:nvSpPr>
        <p:spPr>
          <a:xfrm>
            <a:off x="454963" y="355310"/>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1" name="AutoShape 11"/>
          <p:cNvSpPr/>
          <p:nvPr/>
        </p:nvSpPr>
        <p:spPr>
          <a:xfrm>
            <a:off x="575049" y="35236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2" name="AutoShape 12"/>
          <p:cNvSpPr/>
          <p:nvPr/>
        </p:nvSpPr>
        <p:spPr>
          <a:xfrm>
            <a:off x="689125" y="35407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3" name="AutoShape 13"/>
          <p:cNvSpPr/>
          <p:nvPr/>
        </p:nvSpPr>
        <p:spPr>
          <a:xfrm>
            <a:off x="799768" y="36304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4" name="AutoShape 14"/>
          <p:cNvSpPr/>
          <p:nvPr/>
        </p:nvSpPr>
        <p:spPr>
          <a:xfrm>
            <a:off x="904945" y="35891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5" name="AutoShape 15"/>
          <p:cNvSpPr/>
          <p:nvPr/>
        </p:nvSpPr>
        <p:spPr>
          <a:xfrm>
            <a:off x="454963" y="473084"/>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6" name="AutoShape 16"/>
          <p:cNvSpPr/>
          <p:nvPr/>
        </p:nvSpPr>
        <p:spPr>
          <a:xfrm>
            <a:off x="575049" y="47013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7" name="AutoShape 17"/>
          <p:cNvSpPr/>
          <p:nvPr/>
        </p:nvSpPr>
        <p:spPr>
          <a:xfrm>
            <a:off x="689125" y="47185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799768" y="48082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904945" y="47668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454963" y="59085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575049" y="587908"/>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689125" y="589624"/>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799768" y="598594"/>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904945" y="594461"/>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454963" y="708631"/>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AutoShape 26"/>
          <p:cNvSpPr/>
          <p:nvPr/>
        </p:nvSpPr>
        <p:spPr>
          <a:xfrm>
            <a:off x="575049" y="705682"/>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689125" y="707398"/>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799768" y="716368"/>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904945" y="712235"/>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TextBox 30"/>
          <p:cNvSpPr txBox="1"/>
          <p:nvPr/>
        </p:nvSpPr>
        <p:spPr>
          <a:xfrm>
            <a:off x="1094842" y="93878"/>
            <a:ext cx="10003548" cy="92659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75" b="1">
                <a:solidFill>
                  <a:schemeClr val="accent1"/>
                </a:solidFill>
                <a:latin typeface="Microsoft Yahei"/>
                <a:ea typeface="Microsoft Yahei"/>
                <a:cs typeface="Microsoft Yahei"/>
              </a:rPr>
              <a:t>存储分层与优化技术</a:t>
            </a:r>
          </a:p>
        </p:txBody>
      </p:sp>
      <p:sp>
        <p:nvSpPr>
          <p:cNvPr id="31" name="AutoShape 31"/>
          <p:cNvSpPr/>
          <p:nvPr/>
        </p:nvSpPr>
        <p:spPr>
          <a:xfrm>
            <a:off x="3552256" y="3306002"/>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AutoShape 32"/>
          <p:cNvSpPr/>
          <p:nvPr/>
        </p:nvSpPr>
        <p:spPr>
          <a:xfrm>
            <a:off x="3499345" y="3306002"/>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3" name="AutoShape 33"/>
          <p:cNvSpPr/>
          <p:nvPr/>
        </p:nvSpPr>
        <p:spPr>
          <a:xfrm>
            <a:off x="4182096" y="3306002"/>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cxnSp>
        <p:nvCxnSpPr>
          <p:cNvPr id="34" name="Connector 34"/>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39471" y="1169809"/>
            <a:ext cx="9113058" cy="4518381"/>
          </a:xfrm>
          <a:prstGeom prst="roundRect">
            <a:avLst>
              <a:gd name="adj" fmla="val 12500"/>
            </a:avLst>
          </a:prstGeom>
          <a:solidFill>
            <a:schemeClr val="lt2">
              <a:alpha val="50000"/>
            </a:schemeClr>
          </a:solidFill>
        </p:spPr>
        <p:style>
          <a:lnRef idx="0">
            <a:schemeClr val="lt2"/>
          </a:lnRef>
          <a:fillRef idx="1">
            <a:schemeClr val="lt2"/>
          </a:fillRef>
          <a:effectRef idx="0">
            <a:schemeClr val="l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solidFill>
                <a:latin typeface="Microsoft Yahei"/>
                <a:ea typeface="Microsoft Yahei"/>
                <a:cs typeface="Microsoft Yahei"/>
              </a:rPr>
              <a:t>03</a:t>
            </a:r>
          </a:p>
        </p:txBody>
      </p:sp>
      <p:sp>
        <p:nvSpPr>
          <p:cNvPr id="5" name="TextBox 5"/>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solidFill>
                <a:latin typeface="Microsoft Yahei"/>
                <a:ea typeface="Microsoft Yahei"/>
                <a:cs typeface="Microsoft Yahei"/>
              </a:rPr>
              <a:t>数据存储应用场景</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企业级数据存储是数据存储行业的主要应用场景之一，主要满足企业日益增长的数据存储需求。</a:t>
            </a:r>
          </a:p>
        </p:txBody>
      </p:sp>
      <p:sp>
        <p:nvSpPr>
          <p:cNvPr id="9" name="TextBox 9"/>
          <p:cNvSpPr txBox="1"/>
          <p:nvPr/>
        </p:nvSpPr>
        <p:spPr>
          <a:xfrm>
            <a:off x="6389233" y="2064798"/>
            <a:ext cx="4717695"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rgbClr val="031A3E"/>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rgbClr val="031A3E">
                <a:alpha val="100000"/>
              </a:srgbClr>
            </a:solidFill>
            <a:prstDash val="solid"/>
            <a:tailEnd type="oval"/>
          </a:ln>
        </p:spPr>
      </p:cxnSp>
      <p:sp>
        <p:nvSpPr>
          <p:cNvPr id="11" name="TextBox 11"/>
          <p:cNvSpPr txBox="1"/>
          <p:nvPr/>
        </p:nvSpPr>
        <p:spPr>
          <a:xfrm>
            <a:off x="7817683" y="2931894"/>
            <a:ext cx="328924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31A3E"/>
                </a:solidFill>
                <a:latin typeface="Microsoft Yahei"/>
                <a:ea typeface="Microsoft Yahei"/>
                <a:cs typeface="Microsoft Yahei"/>
              </a:rPr>
              <a:t>随着企业业务的快速发展，企业级数据存储面临着越来越大的挑战，包括数据量的快速增长、数据类型的多样性、数据安全与隐私保护等。因此，企业需要采用先进的数据存储技术来满足这些需求，如分布式存储、对象存储、文件存储等。</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13" name="AutoShape 13"/>
          <p:cNvSpPr/>
          <p:nvPr/>
        </p:nvSpPr>
        <p:spPr>
          <a:xfrm>
            <a:off x="454963" y="355310"/>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4" name="AutoShape 14"/>
          <p:cNvSpPr/>
          <p:nvPr/>
        </p:nvSpPr>
        <p:spPr>
          <a:xfrm>
            <a:off x="575049" y="35236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5" name="AutoShape 15"/>
          <p:cNvSpPr/>
          <p:nvPr/>
        </p:nvSpPr>
        <p:spPr>
          <a:xfrm>
            <a:off x="689125" y="35407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6" name="AutoShape 16"/>
          <p:cNvSpPr/>
          <p:nvPr/>
        </p:nvSpPr>
        <p:spPr>
          <a:xfrm>
            <a:off x="799768" y="36304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7" name="AutoShape 17"/>
          <p:cNvSpPr/>
          <p:nvPr/>
        </p:nvSpPr>
        <p:spPr>
          <a:xfrm>
            <a:off x="904945" y="35891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454963" y="473084"/>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575049" y="47013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689125" y="47185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799768" y="48082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904945" y="47668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454963" y="59085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575049" y="587908"/>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689125" y="589624"/>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AutoShape 26"/>
          <p:cNvSpPr/>
          <p:nvPr/>
        </p:nvSpPr>
        <p:spPr>
          <a:xfrm>
            <a:off x="799768" y="598594"/>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904945" y="594461"/>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454963" y="708631"/>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575049" y="705682"/>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AutoShape 30"/>
          <p:cNvSpPr/>
          <p:nvPr/>
        </p:nvSpPr>
        <p:spPr>
          <a:xfrm>
            <a:off x="689125" y="707398"/>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1" name="AutoShape 31"/>
          <p:cNvSpPr/>
          <p:nvPr/>
        </p:nvSpPr>
        <p:spPr>
          <a:xfrm>
            <a:off x="799768" y="716368"/>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2" name="AutoShape 32"/>
          <p:cNvSpPr/>
          <p:nvPr/>
        </p:nvSpPr>
        <p:spPr>
          <a:xfrm>
            <a:off x="904945" y="712235"/>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3" name="TextBox 33"/>
          <p:cNvSpPr txBox="1"/>
          <p:nvPr/>
        </p:nvSpPr>
        <p:spPr>
          <a:xfrm>
            <a:off x="1094842" y="93878"/>
            <a:ext cx="10003548" cy="92659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75" b="1">
                <a:solidFill>
                  <a:schemeClr val="accent1"/>
                </a:solidFill>
                <a:latin typeface="Microsoft Yahei"/>
                <a:ea typeface="Microsoft Yahei"/>
                <a:cs typeface="Microsoft Yahei"/>
              </a:rPr>
              <a:t>企业级数据存储</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9632" y="2076770"/>
            <a:ext cx="1303226" cy="130322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10405045" y="2076770"/>
            <a:ext cx="1347972" cy="1347972"/>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cxnSp>
        <p:nvCxnSpPr>
          <p:cNvPr id="4" name="Connector 4"/>
          <p:cNvCxnSpPr/>
          <p:nvPr/>
        </p:nvCxnSpPr>
        <p:spPr>
          <a:xfrm>
            <a:off x="2099221" y="2318568"/>
            <a:ext cx="3468643" cy="0"/>
          </a:xfrm>
          <a:prstGeom prst="line">
            <a:avLst/>
          </a:prstGeom>
          <a:ln w="9525">
            <a:solidFill>
              <a:schemeClr val="accent2"/>
            </a:solidFill>
            <a:prstDash val="solid"/>
            <a:headEnd type="oval"/>
          </a:ln>
        </p:spPr>
        <p:style>
          <a:lnRef idx="0">
            <a:schemeClr val="accent2"/>
          </a:lnRef>
          <a:fillRef idx="1">
            <a:schemeClr val="accent2"/>
          </a:fillRef>
          <a:effectRef idx="0">
            <a:schemeClr val="accent2"/>
          </a:effectRef>
          <a:fontRef idx="minor">
            <a:schemeClr val="lt1"/>
          </a:fontRef>
        </p:style>
      </p:cxnSp>
      <p:sp>
        <p:nvSpPr>
          <p:cNvPr id="5" name="TextBox 5"/>
          <p:cNvSpPr txBox="1"/>
          <p:nvPr/>
        </p:nvSpPr>
        <p:spPr>
          <a:xfrm>
            <a:off x="1964092"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云端数据存储是一种灵活、可扩展的数据存储方式，能够满足云计算时代对数据存储的多样化需求。</a:t>
            </a:r>
          </a:p>
        </p:txBody>
      </p:sp>
      <p:cxnSp>
        <p:nvCxnSpPr>
          <p:cNvPr id="6" name="Connector 6"/>
          <p:cNvCxnSpPr/>
          <p:nvPr/>
        </p:nvCxnSpPr>
        <p:spPr>
          <a:xfrm>
            <a:off x="6516784" y="2318568"/>
            <a:ext cx="3468643" cy="0"/>
          </a:xfrm>
          <a:prstGeom prst="line">
            <a:avLst/>
          </a:prstGeom>
          <a:ln w="9525">
            <a:solidFill>
              <a:schemeClr val="accent2"/>
            </a:solidFill>
            <a:prstDash val="solid"/>
            <a:headEnd type="oval"/>
          </a:ln>
        </p:spPr>
        <p:style>
          <a:lnRef idx="0">
            <a:schemeClr val="accent2"/>
          </a:lnRef>
          <a:fillRef idx="1">
            <a:schemeClr val="accent2"/>
          </a:fillRef>
          <a:effectRef idx="0">
            <a:schemeClr val="accent2"/>
          </a:effectRef>
          <a:fontRef idx="minor">
            <a:schemeClr val="lt1"/>
          </a:fontRef>
        </p:style>
      </p:cxnSp>
      <p:sp>
        <p:nvSpPr>
          <p:cNvPr id="7" name="TextBox 7"/>
          <p:cNvSpPr txBox="1"/>
          <p:nvPr/>
        </p:nvSpPr>
        <p:spPr>
          <a:xfrm>
            <a:off x="6381655"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云端数据存储具有高可用性、可扩展性和灵活性，能够提供多种数据存储服务，如在线存储、离线存储、备份与恢复等。同时，云端数据存储还能够提供安全可靠的数据加密和权限控制功能，保障用户数据的安全性。</a:t>
            </a:r>
          </a:p>
        </p:txBody>
      </p:sp>
      <p:sp>
        <p:nvSpPr>
          <p:cNvPr id="8" name="TextBox 8"/>
          <p:cNvSpPr txBox="1"/>
          <p:nvPr/>
        </p:nvSpPr>
        <p:spPr>
          <a:xfrm>
            <a:off x="1964092" y="1532038"/>
            <a:ext cx="4023391" cy="81267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solidFill>
                <a:latin typeface="Microsoft Yahei"/>
                <a:ea typeface="Microsoft Yahei"/>
                <a:cs typeface="Microsoft Yahei"/>
              </a:rPr>
              <a:t>总结词</a:t>
            </a:r>
          </a:p>
        </p:txBody>
      </p:sp>
      <p:sp>
        <p:nvSpPr>
          <p:cNvPr id="9" name="TextBox 9"/>
          <p:cNvSpPr txBox="1"/>
          <p:nvPr/>
        </p:nvSpPr>
        <p:spPr>
          <a:xfrm>
            <a:off x="6381655" y="1532038"/>
            <a:ext cx="4023391" cy="81267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solidFill>
                <a:latin typeface="Microsoft Yahei"/>
                <a:ea typeface="Microsoft Yahei"/>
                <a:cs typeface="Microsoft Yahei"/>
              </a:rPr>
              <a:t>详细描述</a:t>
            </a:r>
          </a:p>
        </p:txBody>
      </p:sp>
      <p:sp>
        <p:nvSpPr>
          <p:cNvPr id="10" name="AutoShape 10"/>
          <p:cNvSpPr/>
          <p:nvPr/>
        </p:nvSpPr>
        <p:spPr>
          <a:xfrm>
            <a:off x="454963" y="355310"/>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1" name="AutoShape 11"/>
          <p:cNvSpPr/>
          <p:nvPr/>
        </p:nvSpPr>
        <p:spPr>
          <a:xfrm>
            <a:off x="575049" y="35236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2" name="AutoShape 12"/>
          <p:cNvSpPr/>
          <p:nvPr/>
        </p:nvSpPr>
        <p:spPr>
          <a:xfrm>
            <a:off x="689125" y="35407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3" name="AutoShape 13"/>
          <p:cNvSpPr/>
          <p:nvPr/>
        </p:nvSpPr>
        <p:spPr>
          <a:xfrm>
            <a:off x="799768" y="36304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4" name="AutoShape 14"/>
          <p:cNvSpPr/>
          <p:nvPr/>
        </p:nvSpPr>
        <p:spPr>
          <a:xfrm>
            <a:off x="904945" y="35891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5" name="AutoShape 15"/>
          <p:cNvSpPr/>
          <p:nvPr/>
        </p:nvSpPr>
        <p:spPr>
          <a:xfrm>
            <a:off x="454963" y="473084"/>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6" name="AutoShape 16"/>
          <p:cNvSpPr/>
          <p:nvPr/>
        </p:nvSpPr>
        <p:spPr>
          <a:xfrm>
            <a:off x="575049" y="47013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7" name="AutoShape 17"/>
          <p:cNvSpPr/>
          <p:nvPr/>
        </p:nvSpPr>
        <p:spPr>
          <a:xfrm>
            <a:off x="689125" y="47185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799768" y="48082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904945" y="47668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454963" y="59085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575049" y="587908"/>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689125" y="589624"/>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799768" y="598594"/>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904945" y="594461"/>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454963" y="708631"/>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AutoShape 26"/>
          <p:cNvSpPr/>
          <p:nvPr/>
        </p:nvSpPr>
        <p:spPr>
          <a:xfrm>
            <a:off x="575049" y="705682"/>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689125" y="707398"/>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AutoShape 28"/>
          <p:cNvSpPr/>
          <p:nvPr/>
        </p:nvSpPr>
        <p:spPr>
          <a:xfrm>
            <a:off x="799768" y="716368"/>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9" name="AutoShape 29"/>
          <p:cNvSpPr/>
          <p:nvPr/>
        </p:nvSpPr>
        <p:spPr>
          <a:xfrm>
            <a:off x="904945" y="712235"/>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0" name="TextBox 30"/>
          <p:cNvSpPr txBox="1"/>
          <p:nvPr/>
        </p:nvSpPr>
        <p:spPr>
          <a:xfrm>
            <a:off x="1094842" y="93878"/>
            <a:ext cx="10003548" cy="92659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75" b="1">
                <a:solidFill>
                  <a:schemeClr val="accent1"/>
                </a:solidFill>
                <a:latin typeface="Microsoft Yahei"/>
                <a:ea typeface="Microsoft Yahei"/>
                <a:cs typeface="Microsoft Yahei"/>
              </a:rPr>
              <a:t>云端数据存储</a:t>
            </a:r>
          </a:p>
        </p:txBody>
      </p:sp>
      <p:sp>
        <p:nvSpPr>
          <p:cNvPr id="31" name="Freeform 31"/>
          <p:cNvSpPr/>
          <p:nvPr/>
        </p:nvSpPr>
        <p:spPr>
          <a:xfrm>
            <a:off x="10761443" y="2433168"/>
            <a:ext cx="635177" cy="635177"/>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794451" y="2401589"/>
            <a:ext cx="653588" cy="65358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3457" y="1876457"/>
            <a:ext cx="3105086" cy="3105086"/>
          </a:xfrm>
          <a:prstGeom prst="ellipse">
            <a:avLst/>
          </a:prstGeom>
          <a:solidFill>
            <a:schemeClr val="accent2">
              <a:alpha val="29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838682" y="2171682"/>
            <a:ext cx="2514635" cy="2514635"/>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 name="TextBox 4"/>
          <p:cNvSpPr txBox="1"/>
          <p:nvPr/>
        </p:nvSpPr>
        <p:spPr>
          <a:xfrm>
            <a:off x="797329"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solidFill>
                <a:latin typeface="Microsoft Yahei"/>
                <a:ea typeface="Microsoft Yahei"/>
                <a:cs typeface="Microsoft Yahei"/>
              </a:rPr>
              <a:t>总结词</a:t>
            </a:r>
          </a:p>
        </p:txBody>
      </p:sp>
      <p:sp>
        <p:nvSpPr>
          <p:cNvPr id="5" name="TextBox 5"/>
          <p:cNvSpPr txBox="1"/>
          <p:nvPr/>
        </p:nvSpPr>
        <p:spPr>
          <a:xfrm>
            <a:off x="797329"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灾备与容灾是保障企业业务连续性的重要手段，主要是对关键业务数据进行备份和恢复。</a:t>
            </a:r>
          </a:p>
        </p:txBody>
      </p:sp>
      <p:sp>
        <p:nvSpPr>
          <p:cNvPr id="6" name="TextBox 6"/>
          <p:cNvSpPr txBox="1"/>
          <p:nvPr/>
        </p:nvSpPr>
        <p:spPr>
          <a:xfrm>
            <a:off x="7936144"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325" b="1">
                <a:solidFill>
                  <a:schemeClr val="accent1"/>
                </a:solidFill>
                <a:latin typeface="Microsoft Yahei"/>
                <a:ea typeface="Microsoft Yahei"/>
                <a:cs typeface="Microsoft Yahei"/>
              </a:rPr>
              <a:t>详细描述</a:t>
            </a:r>
          </a:p>
        </p:txBody>
      </p:sp>
      <p:sp>
        <p:nvSpPr>
          <p:cNvPr id="7" name="TextBox 7"/>
          <p:cNvSpPr txBox="1"/>
          <p:nvPr/>
        </p:nvSpPr>
        <p:spPr>
          <a:xfrm>
            <a:off x="7936144"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6000"/>
              </a:lnSpc>
            </a:pPr>
            <a:r>
              <a:rPr lang="en-US" sz="1350">
                <a:solidFill>
                  <a:schemeClr val="dk1"/>
                </a:solidFill>
                <a:latin typeface="Microsoft Yahei"/>
                <a:ea typeface="Microsoft Yahei"/>
                <a:cs typeface="Microsoft Yahei"/>
              </a:rPr>
              <a:t>灾备与容灾方案通常包括数据备份、备份管理、灾难恢复计划等。在实施灾备与容灾方案时，需要考虑数据的一致性、完整性、可用性和安全性等方面，以确保在灾难发生时能够及时恢复关键业务数据。</a:t>
            </a:r>
          </a:p>
        </p:txBody>
      </p:sp>
      <p:sp>
        <p:nvSpPr>
          <p:cNvPr id="8" name="AutoShape 8"/>
          <p:cNvSpPr/>
          <p:nvPr/>
        </p:nvSpPr>
        <p:spPr>
          <a:xfrm>
            <a:off x="454963" y="355310"/>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9" name="AutoShape 9"/>
          <p:cNvSpPr/>
          <p:nvPr/>
        </p:nvSpPr>
        <p:spPr>
          <a:xfrm>
            <a:off x="575049" y="35236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0" name="AutoShape 10"/>
          <p:cNvSpPr/>
          <p:nvPr/>
        </p:nvSpPr>
        <p:spPr>
          <a:xfrm>
            <a:off x="689125" y="35407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1" name="AutoShape 11"/>
          <p:cNvSpPr/>
          <p:nvPr/>
        </p:nvSpPr>
        <p:spPr>
          <a:xfrm>
            <a:off x="799768" y="36304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2" name="AutoShape 12"/>
          <p:cNvSpPr/>
          <p:nvPr/>
        </p:nvSpPr>
        <p:spPr>
          <a:xfrm>
            <a:off x="904945" y="35891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3" name="AutoShape 13"/>
          <p:cNvSpPr/>
          <p:nvPr/>
        </p:nvSpPr>
        <p:spPr>
          <a:xfrm>
            <a:off x="454963" y="473084"/>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4" name="AutoShape 14"/>
          <p:cNvSpPr/>
          <p:nvPr/>
        </p:nvSpPr>
        <p:spPr>
          <a:xfrm>
            <a:off x="575049" y="47013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5" name="AutoShape 15"/>
          <p:cNvSpPr/>
          <p:nvPr/>
        </p:nvSpPr>
        <p:spPr>
          <a:xfrm>
            <a:off x="689125" y="47185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6" name="AutoShape 16"/>
          <p:cNvSpPr/>
          <p:nvPr/>
        </p:nvSpPr>
        <p:spPr>
          <a:xfrm>
            <a:off x="799768" y="48082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7" name="AutoShape 17"/>
          <p:cNvSpPr/>
          <p:nvPr/>
        </p:nvSpPr>
        <p:spPr>
          <a:xfrm>
            <a:off x="904945" y="47668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8" name="AutoShape 18"/>
          <p:cNvSpPr/>
          <p:nvPr/>
        </p:nvSpPr>
        <p:spPr>
          <a:xfrm>
            <a:off x="454963" y="59085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9" name="AutoShape 19"/>
          <p:cNvSpPr/>
          <p:nvPr/>
        </p:nvSpPr>
        <p:spPr>
          <a:xfrm>
            <a:off x="575049" y="587908"/>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0" name="AutoShape 20"/>
          <p:cNvSpPr/>
          <p:nvPr/>
        </p:nvSpPr>
        <p:spPr>
          <a:xfrm>
            <a:off x="689125" y="589624"/>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1" name="AutoShape 21"/>
          <p:cNvSpPr/>
          <p:nvPr/>
        </p:nvSpPr>
        <p:spPr>
          <a:xfrm>
            <a:off x="799768" y="598594"/>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2" name="AutoShape 22"/>
          <p:cNvSpPr/>
          <p:nvPr/>
        </p:nvSpPr>
        <p:spPr>
          <a:xfrm>
            <a:off x="904945" y="594461"/>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3" name="AutoShape 23"/>
          <p:cNvSpPr/>
          <p:nvPr/>
        </p:nvSpPr>
        <p:spPr>
          <a:xfrm>
            <a:off x="454963" y="708631"/>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4" name="AutoShape 24"/>
          <p:cNvSpPr/>
          <p:nvPr/>
        </p:nvSpPr>
        <p:spPr>
          <a:xfrm>
            <a:off x="575049" y="705682"/>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5" name="AutoShape 25"/>
          <p:cNvSpPr/>
          <p:nvPr/>
        </p:nvSpPr>
        <p:spPr>
          <a:xfrm>
            <a:off x="689125" y="707398"/>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6" name="AutoShape 26"/>
          <p:cNvSpPr/>
          <p:nvPr/>
        </p:nvSpPr>
        <p:spPr>
          <a:xfrm>
            <a:off x="799768" y="716368"/>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7" name="AutoShape 27"/>
          <p:cNvSpPr/>
          <p:nvPr/>
        </p:nvSpPr>
        <p:spPr>
          <a:xfrm>
            <a:off x="904945" y="712235"/>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28" name="TextBox 28"/>
          <p:cNvSpPr txBox="1"/>
          <p:nvPr/>
        </p:nvSpPr>
        <p:spPr>
          <a:xfrm>
            <a:off x="1094842" y="93878"/>
            <a:ext cx="10003548" cy="1092327"/>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3075" b="1">
                <a:solidFill>
                  <a:schemeClr val="accent1"/>
                </a:solidFill>
                <a:latin typeface="Microsoft Yahei"/>
                <a:ea typeface="Microsoft Yahei"/>
                <a:cs typeface="Microsoft Yahei"/>
              </a:rPr>
              <a:t>灾备与容灾</a:t>
            </a:r>
          </a:p>
        </p:txBody>
      </p:sp>
      <p:sp>
        <p:nvSpPr>
          <p:cNvPr id="29" name="Freeform 29"/>
          <p:cNvSpPr/>
          <p:nvPr/>
        </p:nvSpPr>
        <p:spPr>
          <a:xfrm>
            <a:off x="5503755" y="2836755"/>
            <a:ext cx="1184490" cy="1184490"/>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https://d.book118.com/948073023117006036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2024-09-16T05:34:01.668</cp:lastPrinted>
  <dcterms:created xsi:type="dcterms:W3CDTF">2024-09-15T21:34:01Z</dcterms:created>
  <dcterms:modified xsi:type="dcterms:W3CDTF">2024-09-15T21:34:03Z</dcterms:modified>
</cp:coreProperties>
</file>