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4" r:id="rId15"/>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47DCE2A4-EC4A-4542-8C1F-AF2CFF5BA68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BB658BD-59C0-4722-99B7-E91AE0EF5A9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4FCE7414-7E62-41CF-9FEB-1C991B77923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EDF219FD-5527-42B0-81D2-D4889949363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71539306-6BEF-45E6-87CB-9C952B0E1889}"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AD3D1302-7B12-483D-8CB8-5109D3EC7977}"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1DB658ED-FAC6-4C8C-9071-A5D8A4EFBCDE}"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0EF9E13-65FB-4687-A6E7-0BCB3A04186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AC6FBFE-3FEC-40AF-AD92-BF115A97B12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648E708-3791-4A16-8A9A-1062BFC7DD8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B0BCFB7-E0F3-4E14-A6D3-E7024805244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48075143007006037"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2" r="-12"/>
          </a:stretch>
        </a:blipFill>
      </p:bgPr>
    </p:bg>
    <p:spTree>
      <p:nvGrpSpPr>
        <p:cNvPr id="1" name=""/>
        <p:cNvGrpSpPr/>
        <p:nvPr/>
      </p:nvGrpSpPr>
      <p:grpSpPr>
        <a:xfrm>
          <a:off x="0" y="0"/>
          <a:ext cx="0" cy="0"/>
        </a:xfrm>
      </p:grpSpPr>
      <p:sp>
        <p:nvSpPr>
          <p:cNvPr id="2" name="TextBox 2"/>
          <p:cNvSpPr txBox="1"/>
          <p:nvPr/>
        </p:nvSpPr>
        <p:spPr>
          <a:xfrm>
            <a:off x="489687" y="2615175"/>
            <a:ext cx="9886950"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950" b="1">
                <a:solidFill>
                  <a:schemeClr val="accent1">
                    <a:alpha val="100000"/>
                  </a:schemeClr>
                </a:solidFill>
                <a:latin typeface="Microsoft Yahei"/>
                <a:ea typeface="Microsoft Yahei"/>
                <a:cs typeface="Microsoft Yahei"/>
              </a:rPr>
              <a:t>新生儿使用无创呼吸机</a:t>
            </a:r>
          </a:p>
        </p:txBody>
      </p:sp>
      <p:sp>
        <p:nvSpPr>
          <p:cNvPr id="3" name="TextBox 3"/>
          <p:cNvSpPr txBox="1"/>
          <p:nvPr/>
        </p:nvSpPr>
        <p:spPr>
          <a:xfrm>
            <a:off x="489687" y="5731877"/>
            <a:ext cx="2447925"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dk1">
                    <a:alpha val="100000"/>
                  </a:schemeClr>
                </a:solidFill>
                <a:latin typeface="Microsoft Yahei"/>
                <a:ea typeface="Microsoft Yahei"/>
                <a:cs typeface="Microsoft Yahei"/>
              </a:rPr>
              <a:t>汇报人：</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127" y="0"/>
            <a:ext cx="12191747" cy="6858000"/>
          </a:xfrm>
          <a:prstGeom prst="rect">
            <a:avLst/>
          </a:prstGeom>
        </p:spPr>
      </p:pic>
      <p:sp>
        <p:nvSpPr>
          <p:cNvPr id="3" name="TextBox 3"/>
          <p:cNvSpPr txBox="1"/>
          <p:nvPr/>
        </p:nvSpPr>
        <p:spPr>
          <a:xfrm>
            <a:off x="1433708" y="1852562"/>
            <a:ext cx="6974588" cy="411099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chemeClr val="accent1">
                    <a:alpha val="100000"/>
                  </a:schemeClr>
                </a:solidFill>
                <a:latin typeface="Microsoft Yahei"/>
                <a:ea typeface="Microsoft Yahei"/>
                <a:cs typeface="Microsoft Yahei"/>
              </a:rPr>
              <a:t>无创呼吸机介绍</a:t>
            </a:r>
          </a:p>
          <a:p>
            <a:pPr marL="203200" lvl="0" indent="-203200">
              <a:lnSpc>
                <a:spcPct val="140000"/>
              </a:lnSpc>
              <a:spcBef>
                <a:spcPts val="375"/>
              </a:spcBef>
              <a:buFont typeface="Arial"/>
              <a:buChar char="•"/>
            </a:pPr>
            <a:r>
              <a:rPr lang="en-US" sz="2400">
                <a:solidFill>
                  <a:schemeClr val="accent1">
                    <a:alpha val="100000"/>
                  </a:schemeClr>
                </a:solidFill>
                <a:latin typeface="Microsoft Yahei"/>
                <a:ea typeface="Microsoft Yahei"/>
                <a:cs typeface="Microsoft Yahei"/>
              </a:rPr>
              <a:t>新生儿使用无创呼吸机的适应症</a:t>
            </a:r>
          </a:p>
          <a:p>
            <a:pPr marL="203200" lvl="0" indent="-203200">
              <a:lnSpc>
                <a:spcPct val="140000"/>
              </a:lnSpc>
              <a:spcBef>
                <a:spcPts val="375"/>
              </a:spcBef>
              <a:buFont typeface="Arial"/>
              <a:buChar char="•"/>
            </a:pPr>
            <a:r>
              <a:rPr lang="en-US" sz="2400">
                <a:solidFill>
                  <a:schemeClr val="accent1">
                    <a:alpha val="100000"/>
                  </a:schemeClr>
                </a:solidFill>
                <a:latin typeface="Microsoft Yahei"/>
                <a:ea typeface="Microsoft Yahei"/>
                <a:cs typeface="Microsoft Yahei"/>
              </a:rPr>
              <a:t>新生儿使用无创呼吸机的操作流程</a:t>
            </a:r>
          </a:p>
          <a:p>
            <a:pPr marL="203200" lvl="0" indent="-203200">
              <a:lnSpc>
                <a:spcPct val="140000"/>
              </a:lnSpc>
              <a:spcBef>
                <a:spcPts val="375"/>
              </a:spcBef>
              <a:buFont typeface="Arial"/>
              <a:buChar char="•"/>
            </a:pPr>
            <a:r>
              <a:rPr lang="en-US" sz="2400">
                <a:solidFill>
                  <a:schemeClr val="accent1">
                    <a:alpha val="100000"/>
                  </a:schemeClr>
                </a:solidFill>
                <a:latin typeface="Microsoft Yahei"/>
                <a:ea typeface="Microsoft Yahei"/>
                <a:cs typeface="Microsoft Yahei"/>
              </a:rPr>
              <a:t>新生儿使用无创呼吸机的注意事项</a:t>
            </a:r>
          </a:p>
          <a:p>
            <a:pPr marL="203200" lvl="0" indent="-203200">
              <a:lnSpc>
                <a:spcPct val="140000"/>
              </a:lnSpc>
              <a:spcBef>
                <a:spcPts val="375"/>
              </a:spcBef>
              <a:buFont typeface="Arial"/>
              <a:buChar char="•"/>
            </a:pPr>
            <a:r>
              <a:rPr lang="en-US" sz="2400">
                <a:solidFill>
                  <a:schemeClr val="accent1">
                    <a:alpha val="100000"/>
                  </a:schemeClr>
                </a:solidFill>
                <a:latin typeface="Microsoft Yahei"/>
                <a:ea typeface="Microsoft Yahei"/>
                <a:cs typeface="Microsoft Yahei"/>
              </a:rPr>
              <a:t>新生儿使用无创呼吸机的护理与教育</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2" r="-12"/>
          </a:stretch>
        </a:blipFill>
      </p:bgPr>
    </p:bg>
    <p:spTree>
      <p:nvGrpSpPr>
        <p:cNvPr id="1" name=""/>
        <p:cNvGrpSpPr/>
        <p:nvPr/>
      </p:nvGrpSpPr>
      <p:grpSpPr>
        <a:xfrm>
          <a:off x="0" y="0"/>
          <a:ext cx="0" cy="0"/>
        </a:xfrm>
      </p:grpSpPr>
      <p:grpSp>
        <p:nvGrpSpPr>
          <p:cNvPr id="2" name="Group 2"/>
          <p:cNvGrpSpPr/>
          <p:nvPr/>
        </p:nvGrpSpPr>
        <p:grpSpPr>
          <a:xfrm>
            <a:off x="-1706803" y="1236400"/>
            <a:ext cx="7392082" cy="1138956"/>
            <a:chOff x="-1706803" y="1236400"/>
            <a:chExt cx="7392082" cy="1138956"/>
          </a:xfrm>
        </p:grpSpPr>
        <p:sp>
          <p:nvSpPr>
            <p:cNvPr id="3" name="TextBox 3"/>
            <p:cNvSpPr txBox="1"/>
            <p:nvPr/>
          </p:nvSpPr>
          <p:spPr>
            <a:xfrm>
              <a:off x="-1706803" y="1236400"/>
              <a:ext cx="7392082"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5400" b="1">
                  <a:solidFill>
                    <a:srgbClr val="FFFFFF">
                      <a:alpha val="100000"/>
                    </a:srgbClr>
                  </a:solidFill>
                  <a:latin typeface="Microsoft Yahei"/>
                  <a:ea typeface="Microsoft Yahei"/>
                  <a:cs typeface="Microsoft Yahei"/>
                </a:rPr>
                <a:t>01</a:t>
              </a:r>
            </a:p>
          </p:txBody>
        </p:sp>
      </p:grpSp>
      <p:sp>
        <p:nvSpPr>
          <p:cNvPr id="4" name="TextBox 4"/>
          <p:cNvSpPr txBox="1"/>
          <p:nvPr/>
        </p:nvSpPr>
        <p:spPr>
          <a:xfrm>
            <a:off x="1365325" y="2628863"/>
            <a:ext cx="98888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1">
                    <a:alpha val="100000"/>
                  </a:schemeClr>
                </a:solidFill>
                <a:latin typeface="Microsoft Yahei"/>
                <a:ea typeface="Microsoft Yahei"/>
                <a:cs typeface="Microsoft Yahei"/>
              </a:rPr>
              <a:t>无创呼吸机介绍</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2677" r="32677"/>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3819" r="23819"/>
          <a:stretch>
            <a:fillRect/>
          </a:stretch>
        </p:blipFill>
        <p:spPr>
          <a:xfrm>
            <a:off x="5906739" y="1869245"/>
            <a:ext cx="2050689" cy="3916435"/>
          </a:xfrm>
          <a:prstGeom prst="rect">
            <a:avLst/>
          </a:prstGeom>
        </p:spPr>
      </p:pic>
      <p:pic>
        <p:nvPicPr>
          <p:cNvPr id="4" name="Picture 4"/>
          <p:cNvPicPr>
            <a:picLocks noChangeAspect="1"/>
          </p:cNvPicPr>
          <p:nvPr/>
        </p:nvPicPr>
        <p:blipFill>
          <a:blip r:embed="rId4"/>
          <a:srcRect l="23819" r="23819"/>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无创呼吸机是一种通过面罩或鼻罩等无创方式连接患者和呼吸机的设备，能够提供正压通气支持。</a:t>
            </a:r>
            <a:endParaRPr lang="en-US" sz="1100"/>
          </a:p>
        </p:txBody>
      </p:sp>
      <p:sp>
        <p:nvSpPr>
          <p:cNvPr id="8" name="AutoShape 8"/>
          <p:cNvSpPr/>
          <p:nvPr/>
        </p:nvSpPr>
        <p:spPr>
          <a:xfrm>
            <a:off x="8901714" y="1901965"/>
            <a:ext cx="2084387" cy="46037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定义</a:t>
            </a:r>
            <a:endParaRPr lang="en-US" sz="1100"/>
          </a:p>
        </p:txBody>
      </p:sp>
      <p:sp>
        <p:nvSpPr>
          <p:cNvPr id="9" name="AutoShape 9"/>
          <p:cNvSpPr/>
          <p:nvPr/>
        </p:nvSpPr>
        <p:spPr>
          <a:xfrm>
            <a:off x="8406414" y="45259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无创呼吸机具有无创伤、操作简便、并发症少等优点，适用于各种原因引起的呼吸衰竭或通气障碍的患者。</a:t>
            </a:r>
            <a:endParaRPr lang="en-US" sz="1100"/>
          </a:p>
        </p:txBody>
      </p:sp>
      <p:sp>
        <p:nvSpPr>
          <p:cNvPr id="10" name="AutoShape 10"/>
          <p:cNvSpPr/>
          <p:nvPr/>
        </p:nvSpPr>
        <p:spPr>
          <a:xfrm>
            <a:off x="8901714" y="4005263"/>
            <a:ext cx="2084387" cy="46037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特点</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定义与特点</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38" r="338"/>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无创呼吸机通过产生正压或负压，帮助患者呼吸，改善通气和氧合。正压通气支持能够扩张肺泡，增加肺通气量，而负压则能够将气体吸入肺部。</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无创呼吸机通过面罩或鼻罩等连接方式，将患者与呼吸机紧密结合，使呼吸机能够根据患者的呼吸需求进行通气支持。</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工作原理</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作用机制</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工作原理</a:t>
            </a:r>
            <a:endParaRPr lang="en-US" sz="110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适用人群</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无创呼吸机适用于新生儿、儿童和成人患者，尤其适用于各种原因引起的呼吸衰竭或通气障碍的患者。</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适用场景</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无创呼吸机适用于医院、诊所、家庭等多种场景，能够为患者提供及时的呼吸支持。</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3844" r="23844"/>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适用范围</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2" r="-12"/>
          </a:stretch>
        </a:blipFill>
      </p:bgPr>
    </p:bg>
    <p:spTree>
      <p:nvGrpSpPr>
        <p:cNvPr id="1" name=""/>
        <p:cNvGrpSpPr/>
        <p:nvPr/>
      </p:nvGrpSpPr>
      <p:grpSpPr>
        <a:xfrm>
          <a:off x="0" y="0"/>
          <a:ext cx="0" cy="0"/>
        </a:xfrm>
      </p:grpSpPr>
      <p:grpSp>
        <p:nvGrpSpPr>
          <p:cNvPr id="2" name="Group 2"/>
          <p:cNvGrpSpPr/>
          <p:nvPr/>
        </p:nvGrpSpPr>
        <p:grpSpPr>
          <a:xfrm>
            <a:off x="-1706803" y="1236400"/>
            <a:ext cx="7392082" cy="1138956"/>
            <a:chOff x="-1706803" y="1236400"/>
            <a:chExt cx="7392082" cy="1138956"/>
          </a:xfrm>
        </p:grpSpPr>
        <p:sp>
          <p:nvSpPr>
            <p:cNvPr id="3" name="TextBox 3"/>
            <p:cNvSpPr txBox="1"/>
            <p:nvPr/>
          </p:nvSpPr>
          <p:spPr>
            <a:xfrm>
              <a:off x="-1706803" y="1236400"/>
              <a:ext cx="7392082"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5400" b="1">
                  <a:solidFill>
                    <a:srgbClr val="FFFFFF">
                      <a:alpha val="100000"/>
                    </a:srgbClr>
                  </a:solidFill>
                  <a:latin typeface="Microsoft Yahei"/>
                  <a:ea typeface="Microsoft Yahei"/>
                  <a:cs typeface="Microsoft Yahei"/>
                </a:rPr>
                <a:t>02</a:t>
              </a:r>
            </a:p>
          </p:txBody>
        </p:sp>
      </p:grpSp>
      <p:sp>
        <p:nvSpPr>
          <p:cNvPr id="4" name="TextBox 4"/>
          <p:cNvSpPr txBox="1"/>
          <p:nvPr/>
        </p:nvSpPr>
        <p:spPr>
          <a:xfrm>
            <a:off x="1365325" y="2628863"/>
            <a:ext cx="98888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1">
                    <a:alpha val="100000"/>
                  </a:schemeClr>
                </a:solidFill>
                <a:latin typeface="Microsoft Yahei"/>
                <a:ea typeface="Microsoft Yahei"/>
                <a:cs typeface="Microsoft Yahei"/>
              </a:rPr>
              <a:t>新生儿使用无创呼吸机的适应症</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25000" r="25000"/>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总结词</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无创呼吸机适用于早产儿呼吸窘迫综合征，以改善通气和氧合，降低呼吸衰竭的风险。</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详细描述</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早产儿呼吸窘迫综合征是由于肺部发育不成熟，缺乏肺表面活性物质引起的，导致呼吸困难和低氧血症。无创呼吸机通过正压通气支持，帮助宝宝维持正常呼吸和氧合，促进肺部发育。</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早产儿呼吸窘迫综合征</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4708" r="14708"/>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无创呼吸机可用于治疗新生儿肺炎，降低呼吸衰竭和并发症的风险。</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总结词</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新生儿肺炎可能导致呼吸困难和低氧血症，严重时可能引发呼吸衰竭。无创呼吸机能够提供正压通气支持，改善通气和氧合，帮助宝宝度过危险期，同时降低并发症的风险。</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详细描述</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新生儿肺炎</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54963" y="93878"/>
            <a:ext cx="10641129" cy="914400"/>
            <a:chOff x="454963" y="93878"/>
            <a:chExt cx="10641129" cy="914400"/>
          </a:xfrm>
        </p:grpSpPr>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新生儿呼吸衰竭</a:t>
              </a:r>
            </a:p>
          </p:txBody>
        </p:sp>
      </p:grpSp>
      <p:grpSp>
        <p:nvGrpSpPr>
          <p:cNvPr id="24" name="Group 24"/>
          <p:cNvGrpSpPr/>
          <p:nvPr/>
        </p:nvGrpSpPr>
        <p:grpSpPr>
          <a:xfrm>
            <a:off x="3561535" y="2061200"/>
            <a:ext cx="7382690" cy="1531407"/>
            <a:chOff x="3561535" y="2061200"/>
            <a:chExt cx="7382690" cy="1531407"/>
          </a:xfrm>
        </p:grpSpPr>
        <p:sp>
          <p:nvSpPr>
            <p:cNvPr id="25" name="TextBox 25"/>
            <p:cNvSpPr txBox="1"/>
            <p:nvPr/>
          </p:nvSpPr>
          <p:spPr>
            <a:xfrm>
              <a:off x="3561535" y="2061200"/>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对于新生儿呼吸衰竭，无创呼吸机是一种有效的治疗手段，能够提高氧合和通气，降低死亡率。</a:t>
              </a:r>
            </a:p>
          </p:txBody>
        </p:sp>
      </p:grpSp>
      <p:grpSp>
        <p:nvGrpSpPr>
          <p:cNvPr id="26" name="Group 26"/>
          <p:cNvGrpSpPr/>
          <p:nvPr/>
        </p:nvGrpSpPr>
        <p:grpSpPr>
          <a:xfrm>
            <a:off x="3561535" y="1520189"/>
            <a:ext cx="7382690" cy="490334"/>
            <a:chOff x="3561535" y="1520189"/>
            <a:chExt cx="7382690" cy="490334"/>
          </a:xfrm>
        </p:grpSpPr>
        <p:sp>
          <p:nvSpPr>
            <p:cNvPr id="27" name="TextBox 27"/>
            <p:cNvSpPr txBox="1"/>
            <p:nvPr/>
          </p:nvSpPr>
          <p:spPr>
            <a:xfrm>
              <a:off x="3561535" y="1520189"/>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总结词</a:t>
              </a:r>
            </a:p>
          </p:txBody>
        </p:sp>
      </p:grpSp>
      <p:grpSp>
        <p:nvGrpSpPr>
          <p:cNvPr id="28" name="Group 28"/>
          <p:cNvGrpSpPr/>
          <p:nvPr/>
        </p:nvGrpSpPr>
        <p:grpSpPr>
          <a:xfrm>
            <a:off x="3561535" y="4422893"/>
            <a:ext cx="7382690" cy="1531407"/>
            <a:chOff x="3561535" y="4422893"/>
            <a:chExt cx="7382690" cy="1531407"/>
          </a:xfrm>
        </p:grpSpPr>
        <p:sp>
          <p:nvSpPr>
            <p:cNvPr id="29" name="TextBox 29"/>
            <p:cNvSpPr txBox="1"/>
            <p:nvPr/>
          </p:nvSpPr>
          <p:spPr>
            <a:xfrm>
              <a:off x="3561535" y="4422893"/>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新生儿呼吸衰竭是由于各种原因导致肺部功能严重受损，无法维持正常的气体交换。无创呼吸机通过正压通气支持，帮助宝宝改善通气和氧合，缓解呼吸衰竭的症状，降低死亡率。</a:t>
              </a:r>
            </a:p>
          </p:txBody>
        </p:sp>
      </p:grpSp>
      <p:grpSp>
        <p:nvGrpSpPr>
          <p:cNvPr id="30" name="Group 30"/>
          <p:cNvGrpSpPr/>
          <p:nvPr/>
        </p:nvGrpSpPr>
        <p:grpSpPr>
          <a:xfrm>
            <a:off x="3561535" y="3881882"/>
            <a:ext cx="7382690" cy="490334"/>
            <a:chOff x="3561535" y="3881882"/>
            <a:chExt cx="7382690" cy="490334"/>
          </a:xfrm>
        </p:grpSpPr>
        <p:sp>
          <p:nvSpPr>
            <p:cNvPr id="31" name="TextBox 31"/>
            <p:cNvSpPr txBox="1"/>
            <p:nvPr/>
          </p:nvSpPr>
          <p:spPr>
            <a:xfrm>
              <a:off x="3561535" y="3881882"/>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详细描述</a:t>
              </a:r>
            </a:p>
          </p:txBody>
        </p:sp>
      </p:grpSp>
      <p:sp>
        <p:nvSpPr>
          <p:cNvPr id="32" name="AutoShape 32"/>
          <p:cNvSpPr/>
          <p:nvPr/>
        </p:nvSpPr>
        <p:spPr>
          <a:xfrm>
            <a:off x="1075314" y="4179055"/>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1075314" y="1789318"/>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1537812" y="4641553"/>
            <a:ext cx="822960" cy="822960"/>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1537812" y="2251817"/>
            <a:ext cx="822960" cy="82296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无创呼吸机可用于治疗新生儿湿肺，改善呼吸困难和低氧血症，促进肺部恢复。</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总结词</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新生儿湿肺是由于肺内液体潴留引起的呼吸困难和低氧血症。无创呼吸机通过正压通气支持，促进肺内液体排出，改善呼吸困难和低氧血症，促进肺部恢复。同时，无创呼吸机还可以降低机械通气的并发症和死亡率。</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详细描述</a:t>
            </a:r>
          </a:p>
        </p:txBody>
      </p:sp>
      <p:cxnSp>
        <p:nvCxnSpPr>
          <p:cNvPr id="8" name="Connector 8"/>
          <p:cNvCxnSpPr/>
          <p:nvPr/>
        </p:nvCxnSpPr>
        <p:spPr>
          <a:xfrm>
            <a:off x="1473659" y="4829453"/>
            <a:ext cx="9220298"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新生儿湿肺</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2" r="-12"/>
          </a:stretch>
        </a:blipFill>
      </p:bgPr>
    </p:bg>
    <p:spTree>
      <p:nvGrpSpPr>
        <p:cNvPr id="1" name=""/>
        <p:cNvGrpSpPr/>
        <p:nvPr/>
      </p:nvGrpSpPr>
      <p:grpSpPr>
        <a:xfrm>
          <a:off x="0" y="0"/>
          <a:ext cx="0" cy="0"/>
        </a:xfrm>
      </p:grpSpPr>
      <p:grpSp>
        <p:nvGrpSpPr>
          <p:cNvPr id="2" name="Group 2"/>
          <p:cNvGrpSpPr/>
          <p:nvPr/>
        </p:nvGrpSpPr>
        <p:grpSpPr>
          <a:xfrm>
            <a:off x="-1706803" y="1236400"/>
            <a:ext cx="7392082" cy="1138956"/>
            <a:chOff x="-1706803" y="1236400"/>
            <a:chExt cx="7392082" cy="1138956"/>
          </a:xfrm>
        </p:grpSpPr>
        <p:sp>
          <p:nvSpPr>
            <p:cNvPr id="3" name="TextBox 3"/>
            <p:cNvSpPr txBox="1"/>
            <p:nvPr/>
          </p:nvSpPr>
          <p:spPr>
            <a:xfrm>
              <a:off x="-1706803" y="1236400"/>
              <a:ext cx="7392082"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5400" b="1">
                  <a:solidFill>
                    <a:srgbClr val="FFFFFF">
                      <a:alpha val="100000"/>
                    </a:srgbClr>
                  </a:solidFill>
                  <a:latin typeface="Microsoft Yahei"/>
                  <a:ea typeface="Microsoft Yahei"/>
                  <a:cs typeface="Microsoft Yahei"/>
                </a:rPr>
                <a:t>03</a:t>
              </a:r>
            </a:p>
          </p:txBody>
        </p:sp>
      </p:grpSp>
      <p:sp>
        <p:nvSpPr>
          <p:cNvPr id="4" name="TextBox 4"/>
          <p:cNvSpPr txBox="1"/>
          <p:nvPr/>
        </p:nvSpPr>
        <p:spPr>
          <a:xfrm>
            <a:off x="1365325" y="2628863"/>
            <a:ext cx="98888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1">
                    <a:alpha val="100000"/>
                  </a:schemeClr>
                </a:solidFill>
                <a:latin typeface="Microsoft Yahei"/>
                <a:ea typeface="Microsoft Yahei"/>
                <a:cs typeface="Microsoft Yahei"/>
              </a:rPr>
              <a:t>新生儿使用无创呼吸机的操作流程</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https://d.book118.com/948075143007006037</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E0E07"/>
      </a:dk1>
      <a:lt1>
        <a:srgbClr val="EFEED8"/>
      </a:lt1>
      <a:dk2>
        <a:srgbClr val="0E0E07"/>
      </a:dk2>
      <a:lt2>
        <a:srgbClr val="FFE5B9"/>
      </a:lt2>
      <a:accent1>
        <a:srgbClr val="00608A"/>
      </a:accent1>
      <a:accent2>
        <a:srgbClr val="0080B8"/>
      </a:accent2>
      <a:accent3>
        <a:srgbClr val="FFA89D"/>
      </a:accent3>
      <a:accent4>
        <a:srgbClr val="EFA572"/>
      </a:accent4>
      <a:accent5>
        <a:srgbClr val="2DA9AE"/>
      </a:accent5>
      <a:accent6>
        <a:srgbClr val="5BA27C"/>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49</Paragraphs>
  <Slides>13</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13</vt:i4>
      </vt:variant>
    </vt:vector>
  </HeadingPairs>
  <TitlesOfParts>
    <vt:vector baseType="lpstr" size="17">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2024-09-16T16:50:34.106</cp:lastPrinted>
  <dcterms:created xsi:type="dcterms:W3CDTF">2024-09-16T08:50:34Z</dcterms:created>
  <dcterms:modified xsi:type="dcterms:W3CDTF">2024-09-16T08:50:36Z</dcterms:modified>
</cp:coreProperties>
</file>