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F43C83-BCE5-40AC-B6B0-60CB279DA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6D2BB-2FC9-48F3-B0DD-2FF38BF41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4A534F-5323-4E36-A156-E3F7A1D3F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73B233-68D6-4A70-8FC7-AFC9217D7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91E9ED-B597-49F7-9DFE-1C1AF5D588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F350FF-DA22-4B85-9EF1-0573DC56F1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B69869-8643-4094-822B-587BE25E05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E38DBE-CA10-4DCA-8297-79503A1D9D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BF5B0B-BA03-4624-A9EE-0703B4F1C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4C55B-3796-434F-B489-BCEFA9C00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A44FF-B6C0-4192-9159-C743DCE04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0200112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企业班子成员职务消费自查工作汇报</a:t>
            </a:r>
          </a:p>
        </p:txBody>
      </p:sp>
      <p:sp>
        <p:nvSpPr>
          <p:cNvPr id="5" name="AutoShape 5"/>
          <p:cNvSpPr/>
          <p:nvPr/>
        </p:nvSpPr>
        <p:spPr>
          <a:xfrm>
            <a:off x="352425" y="345394"/>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200">
              <a:solidFill>
                <a:srgbClr val="FFFFB3"/>
              </a:solidFill>
              <a:latin typeface="Microsoft Yahei"/>
              <a:ea typeface="Microsoft Yahei"/>
              <a:cs typeface="Microsoft Yahei"/>
            </a:endParaRPr>
          </a:p>
        </p:txBody>
      </p:sp>
      <p:sp>
        <p:nvSpPr>
          <p:cNvPr id="6" name="AutoShape 6"/>
          <p:cNvSpPr/>
          <p:nvPr/>
        </p:nvSpPr>
        <p:spPr>
          <a:xfrm>
            <a:off x="9364826" y="32926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自查工作组织与实施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职务消费情况自查结果</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存在的问题与不足</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原因分析与改进措施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未来工作展望与建议</a:t>
            </a:r>
          </a:p>
        </p:txBody>
      </p:sp>
      <p:sp>
        <p:nvSpPr>
          <p:cNvPr id="6" name="AutoShape 6"/>
          <p:cNvSpPr/>
          <p:nvPr/>
        </p:nvSpPr>
        <p:spPr>
          <a:xfrm>
            <a:off x="6340996" y="373969"/>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200">
              <a:solidFill>
                <a:schemeClr val="accent1"/>
              </a:solidFill>
              <a:latin typeface="Microsoft Yahei"/>
              <a:ea typeface="Microsoft Yahei"/>
              <a:cs typeface="Microsoft Ya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落实中央关于严格规范企业班子成员职务消费的要求，推动企业廉洁从业。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贯彻中央精神</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2"/>
          <a:srcRect l="8542" r="8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加强内部管理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5" name="Picture 15"/>
          <p:cNvPicPr>
            <a:picLocks noChangeAspect="1"/>
          </p:cNvPicPr>
          <p:nvPr/>
        </p:nvPicPr>
        <p:blipFill>
          <a:blip r:embed="rId3"/>
          <a:srcRect t="3958" b="3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促进企业发展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20" name="Picture 20"/>
          <p:cNvPicPr>
            <a:picLocks noChangeAspect="1"/>
          </p:cNvPicPr>
          <p:nvPr/>
        </p:nvPicPr>
        <p:blipFill>
          <a:blip r:embed="rId4"/>
          <a:srcRect l="8917" r="8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通过自查工作，发现企业在职务消费方面存在的问题，进一步完善内部管理制度。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规范职务消费，有利于树立企业形象，提高市场竞争力，实现可持续发展。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本次自查工作的时间范围为过去一年内企业班子成员的职务消费情况。</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时间范围</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包括企业领导班子成员、中层管理人员以及关键岗位人员。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人员范围</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涉及职务消费的各项支出，如交通、通讯、接待、差旅等费用。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内容范围</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自查工作组织与实施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成立专门的自查工作小组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由公司高层领导挂帅，成员包括财务、审计、人力资源等相关部门负责人。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明确小组职责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负责制定自查工作计划和方案，组织实施自查工作，对自查结果进行汇总、分析和报告。</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自查工作小组成立及职责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149" b="1214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708" b="1370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自查工作流程及安排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制定自查工作计划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明确自查工作的目标、范围、时间表和责任人。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安排自查工作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通过会议、通知等方式，将自查工作计划传达给相关部门和人员，明确各自的任务和要求。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实施自查工作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按照计划，对班子成员的职务消费进行逐项核查，收集相关证据和资料。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包括自查工作小组成员、相关部门负责人、班子成员本人等。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参与人员</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各部门和人员积极配合自查工作，提供必要的支持和协助，确保自查工作的顺利进行。</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配合情况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参与人员及配合情况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职务消费情况自查结果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经过自查，企业班子成员在过去一年的职务消费总额为XX万元。</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消费总额</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消费主要包括交通费、差旅费、业务招待费等，其中交通费占比最大，为XX%。</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消费构成</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与往年相比，职务消费总额呈下降趋势，降幅为XX%。</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总体消费情况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成员B</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消费总额为XX万元，主要用于业务招待费和会议费，其中业务招待费为XX万元，会议费为XX万元。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成员A</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消费总额为XX万元，主要用于交通费和差旅费，其中交通费为XX万元，差旅费为XX万元。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成员C</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消费总额为XX万元，主要用于交通费和通讯费，其中交通费为XX万元，通讯费为XX万元。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各成员消费情况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合规性情况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经过审查，企业班子成员的职务消费均符合公司相关制度和规定，未发现违规消费行为。</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8" name="Picture 8"/>
          <p:cNvPicPr>
            <a:picLocks noChangeAspect="1"/>
          </p:cNvPicPr>
          <p:nvPr/>
        </p:nvPicPr>
        <p:blipFill>
          <a:blip r:embed="rId2">
            <a:alphaModFix/>
          </a:blip>
          <a:srcRect t="13667" b="1366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审查流程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审查流程包括收集消费记录、核对相关凭证、与财务制度比对等步骤，确保审查结果的准确性和公正性。</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后续措施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针对自查中发现的问题和不足，企业将进一步完善职务消费管理制度，加强监督和审核力度，确保职务消费的合规性和合理性。同时，企业也将加强对班子成员的教育和培训，提高其自律意识和规范意识。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消费合规性审查结果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https://d.book118.com/948102001124006024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2024-09-01T04:18:38.478</cp:lastPrinted>
  <dcterms:created xsi:type="dcterms:W3CDTF">2024-08-31T20:18:38Z</dcterms:created>
  <dcterms:modified xsi:type="dcterms:W3CDTF">2024-08-31T20:18:40Z</dcterms:modified>
</cp:coreProperties>
</file>