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0B4B04-0D82-412B-993F-64449D58A5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DA25EB-E01B-492D-BAB8-5798C0832A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203792-8D07-4FB5-8BD8-4A05A5BA07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91586A1-3AC9-4159-BE47-A21004CA80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1FD4F99-0FE9-4C68-B5BA-1A44A5AE9C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BF65FB1-661E-4C0A-BE4B-AF0B2B3C21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3BE5A18-5381-4F46-9DB7-DA833930D7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E27E9A-5F50-46ED-BB11-A5BA8C8FAD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92F24A-05E6-4D8A-965D-FAD5B0E4C0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E86E78-0DB3-4CD7-9620-7D12EC51C4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3F3C59-B31F-4BB2-B2F5-E528C52ADE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48112052075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骨盆的日常护理\n## 1.骨盆的基础知识及重要性\n### 1.1骨盆的解剖结构与功能\n### 1.2骨盆对身体健康的影响\n### 1.3骨盆健康的重要性\n## 2.骨盆的日常护理方法\n### 2.1饮食与运动对骨盆健康的影响\n### 2.2正确的坐姿与站姿\n### 2.3日常锻炼与拉伸\n## 3.骨盆问题的预防与矫正\n### 3.1骨盆问题的预防措施\n### 3.2骨盆问题的自我矫正方法\n### 3.3专业矫正治疗的建议\n## 4.特殊人群骨盆的护理\n### 4.1孕妇骨盆的护理\n### 4.2产后骨盆的护理\n### 4.3运动员骨盆的护理\n## 5.骨盆护理的误区与注意事项\n### 5.1骨盆护理的常见误区\n### 5.2骨盆护理的注意事项\n### 5.3保持积极心态与耐心\n&quot;,&quot;templateId&quot;:&quot;kdjzibeon3repy5ay4ip9akz5h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6015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骨盆的日常护理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5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600"/>
              <a:t>骨盆的基础知识及重要性</a:t>
            </a:r>
            <a:endParaRPr/>
          </a:p>
        </p:txBody>
      </p:sp>
      <p:sp>
        <p:nvSpPr>
          <p:cNvPr id="126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70" name="AutoShape 2"/>
          <p:cNvSpPr/>
          <p:nvPr/>
        </p:nvSpPr>
        <p:spPr>
          <a:xfrm>
            <a:off x="3470003" y="1095611"/>
            <a:ext cx="5251994" cy="5251994"/>
          </a:xfrm>
          <a:prstGeom prst="ellipse">
            <a:avLst/>
          </a:prstGeom>
          <a:gradFill>
            <a:gsLst>
              <a:gs pos="0">
                <a:schemeClr val="accent2">
                  <a:alpha val="40000"/>
                  <a:lumMod val="60000"/>
                  <a:lumOff val="40000"/>
                </a:schemeClr>
              </a:gs>
              <a:gs pos="100000">
                <a:schemeClr val="accent2">
                  <a:alpha val="40000"/>
                </a:schemeClr>
              </a:gs>
            </a:gsLst>
            <a:lin ang="0"/>
          </a:gra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71" name="AutoShape 3"/>
          <p:cNvSpPr/>
          <p:nvPr/>
        </p:nvSpPr>
        <p:spPr>
          <a:xfrm>
            <a:off x="3637982" y="1263590"/>
            <a:ext cx="4916037" cy="4916037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72" name="AutoShape 4"/>
          <p:cNvSpPr/>
          <p:nvPr/>
        </p:nvSpPr>
        <p:spPr>
          <a:xfrm>
            <a:off x="4282803" y="1908411"/>
            <a:ext cx="3626394" cy="36263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pic>
        <p:nvPicPr>
          <p:cNvPr id="173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796012" y="2421620"/>
            <a:ext cx="2599976" cy="2599976"/>
          </a:xfrm>
          <a:prstGeom prst="ellipse">
            <a:avLst/>
          </a:prstGeom>
        </p:spPr>
      </p:pic>
      <p:grpSp>
        <p:nvGrpSpPr>
          <p:cNvPr id="174" name="Group 80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9110" y="1063099"/>
            <a:ext cx="11020552" cy="5284506"/>
            <a:chOff x="539110" y="1063099"/>
            <a:chExt cx="11020552" cy="5284506"/>
          </a:xfrm>
        </p:grpSpPr>
        <p:grpSp>
          <p:nvGrpSpPr>
            <p:cNvPr id="175" name="Group 808"/>
            <p:cNvGrpSpPr/>
            <p:nvPr/>
          </p:nvGrpSpPr>
          <p:grpSpPr>
            <a:xfrm>
              <a:off x="9146662" y="1063099"/>
              <a:ext cx="2413000" cy="2767131"/>
              <a:chOff x="9146662" y="1063099"/>
              <a:chExt cx="2413000" cy="2767131"/>
            </a:xfrm>
          </p:grpSpPr>
          <p:sp>
            <p:nvSpPr>
              <p:cNvPr id="176" name="TextBox 1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1612351"/>
                <a:ext cx="2228850" cy="221787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由骶骨、尾骨和两侧的髋骨组成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连接脊柱和下肢，支撑身体重量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骨盆内有关节、韧带和肌肉，维持稳定性</a:t>
                </a:r>
                <a:endParaRPr/>
              </a:p>
            </p:txBody>
          </p:sp>
          <p:sp>
            <p:nvSpPr>
              <p:cNvPr id="177" name="TextBox 1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1063099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骨盆的解剖结构</a:t>
                </a:r>
                <a:endParaRPr/>
              </a:p>
            </p:txBody>
          </p:sp>
        </p:grpSp>
        <p:grpSp>
          <p:nvGrpSpPr>
            <p:cNvPr id="178" name="Group 811"/>
            <p:cNvGrpSpPr/>
            <p:nvPr/>
          </p:nvGrpSpPr>
          <p:grpSpPr>
            <a:xfrm>
              <a:off x="9146662" y="3977215"/>
              <a:ext cx="2413000" cy="2370390"/>
              <a:chOff x="9146662" y="3977216"/>
              <a:chExt cx="2413000" cy="2370390"/>
            </a:xfrm>
          </p:grpSpPr>
          <p:sp>
            <p:nvSpPr>
              <p:cNvPr id="179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397721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骨盆的功能</a:t>
                </a:r>
                <a:endParaRPr/>
              </a:p>
            </p:txBody>
          </p:sp>
          <p:sp>
            <p:nvSpPr>
              <p:cNvPr id="180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4535997"/>
                <a:ext cx="2228850" cy="18116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支持脊柱和下肢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传递体重和力量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保持身体的稳定性和平衡</a:t>
                </a:r>
                <a:endParaRPr/>
              </a:p>
            </p:txBody>
          </p:sp>
        </p:grpSp>
        <p:grpSp>
          <p:nvGrpSpPr>
            <p:cNvPr id="181" name="Group 814"/>
            <p:cNvGrpSpPr/>
            <p:nvPr/>
          </p:nvGrpSpPr>
          <p:grpSpPr>
            <a:xfrm>
              <a:off x="539110" y="3172356"/>
              <a:ext cx="2413000" cy="2333785"/>
              <a:chOff x="539110" y="3172356"/>
              <a:chExt cx="2413000" cy="2333785"/>
            </a:xfrm>
          </p:grpSpPr>
          <p:sp>
            <p:nvSpPr>
              <p:cNvPr id="182" name="TextBox 12" descr="{&quot;isTemplate&quot;:true,&quot;type&quot;:&quot;title&quot;,&quot;canOmit&quot;:false,&quot;range&quot;:0}"/>
              <p:cNvSpPr txBox="1"/>
              <p:nvPr/>
            </p:nvSpPr>
            <p:spPr>
              <a:xfrm>
                <a:off x="539110" y="317235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骨盆的生理特点</a:t>
                </a:r>
                <a:endParaRPr/>
              </a:p>
            </p:txBody>
          </p:sp>
          <p:sp>
            <p:nvSpPr>
              <p:cNvPr id="183" name="TextBox 1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39110" y="3796745"/>
                <a:ext cx="2228850" cy="1709396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骨骼结构坚硬，但具有一定的弹性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关节活动范围有限，但具有一定的灵活性</a:t>
                </a:r>
                <a:endParaRPr/>
              </a:p>
            </p:txBody>
          </p:sp>
        </p:grpSp>
      </p:grpSp>
      <p:sp>
        <p:nvSpPr>
          <p:cNvPr id="18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57910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骨盆的解剖结构与功能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185" name="椭圆 3"/>
          <p:cNvSpPr>
            <a:spLocks noChangeAspect="1"/>
          </p:cNvSpPr>
          <p:nvPr/>
        </p:nvSpPr>
        <p:spPr>
          <a:xfrm>
            <a:off x="3148274" y="2946731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186" name="椭圆 4"/>
          <p:cNvSpPr>
            <a:spLocks noChangeAspect="1"/>
          </p:cNvSpPr>
          <p:nvPr/>
        </p:nvSpPr>
        <p:spPr>
          <a:xfrm>
            <a:off x="7820653" y="4589596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187" name="椭圆 7"/>
          <p:cNvSpPr>
            <a:spLocks noChangeAspect="1"/>
          </p:cNvSpPr>
          <p:nvPr/>
        </p:nvSpPr>
        <p:spPr>
          <a:xfrm>
            <a:off x="7556197" y="1484021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89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190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191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192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骨盆的稳定性影响脊柱的排列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骨盆的倾斜可能导致脊柱侧弯或旋转</a:t>
                </a:r>
                <a:endParaRPr/>
              </a:p>
            </p:txBody>
          </p:sp>
          <p:sp>
            <p:nvSpPr>
              <p:cNvPr id="19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骨盆对脊柱的影响</a:t>
                </a:r>
                <a:endParaRPr/>
              </a:p>
            </p:txBody>
          </p:sp>
        </p:grpSp>
        <p:grpSp>
          <p:nvGrpSpPr>
            <p:cNvPr id="195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196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骨盆的宽度影响下肢的排列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骨盆的倾斜可能导致下肢不等长或膝关节问题</a:t>
                </a:r>
                <a:endParaRPr/>
              </a:p>
            </p:txBody>
          </p:sp>
          <p:sp>
            <p:nvSpPr>
              <p:cNvPr id="197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骨盆对下肢的影响</a:t>
                </a:r>
                <a:endParaRPr/>
              </a:p>
            </p:txBody>
          </p:sp>
          <p:sp>
            <p:nvSpPr>
              <p:cNvPr id="198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199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200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骨盆的稳定性影响身体的平衡和协调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骨盆的问题可能导致疼痛和运动受限</a:t>
                </a:r>
                <a:endParaRPr/>
              </a:p>
            </p:txBody>
          </p:sp>
          <p:sp>
            <p:nvSpPr>
              <p:cNvPr id="201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骨盆对整体身体健康的影响</a:t>
                </a:r>
                <a:endParaRPr/>
              </a:p>
            </p:txBody>
          </p:sp>
          <p:sp>
            <p:nvSpPr>
              <p:cNvPr id="202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0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骨盆对身体健康的影响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4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05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06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07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骨盆健康对生活质量的影响</a:t>
                </a:r>
                <a:endParaRPr/>
              </a:p>
            </p:txBody>
          </p:sp>
          <p:sp>
            <p:nvSpPr>
              <p:cNvPr id="208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良好的骨盆健康有助于保持身体的稳定性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减少疼痛和不适，提高生活质量</a:t>
                </a:r>
                <a:endParaRPr/>
              </a:p>
            </p:txBody>
          </p:sp>
        </p:grpSp>
        <p:grpSp>
          <p:nvGrpSpPr>
            <p:cNvPr id="209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10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骨盆健康对运动能力的影响</a:t>
                </a:r>
                <a:endParaRPr/>
              </a:p>
            </p:txBody>
          </p:sp>
          <p:sp>
            <p:nvSpPr>
              <p:cNvPr id="211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良好的骨盆健康有助于提高运动能力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减少运动损伤的风险</a:t>
                </a:r>
                <a:endParaRPr/>
              </a:p>
            </p:txBody>
          </p:sp>
        </p:grpSp>
        <p:grpSp>
          <p:nvGrpSpPr>
            <p:cNvPr id="212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13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骨盆健康对心理健康的影响</a:t>
                </a:r>
                <a:endParaRPr/>
              </a:p>
            </p:txBody>
          </p:sp>
          <p:sp>
            <p:nvSpPr>
              <p:cNvPr id="214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良好的骨盆健康有助于保持良好的身体形象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提高自信心和生活满意度</a:t>
                </a:r>
                <a:endParaRPr/>
              </a:p>
            </p:txBody>
          </p:sp>
        </p:grpSp>
      </p:grpSp>
      <p:pic>
        <p:nvPicPr>
          <p:cNvPr id="215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1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骨盆健康的重要性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17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18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19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0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21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骨盆的日常护理方法</a:t>
            </a:r>
            <a:endParaRPr/>
          </a:p>
        </p:txBody>
      </p:sp>
      <p:sp>
        <p:nvSpPr>
          <p:cNvPr id="222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2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2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2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饮食对骨盆健康的影响</a:t>
                </a:r>
                <a:endParaRPr/>
              </a:p>
            </p:txBody>
          </p:sp>
          <p:sp>
            <p:nvSpPr>
              <p:cNvPr id="22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均衡的饮食有助于维持骨盆的健康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适量的钙和维生素D摄入有助于骨骼健康</a:t>
                </a:r>
                <a:endParaRPr/>
              </a:p>
            </p:txBody>
          </p:sp>
          <p:sp>
            <p:nvSpPr>
              <p:cNvPr id="22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3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3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运动对骨盆健康的影响</a:t>
                </a:r>
                <a:endParaRPr/>
              </a:p>
            </p:txBody>
          </p:sp>
          <p:sp>
            <p:nvSpPr>
              <p:cNvPr id="23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有氧运动和力量训练有助于骨盆的稳定性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柔韧性训练有助于提高骨盆的活动范围</a:t>
                </a:r>
                <a:endParaRPr/>
              </a:p>
            </p:txBody>
          </p:sp>
          <p:sp>
            <p:nvSpPr>
              <p:cNvPr id="23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4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饮食与运动对骨盆健康的影响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正确的坐姿与站姿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4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44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4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正确的坐姿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保持脊柱自然的曲线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臀部贴紧椅背，避免过度前倾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双脚平放在地面，避免交叉或叠放</a:t>
                </a:r>
                <a:endParaRPr/>
              </a:p>
            </p:txBody>
          </p:sp>
          <p:pic>
            <p:nvPicPr>
              <p:cNvPr id="24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49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5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正确的站姿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保持脊柱自然的曲线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双脚与肩同宽，分散身体重量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腹部、臀部微收，保持稳定</a:t>
                </a:r>
                <a:endParaRPr/>
              </a:p>
            </p:txBody>
          </p:sp>
          <p:pic>
            <p:nvPicPr>
              <p:cNvPr id="25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5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256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257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25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有氧运动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59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跑步、游泳、骑自行车等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有助于提高骨盆的血液循环和稳定性</a:t>
                </a:r>
                <a:endParaRPr/>
              </a:p>
            </p:txBody>
          </p:sp>
          <p:sp>
            <p:nvSpPr>
              <p:cNvPr id="260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61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26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力量训练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6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深蹲、硬拉、弓步等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有助于增强骨盆和下肢肌肉的力量</a:t>
                </a:r>
                <a:endParaRPr/>
              </a:p>
            </p:txBody>
          </p:sp>
          <p:sp>
            <p:nvSpPr>
              <p:cNvPr id="264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65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26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柔韧性训练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67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瑜伽、普拉提等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有助于提高骨盆的活动范围和灵活性</a:t>
                </a:r>
                <a:endParaRPr/>
              </a:p>
            </p:txBody>
          </p:sp>
          <p:sp>
            <p:nvSpPr>
              <p:cNvPr id="268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6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日常锻炼与拉伸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骨盆问题的预防与矫正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2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13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14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保持良好的生活习惯</a:t>
                </a:r>
                <a:endParaRPr/>
              </a:p>
            </p:txBody>
          </p:sp>
          <p:sp>
            <p:nvSpPr>
              <p:cNvPr id="15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避免长时间久坐或站立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保持均衡的饮食和适量的运动</a:t>
                </a:r>
                <a:endParaRPr/>
              </a:p>
            </p:txBody>
          </p:sp>
        </p:grpSp>
        <p:grpSp>
          <p:nvGrpSpPr>
            <p:cNvPr id="16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17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注意身体姿势</a:t>
                </a:r>
                <a:endParaRPr/>
              </a:p>
            </p:txBody>
          </p:sp>
          <p:sp>
            <p:nvSpPr>
              <p:cNvPr id="18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正确的坐姿和站姿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避免过度前倾或后仰</a:t>
                </a:r>
                <a:endParaRPr/>
              </a:p>
            </p:txBody>
          </p:sp>
        </p:grpSp>
        <p:grpSp>
          <p:nvGrpSpPr>
            <p:cNvPr id="19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0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定期检查</a:t>
                </a:r>
                <a:endParaRPr/>
              </a:p>
            </p:txBody>
          </p:sp>
          <p:sp>
            <p:nvSpPr>
              <p:cNvPr id="21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定期进行骨盆检查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及时发现问题并进行矫正</a:t>
                </a:r>
                <a:endParaRPr/>
              </a:p>
            </p:txBody>
          </p:sp>
        </p:grpSp>
      </p:grpSp>
      <p:sp>
        <p:nvSpPr>
          <p:cNvPr id="2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骨盆问题的预防措施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https://d.book118.com/948112052075006036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ay">
      <a:dk1>
        <a:srgbClr val="000000"/>
      </a:dk1>
      <a:lt1>
        <a:srgbClr val="FFFFFF"/>
      </a:lt1>
      <a:dk2>
        <a:srgbClr val="1A1D20"/>
      </a:dk2>
      <a:lt2>
        <a:srgbClr val="EFF1F2"/>
      </a:lt2>
      <a:accent1>
        <a:srgbClr val="5D6897"/>
      </a:accent1>
      <a:accent2>
        <a:srgbClr val="AFBFD5"/>
      </a:accent2>
      <a:accent3>
        <a:srgbClr val="7384B0"/>
      </a:accent3>
      <a:accent4>
        <a:srgbClr val="424E82"/>
      </a:accent4>
      <a:accent5>
        <a:srgbClr val="C0C9D8"/>
      </a:accent5>
      <a:accent6>
        <a:srgbClr val="7D889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骨盆的日常护理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2024-09-15T23:59:37.153</cp:lastPrinted>
  <dcterms:created xsi:type="dcterms:W3CDTF">2024-09-15T15:59:37Z</dcterms:created>
  <dcterms:modified xsi:type="dcterms:W3CDTF">2024-09-15T15:59:39Z</dcterms:modified>
</cp:coreProperties>
</file>