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83AFCAB-05C4-4D51-8A83-970B024032E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8710635-D135-4FD9-9099-F5548E24923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05DB5B9-DC30-4C78-8C3F-440446747CD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F6B6A41-D8F0-4C20-B211-7B757967609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F253A6F-0C16-4B4D-9D87-10132DA78AC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484693B-B587-45C8-B72C-00E1C6D22D2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EF929E8-201F-4508-901C-6351CEB7297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4C02631-9AB9-4146-B029-7485869B6D4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CF70F70-F012-496E-9283-EA4D1E9527F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D3D3F39-C178-42AB-883E-1A4504B26A3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39CE23F-CB59-4A97-83FD-58FDE78626B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4.jpeg" /><Relationship Id="rId4" Type="http://schemas.openxmlformats.org/officeDocument/2006/relationships/image" Target="../media/image5.jpeg" /><Relationship Id="rId5" Type="http://schemas.openxmlformats.org/officeDocument/2006/relationships/image" Target="../media/image1.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1.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1.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1.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48116125011006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409093" y="4827662"/>
            <a:ext cx="3373814"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rgbClr val="FFFFFF">
                    <a:alpha val="100000"/>
                  </a:srgbClr>
                </a:solidFill>
                <a:latin typeface="Microsoft Yahei"/>
                <a:ea typeface="Microsoft Yahei"/>
                <a:cs typeface="Microsoft Yahei"/>
              </a:rPr>
              <a:t>汇报人：AA</a:t>
            </a:r>
          </a:p>
        </p:txBody>
      </p:sp>
      <p:sp>
        <p:nvSpPr>
          <p:cNvPr id="3" name="TextBox 3"/>
          <p:cNvSpPr txBox="1"/>
          <p:nvPr/>
        </p:nvSpPr>
        <p:spPr>
          <a:xfrm>
            <a:off x="1040840" y="3516888"/>
            <a:ext cx="10110320"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rgbClr val="FFFFFF">
                    <a:alpha val="100000"/>
                  </a:srgbClr>
                </a:solidFill>
                <a:latin typeface="Microsoft Yahei"/>
                <a:ea typeface="Microsoft Yahei"/>
                <a:cs typeface="Microsoft Yahei"/>
              </a:rPr>
              <a:t>博弈论和人力资源管理创新</a:t>
            </a:r>
          </a:p>
        </p:txBody>
      </p:sp>
      <p:sp>
        <p:nvSpPr>
          <p:cNvPr id="4" name="TextBox 4"/>
          <p:cNvSpPr txBox="1"/>
          <p:nvPr/>
        </p:nvSpPr>
        <p:spPr>
          <a:xfrm>
            <a:off x="3825995" y="5328676"/>
            <a:ext cx="4540009"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rgbClr val="FFFFFF">
                    <a:alpha val="100000"/>
                  </a:srgbClr>
                </a:solidFill>
                <a:latin typeface="Microsoft Yahei"/>
                <a:ea typeface="Microsoft Yahei"/>
                <a:cs typeface="Microsoft Yahei"/>
              </a:rPr>
              <a:t>2024-01-19</a:t>
            </a:r>
          </a:p>
        </p:txBody>
      </p:sp>
      <p:sp>
        <p:nvSpPr>
          <p:cNvPr id="5" name="AutoShape 5"/>
          <p:cNvSpPr/>
          <p:nvPr/>
        </p:nvSpPr>
        <p:spPr>
          <a:xfrm>
            <a:off x="5059558" y="1161765"/>
            <a:ext cx="2072884" cy="2072884"/>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5116739" y="1218945"/>
            <a:ext cx="1958523" cy="1958523"/>
            <a:chOff x="5116739" y="1218945"/>
            <a:chExt cx="1958523" cy="1958523"/>
          </a:xfrm>
        </p:grpSpPr>
        <p:sp>
          <p:nvSpPr>
            <p:cNvPr id="7" name="Freeform 7"/>
            <p:cNvSpPr/>
            <p:nvPr/>
          </p:nvSpPr>
          <p:spPr>
            <a:xfrm>
              <a:off x="5116739" y="1218945"/>
              <a:ext cx="1958523" cy="1958523"/>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116739" y="1218945"/>
              <a:ext cx="1958523" cy="1958523"/>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253411" y="1355617"/>
              <a:ext cx="1685300" cy="1685300"/>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0" name="Freeform 10"/>
          <p:cNvSpPr/>
          <p:nvPr/>
        </p:nvSpPr>
        <p:spPr>
          <a:xfrm>
            <a:off x="5441229" y="1902429"/>
            <a:ext cx="1309543" cy="896478"/>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rot="-5400000">
            <a:off x="10070592" y="3499876"/>
            <a:ext cx="585216" cy="3657600"/>
          </a:xfrm>
          <a:prstGeom prst="round2Same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5400000" flipV="1">
            <a:off x="1536192" y="3499876"/>
            <a:ext cx="585216" cy="3657600"/>
          </a:xfrm>
          <a:prstGeom prst="round2Same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51200" y="495117"/>
            <a:ext cx="757489" cy="757489"/>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572171" y="516087"/>
            <a:ext cx="715670" cy="715670"/>
            <a:chOff x="572171" y="516087"/>
            <a:chExt cx="715670" cy="715670"/>
          </a:xfrm>
        </p:grpSpPr>
        <p:sp>
          <p:nvSpPr>
            <p:cNvPr id="4" name="Freeform 4"/>
            <p:cNvSpPr/>
            <p:nvPr/>
          </p:nvSpPr>
          <p:spPr>
            <a:xfrm>
              <a:off x="572171" y="516087"/>
              <a:ext cx="715670" cy="715670"/>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2171" y="516087"/>
              <a:ext cx="715670" cy="715670"/>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22036" y="565953"/>
              <a:ext cx="615696" cy="615696"/>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7" name="AutoShape 7"/>
          <p:cNvSpPr/>
          <p:nvPr/>
        </p:nvSpPr>
        <p:spPr>
          <a:xfrm>
            <a:off x="1490568" y="1247584"/>
            <a:ext cx="1681506" cy="766756"/>
          </a:xfrm>
          <a:prstGeom prst="rect">
            <a:avLst/>
          </a:prstGeom>
          <a:noFill/>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defRPr/>
            </a:pPr>
            <a:r>
              <a:rPr lang="en-US" sz="4425" b="1">
                <a:solidFill>
                  <a:srgbClr val="FFFFFF">
                    <a:alpha val="100000"/>
                  </a:srgbClr>
                </a:solidFill>
                <a:latin typeface="黑体"/>
                <a:ea typeface="黑体"/>
                <a:cs typeface="黑体"/>
              </a:rPr>
              <a:t>目录</a:t>
            </a:r>
            <a:endParaRPr lang="en-US" sz="1100"/>
          </a:p>
        </p:txBody>
      </p:sp>
      <p:cxnSp>
        <p:nvCxnSpPr>
          <p:cNvPr id="8" name="Connector 8"/>
          <p:cNvCxnSpPr/>
          <p:nvPr/>
        </p:nvCxnSpPr>
        <p:spPr>
          <a:xfrm>
            <a:off x="4573574" y="1614170"/>
            <a:ext cx="5237390" cy="0"/>
          </a:xfrm>
          <a:prstGeom prst="line">
            <a:avLst/>
          </a:prstGeom>
          <a:ln w="9525">
            <a:solidFill>
              <a:srgbClr val="FFFFFF">
                <a:alpha val="100000"/>
              </a:srgbClr>
            </a:solidFill>
            <a:prstDash val="solid"/>
            <a:headEnd type="oval"/>
            <a:tailEnd type="none"/>
          </a:ln>
        </p:spPr>
      </p:cxnSp>
      <p:sp>
        <p:nvSpPr>
          <p:cNvPr id="9" name="TextBox 9"/>
          <p:cNvSpPr txBox="1"/>
          <p:nvPr/>
        </p:nvSpPr>
        <p:spPr>
          <a:xfrm>
            <a:off x="4596480" y="1789458"/>
            <a:ext cx="6562725"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博弈论基础概念</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人力资源管理现状及挑战</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博弈论在招聘选拔中应用实践</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薪酬设计与激励机制创新研究</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员工培训与职业发展规划指导</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企业文化塑造与团队建设策略探讨</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alpha val="100000"/>
                  </a:schemeClr>
                </a:solidFill>
                <a:latin typeface="Microsoft Yahei"/>
                <a:ea typeface="Microsoft Yahei"/>
                <a:cs typeface="Microsoft Yahei"/>
              </a:rPr>
              <a:t>01</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alpha val="100000"/>
                  </a:srgbClr>
                </a:solidFill>
                <a:latin typeface="Microsoft Yahei"/>
                <a:ea typeface="Microsoft Yahei"/>
                <a:cs typeface="Microsoft Yahei"/>
              </a:rPr>
              <a:t>博弈论基础概念</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1133886" y="1135811"/>
            <a:ext cx="1261638" cy="1261638"/>
            <a:chOff x="1133886" y="1135811"/>
            <a:chExt cx="1261638" cy="1261638"/>
          </a:xfrm>
        </p:grpSpPr>
        <p:sp>
          <p:nvSpPr>
            <p:cNvPr id="11" name="Freeform 11"/>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3886" y="1135811"/>
              <a:ext cx="1261638" cy="1261638"/>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221928" y="1223852"/>
              <a:ext cx="1085633" cy="1085633"/>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Freeform 14"/>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28883" y="1711764"/>
            <a:ext cx="4242156" cy="1454089"/>
          </a:xfrm>
          <a:prstGeom prst="roundRect">
            <a:avLst>
              <a:gd name="adj" fmla="val 2049"/>
            </a:avLst>
          </a:prstGeom>
          <a:solidFill>
            <a:schemeClr val="accent1">
              <a:alpha val="100000"/>
            </a:schemeClr>
          </a:solidFill>
          <a:ln w="25432">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996316" y="1711764"/>
            <a:ext cx="4092216" cy="1454089"/>
          </a:xfrm>
          <a:prstGeom prst="roundRect">
            <a:avLst>
              <a:gd name="adj" fmla="val 2049"/>
            </a:avLst>
          </a:prstGeom>
          <a:solidFill>
            <a:schemeClr val="accent2">
              <a:alpha val="100000"/>
            </a:schemeClr>
          </a:solidFill>
          <a:ln w="25432">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6096000" y="3660226"/>
            <a:ext cx="0" cy="2439937"/>
          </a:xfrm>
          <a:prstGeom prst="line">
            <a:avLst/>
          </a:prstGeom>
          <a:ln w="9525">
            <a:solidFill>
              <a:srgbClr val="FFFFFF">
                <a:alpha val="100000"/>
              </a:srgbClr>
            </a:solidFill>
            <a:prstDash val="solid"/>
            <a:headEnd type="none"/>
            <a:tailEnd type="none"/>
          </a:ln>
        </p:spPr>
      </p:cxnSp>
      <p:sp>
        <p:nvSpPr>
          <p:cNvPr id="5" name="AutoShape 5"/>
          <p:cNvSpPr/>
          <p:nvPr/>
        </p:nvSpPr>
        <p:spPr>
          <a:xfrm>
            <a:off x="1128883" y="3468001"/>
            <a:ext cx="4382762" cy="2756521"/>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rgbClr val="FFFFFF">
                    <a:alpha val="100000"/>
                  </a:srgbClr>
                </a:solidFill>
                <a:latin typeface="Microsoft Yahei"/>
                <a:ea typeface="Microsoft Yahei"/>
                <a:cs typeface="Microsoft Yahei"/>
              </a:rPr>
              <a:t>博弈论是研究决策过程中理性参与者之间相互作用和影响的数学理论。它分析在给定条件下，参与者如何根据各自掌握的信息和对其他参与者行为的预期，做出最优决策。</a:t>
            </a:r>
            <a:endParaRPr lang="en-US" sz="1100"/>
          </a:p>
        </p:txBody>
      </p:sp>
      <p:sp>
        <p:nvSpPr>
          <p:cNvPr id="6" name="AutoShape 6"/>
          <p:cNvSpPr/>
          <p:nvPr/>
        </p:nvSpPr>
        <p:spPr>
          <a:xfrm>
            <a:off x="6851043" y="3468001"/>
            <a:ext cx="4382762" cy="2756521"/>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rgbClr val="FFFFFF">
                    <a:alpha val="100000"/>
                  </a:srgbClr>
                </a:solidFill>
                <a:latin typeface="Microsoft Yahei"/>
                <a:ea typeface="Microsoft Yahei"/>
                <a:cs typeface="Microsoft Yahei"/>
              </a:rPr>
              <a:t>博弈论起源于20世纪初，经历了从两人零和博弈到多人非零和博弈、从完全信息到不完全信息、从静态博弈到动态博弈等发展阶段。如今，博弈论已广泛应用于经济学、政治学、社会学等领域。</a:t>
            </a:r>
            <a:endParaRPr lang="en-US" sz="1100"/>
          </a:p>
        </p:txBody>
      </p:sp>
      <p:sp>
        <p:nvSpPr>
          <p:cNvPr id="7" name="AutoShape 7"/>
          <p:cNvSpPr/>
          <p:nvPr/>
        </p:nvSpPr>
        <p:spPr>
          <a:xfrm>
            <a:off x="1128883" y="2489009"/>
            <a:ext cx="4242156" cy="439617"/>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博弈论定义</a:t>
            </a:r>
            <a:endParaRPr lang="en-US" sz="1100"/>
          </a:p>
        </p:txBody>
      </p:sp>
      <p:sp>
        <p:nvSpPr>
          <p:cNvPr id="8" name="AutoShape 8"/>
          <p:cNvSpPr/>
          <p:nvPr/>
        </p:nvSpPr>
        <p:spPr>
          <a:xfrm>
            <a:off x="6996316" y="2489009"/>
            <a:ext cx="4092216" cy="439617"/>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发展历程</a:t>
            </a:r>
            <a:endParaRPr lang="en-US" sz="1100"/>
          </a:p>
        </p:txBody>
      </p:sp>
      <p:sp>
        <p:nvSpPr>
          <p:cNvPr id="9" name="Freeform 9"/>
          <p:cNvSpPr/>
          <p:nvPr/>
        </p:nvSpPr>
        <p:spPr>
          <a:xfrm>
            <a:off x="3032529" y="2003945"/>
            <a:ext cx="434864" cy="434864"/>
          </a:xfrm>
          <a:custGeom>
            <a:rect l="l" t="t" r="r" b="b"/>
            <a:pathLst>
              <a:path w="9753600" h="9753600">
                <a:moveTo>
                  <a:pt x="8367503" y="4412961"/>
                </a:moveTo>
                <a:cubicBezTo>
                  <a:pt x="8156175" y="3938286"/>
                  <a:pt x="7853813" y="3517798"/>
                  <a:pt x="7469088" y="3164500"/>
                </a:cubicBezTo>
                <a:lnTo>
                  <a:pt x="7153722" y="2875143"/>
                </a:lnTo>
                <a:cubicBezTo>
                  <a:pt x="7107121" y="2833961"/>
                  <a:pt x="7033428" y="2852385"/>
                  <a:pt x="7012836" y="2910906"/>
                </a:cubicBezTo>
                <a:lnTo>
                  <a:pt x="6871951" y="3315139"/>
                </a:lnTo>
                <a:cubicBezTo>
                  <a:pt x="6784169" y="3568732"/>
                  <a:pt x="6622692" y="3827745"/>
                  <a:pt x="6394025" y="4082422"/>
                </a:cubicBezTo>
                <a:cubicBezTo>
                  <a:pt x="6378853" y="4098678"/>
                  <a:pt x="6361513" y="4103013"/>
                  <a:pt x="6349592" y="4104097"/>
                </a:cubicBezTo>
                <a:cubicBezTo>
                  <a:pt x="6337671" y="4105181"/>
                  <a:pt x="6319247" y="4103013"/>
                  <a:pt x="6302991" y="4087841"/>
                </a:cubicBezTo>
                <a:cubicBezTo>
                  <a:pt x="6287819" y="4074836"/>
                  <a:pt x="6280233" y="4055329"/>
                  <a:pt x="6281317" y="4035822"/>
                </a:cubicBezTo>
                <a:cubicBezTo>
                  <a:pt x="6321415" y="3383415"/>
                  <a:pt x="6126343" y="2647563"/>
                  <a:pt x="5699351" y="1846682"/>
                </a:cubicBezTo>
                <a:cubicBezTo>
                  <a:pt x="5346059" y="1181271"/>
                  <a:pt x="4855121" y="662161"/>
                  <a:pt x="4241730" y="300194"/>
                </a:cubicBezTo>
                <a:lnTo>
                  <a:pt x="3794148" y="36847"/>
                </a:lnTo>
                <a:cubicBezTo>
                  <a:pt x="3735627" y="2167"/>
                  <a:pt x="3660849" y="47684"/>
                  <a:pt x="3664101" y="115959"/>
                </a:cubicBezTo>
                <a:lnTo>
                  <a:pt x="3687943" y="636151"/>
                </a:lnTo>
                <a:cubicBezTo>
                  <a:pt x="3704199" y="991615"/>
                  <a:pt x="3663017" y="1305898"/>
                  <a:pt x="3565481" y="1567078"/>
                </a:cubicBezTo>
                <a:cubicBezTo>
                  <a:pt x="3446270" y="1886778"/>
                  <a:pt x="3275041" y="2183722"/>
                  <a:pt x="3056126" y="2450320"/>
                </a:cubicBezTo>
                <a:cubicBezTo>
                  <a:pt x="2902236" y="2636723"/>
                  <a:pt x="2729922" y="2804701"/>
                  <a:pt x="2541353" y="2949922"/>
                </a:cubicBezTo>
                <a:cubicBezTo>
                  <a:pt x="2085102" y="3299967"/>
                  <a:pt x="1709046" y="3756220"/>
                  <a:pt x="1454369" y="4266658"/>
                </a:cubicBezTo>
                <a:cubicBezTo>
                  <a:pt x="1197521" y="4782512"/>
                  <a:pt x="1062057" y="5360146"/>
                  <a:pt x="1062057" y="5938857"/>
                </a:cubicBezTo>
                <a:cubicBezTo>
                  <a:pt x="1062057" y="6450379"/>
                  <a:pt x="1162843" y="6945649"/>
                  <a:pt x="1362250" y="7412736"/>
                </a:cubicBezTo>
                <a:cubicBezTo>
                  <a:pt x="1555154" y="7862486"/>
                  <a:pt x="1830423" y="8267802"/>
                  <a:pt x="2180469" y="8614601"/>
                </a:cubicBezTo>
                <a:cubicBezTo>
                  <a:pt x="2531598" y="8961395"/>
                  <a:pt x="2939082" y="9234496"/>
                  <a:pt x="3393163" y="9424149"/>
                </a:cubicBezTo>
                <a:cubicBezTo>
                  <a:pt x="3863511" y="9621393"/>
                  <a:pt x="4362031" y="9721120"/>
                  <a:pt x="4876800" y="9721120"/>
                </a:cubicBezTo>
                <a:cubicBezTo>
                  <a:pt x="5391569" y="9721120"/>
                  <a:pt x="5890089" y="9621416"/>
                  <a:pt x="6360433" y="9425261"/>
                </a:cubicBezTo>
                <a:cubicBezTo>
                  <a:pt x="6814517" y="9235608"/>
                  <a:pt x="7223085" y="8963591"/>
                  <a:pt x="7573127" y="8615712"/>
                </a:cubicBezTo>
                <a:cubicBezTo>
                  <a:pt x="7924257" y="8268917"/>
                  <a:pt x="8199526" y="7863601"/>
                  <a:pt x="8391346" y="7413848"/>
                </a:cubicBezTo>
                <a:cubicBezTo>
                  <a:pt x="8590753" y="6946759"/>
                  <a:pt x="8691540" y="6451489"/>
                  <a:pt x="8691540" y="5939968"/>
                </a:cubicBezTo>
                <a:cubicBezTo>
                  <a:pt x="8691540" y="5411106"/>
                  <a:pt x="8583166" y="4897419"/>
                  <a:pt x="8367503" y="441298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8832836" y="2019632"/>
            <a:ext cx="419176" cy="419176"/>
          </a:xfrm>
          <a:custGeom>
            <a:rect l="l" t="t" r="r" b="b"/>
            <a:pathLst>
              <a:path w="9753600" h="9753600">
                <a:moveTo>
                  <a:pt x="9713690" y="5376882"/>
                </a:moveTo>
                <a:lnTo>
                  <a:pt x="8390668" y="876176"/>
                </a:lnTo>
                <a:cubicBezTo>
                  <a:pt x="8308131" y="628565"/>
                  <a:pt x="8110284" y="462277"/>
                  <a:pt x="7845680" y="462277"/>
                </a:cubicBezTo>
                <a:cubicBezTo>
                  <a:pt x="7581075" y="462277"/>
                  <a:pt x="7366236" y="611572"/>
                  <a:pt x="7283699" y="859184"/>
                </a:cubicBezTo>
                <a:lnTo>
                  <a:pt x="6407348" y="3473672"/>
                </a:lnTo>
                <a:lnTo>
                  <a:pt x="3349866" y="3473672"/>
                </a:lnTo>
                <a:lnTo>
                  <a:pt x="2473509" y="860398"/>
                </a:lnTo>
                <a:cubicBezTo>
                  <a:pt x="2390972" y="612787"/>
                  <a:pt x="2176133" y="463491"/>
                  <a:pt x="1911528" y="463491"/>
                </a:cubicBezTo>
                <a:cubicBezTo>
                  <a:pt x="1646924" y="463491"/>
                  <a:pt x="1432085" y="628565"/>
                  <a:pt x="1366540" y="877391"/>
                </a:cubicBezTo>
                <a:lnTo>
                  <a:pt x="44737" y="5376882"/>
                </a:lnTo>
                <a:cubicBezTo>
                  <a:pt x="-5029" y="5541956"/>
                  <a:pt x="61730" y="5724023"/>
                  <a:pt x="194031" y="5823553"/>
                </a:cubicBezTo>
                <a:lnTo>
                  <a:pt x="4871949" y="9331382"/>
                </a:lnTo>
                <a:lnTo>
                  <a:pt x="9565641" y="5823553"/>
                </a:lnTo>
                <a:cubicBezTo>
                  <a:pt x="9696730" y="5725237"/>
                  <a:pt x="9763487" y="5543169"/>
                  <a:pt x="9713722" y="5376882"/>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博弈论定义与发展历程</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博弈类型及特点分析</a:t>
              </a:r>
            </a:p>
          </p:txBody>
        </p:sp>
      </p:grpSp>
      <p:sp>
        <p:nvSpPr>
          <p:cNvPr id="24" name="TextBox 24"/>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根据参与者数量、策略选择、信息掌握程度和收益情况等因素，博弈可分为不同类型，如两人零和博弈、多人非零和博弈、完全信息博弈、不完全信息博弈、静态博弈和动态博弈等。</a:t>
            </a:r>
          </a:p>
        </p:txBody>
      </p:sp>
      <p:sp>
        <p:nvSpPr>
          <p:cNvPr id="25" name="TextBox 25"/>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博弈类型</a:t>
            </a:r>
          </a:p>
        </p:txBody>
      </p:sp>
      <p:sp>
        <p:nvSpPr>
          <p:cNvPr id="26" name="TextBox 26"/>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不同类型的博弈具有不同的特点。例如，两人零和博弈中，一方所得必为另一方所失；多人非零和博弈中，参与者之间可能存在共同利益和合作空间；完全信息博弈中，所有参与者都能完全了解其他参与者的策略和收益情况；不完全信息博弈中，至少有一个参与者不能完全了解其他参与者的策略和收益情况等。</a:t>
            </a:r>
          </a:p>
        </p:txBody>
      </p:sp>
      <p:sp>
        <p:nvSpPr>
          <p:cNvPr id="27" name="TextBox 27"/>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特点分析</a:t>
            </a:r>
          </a:p>
        </p:txBody>
      </p:sp>
      <p:sp>
        <p:nvSpPr>
          <p:cNvPr id="28" name="AutoShape 28"/>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策略选择</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在博弈过程中，参与者需要根据自身目标和对其他参与者行为的预期，选择合适的策略。常见的策略选择方法包括最优反应策略、纳什均衡策略等。</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优化方法</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为了优化策略选择，参与者可以采用一些数学方法和工具进行分析和计算，如线性规划、动态规划、遗传算法等。这些方法可以帮助参与者找到最优策略或改进现有策略，提高决策效果和收益水平。</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0031" r="20031"/>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博弈策略选择与优化方法</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alpha val="100000"/>
                  </a:schemeClr>
                </a:solidFill>
                <a:latin typeface="Microsoft Yahei"/>
                <a:ea typeface="Microsoft Yahei"/>
                <a:cs typeface="Microsoft Yahei"/>
              </a:rPr>
              <a:t>02</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alpha val="100000"/>
                  </a:srgbClr>
                </a:solidFill>
                <a:latin typeface="Microsoft Yahei"/>
                <a:ea typeface="Microsoft Yahei"/>
                <a:cs typeface="Microsoft Yahei"/>
              </a:rPr>
              <a:t>人力资源管理现状及挑战</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1133886" y="1135811"/>
            <a:ext cx="1261638" cy="1261638"/>
            <a:chOff x="1133886" y="1135811"/>
            <a:chExt cx="1261638" cy="1261638"/>
          </a:xfrm>
        </p:grpSpPr>
        <p:sp>
          <p:nvSpPr>
            <p:cNvPr id="11" name="Freeform 11"/>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3886" y="1135811"/>
              <a:ext cx="1261638" cy="1261638"/>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221928" y="1223852"/>
              <a:ext cx="1085633" cy="1085633"/>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Freeform 14"/>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6698" b="6698"/>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6278" b="6278"/>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7187" b="7187"/>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传统人力资源管理模式分析</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以事务性管理为主</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传统的人力资源管理主要关注员工的招聘、培训、薪酬、绩效等事务性管理工作，缺乏对员工个人发展和组织战略的有效支持。</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强调控制和服从</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传统的人力资源管理往往强调对员工的控制和要求员工服从组织的规定和安排，缺乏对员工个性和需求的尊重。</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静态的管理方式</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传统的人力资源管理通常采用静态的管理方式，缺乏对组织内外环境变化的敏感性和适应性。</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员工激励不足</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许多企业存在员工激励不足的问题，导致员工工作积极性不高、工作效率低下，影响企业的整体绩效。</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人力资源管理与战略脱节</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传统的人力资源管理往往与企业的战略发展脱节，无法为企业的战略发展提供有效的支持。</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人才流失严重</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随着市场竞争加剧和人才流动日益频繁，企业面临严重的人才流失问题，如何吸引和留住优秀人才成为亟待解决的问题。</a:t>
            </a:r>
          </a:p>
        </p:txBody>
      </p:sp>
      <p:pic>
        <p:nvPicPr>
          <p:cNvPr id="10" name="Picture 10"/>
          <p:cNvPicPr>
            <a:picLocks noChangeAspect="1"/>
          </p:cNvPicPr>
          <p:nvPr/>
        </p:nvPicPr>
        <p:blipFill>
          <a:blip r:embed="rId2"/>
          <a:srcRect l="16625" r="16625"/>
          <a:stretch>
            <a:fillRect/>
          </a:stretch>
        </p:blipFill>
        <p:spPr>
          <a:xfrm>
            <a:off x="869006" y="1293634"/>
            <a:ext cx="4563025"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当前面临的主要挑战和问题</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以人为本的管理理念</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现代企业越来越注重以人为本的管理理念，关注员工的个人发展和需求，强调员工的参与和合作。</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2500" r="12500"/>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战略性人力资源管理</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战略性人力资源管理强调人力资源管理与企业战略的紧密结合，通过制定和实施人力资源战略来支持企业的整体发展战略。</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数字化和智能化技术的应用</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随着数字化和智能化技术的不断发展，人力资源管理也面临着数字化转型的挑战和机遇。通过应用先进的数字化和智能化技术，可以提高人力资源管理的效率和准确性，优化员工体验，提升企业的整体竞争力。</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创新发展趋势及必要性探讨</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alpha val="100000"/>
                  </a:schemeClr>
                </a:solidFill>
                <a:latin typeface="Microsoft Yahei"/>
                <a:ea typeface="Microsoft Yahei"/>
                <a:cs typeface="Microsoft Yahei"/>
              </a:rPr>
              <a:t>03</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alpha val="100000"/>
                  </a:srgbClr>
                </a:solidFill>
                <a:latin typeface="Microsoft Yahei"/>
                <a:ea typeface="Microsoft Yahei"/>
                <a:cs typeface="Microsoft Yahei"/>
              </a:rPr>
              <a:t>博弈论在招聘选拔中应用实践</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1133886" y="1135811"/>
            <a:ext cx="1261638" cy="1261638"/>
            <a:chOff x="1133886" y="1135811"/>
            <a:chExt cx="1261638" cy="1261638"/>
          </a:xfrm>
        </p:grpSpPr>
        <p:sp>
          <p:nvSpPr>
            <p:cNvPr id="11" name="Freeform 11"/>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3886" y="1135811"/>
              <a:ext cx="1261638" cy="1261638"/>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221928" y="1223852"/>
              <a:ext cx="1085633" cy="1085633"/>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Freeform 14"/>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6926" r="26926"/>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9056" r="29056"/>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26787" r="26787"/>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在招聘过程中，应聘者和招聘企业之间存在信息不对称现象，应聘者往往比企业更了解自己的能力和素质。</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信息不对称现象</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这种信息不对称可能导致逆向选择和道德风险问题，使得招聘结果不尽如人意。</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信息不对称影响</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招聘过程中信息不对称问题剖析</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5421" b="542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博弈论是研究决策过程的数学理论，可以应用于招聘策略制定中，通过分析和预测应聘者和企业的行为，制定更科学的招聘策略。</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基于博弈论视角，可以制定一系列招聘策略，如制定合理的薪酬结构、设计科学的选拔程序、建立良好的信誉机制等。</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基于博弈论视角制定招聘策略</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招聘策略制定</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博弈论应用</a:t>
            </a:r>
            <a:endParaRPr lang="en-US" sz="1100"/>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https://d.book118.com/948116125011006032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2A26"/>
      </a:lt1>
      <a:dk2>
        <a:srgbClr val="D9FFFA"/>
      </a:dk2>
      <a:lt2>
        <a:srgbClr val="000000"/>
      </a:lt2>
      <a:accent1>
        <a:srgbClr val="00BEA8"/>
      </a:accent1>
      <a:accent2>
        <a:srgbClr val="00A5B2"/>
      </a:accent2>
      <a:accent3>
        <a:srgbClr val="00657D"/>
      </a:accent3>
      <a:accent4>
        <a:srgbClr val="05DD68"/>
      </a:accent4>
      <a:accent5>
        <a:srgbClr val="5DE88C"/>
      </a:accent5>
      <a:accent6>
        <a:srgbClr val="6BAF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67</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Microsoft Yahei</vt:lpstr>
      <vt:lpstr>黑体</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2024-09-09T07:14:39.466</cp:lastPrinted>
  <dcterms:created xsi:type="dcterms:W3CDTF">2024-09-08T23:14:39Z</dcterms:created>
  <dcterms:modified xsi:type="dcterms:W3CDTF">2024-09-08T23:14:41Z</dcterms:modified>
</cp:coreProperties>
</file>