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26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8290" cy="51349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4023812" y="0"/>
            <a:ext cx="3078290" cy="51349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481584" y="1279287"/>
            <a:ext cx="6140577" cy="34540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710375" y="4925254"/>
            <a:ext cx="5682996" cy="402975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9720804"/>
            <a:ext cx="3078290" cy="51349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4023812" y="9720804"/>
            <a:ext cx="3078290" cy="51349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AA39BF-A0C1-4329-B52D-A0BC4CCA7601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AA39BF-A0C1-4329-B52D-A0BC4CCA7601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AA39BF-A0C1-4329-B52D-A0BC4CCA7601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8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685800" y="1143000"/>
            <a:ext cx="5486400" cy="3086100"/>
          </a:xfrm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备注占位符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/>
          <a:lstStyle/>
          <a:p>
            <a:pPr eaLnBrk="1" hangingPunct="1">
              <a:spcBef>
                <a:spcPct val="0"/>
              </a:spcBef>
            </a:pPr>
            <a:endParaRPr lang="zh-CN" altLang="en-US" smtClean="0"/>
          </a:p>
        </p:txBody>
      </p:sp>
      <p:sp>
        <p:nvSpPr>
          <p:cNvPr id="4100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 Narrow" panose="020b060602020203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 Narrow" panose="020b060602020203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 Narrow" panose="020b060602020203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 Narrow" panose="020b060602020203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 Narrow" panose="020b0606020202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arrow" panose="020b0606020202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arrow" panose="020b0606020202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arrow" panose="020b0606020202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arrow" panose="020b0606020202030204" pitchFamily="34" charset="0"/>
                <a:ea typeface="宋体" panose="02010600030101010101" pitchFamily="2" charset="-122"/>
              </a:defRPr>
            </a:lvl9pPr>
          </a:lstStyle>
          <a:p>
            <a:fld id="{B98BCC8D-61BD-4B2F-8BED-C037FCE76533}" type="slidenum">
              <a:rPr lang="zh-CN" altLang="en-US" smtClean="0">
                <a:latin typeface="Calibri"/>
              </a:rPr>
              <a:t>7</a:t>
            </a:fld>
            <a:endParaRPr lang="zh-CN" altLang="en-US" smtClean="0">
              <a:latin typeface="Calibri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AA39BF-A0C1-4329-B52D-A0BC4CCA7601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A5512B-490F-4F29-90DE-26B0BAFF10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900472-D276-4E1A-A921-9EB28F9D21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125BC7-78FE-4358-8CD1-C26FE28F07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5FD2F6-FCC6-43D2-9A99-2825E64ABE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B108E0-6DB1-4859-A480-48D1F727F6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6ECFEC-6FE1-469E-88E5-24F1584356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D92165-510D-49D0-94B5-516904B1C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A42F58-F02C-4149-8F1E-3D05297F04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C131DE-6DB3-4A2A-9636-D74366271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B5F6C7-4FB4-4A20-A840-956D2330E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15C443-F3F8-423D-9A44-188E78577D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1" y="6592893"/>
            <a:ext cx="12192000" cy="265109"/>
          </a:xfrm>
          <a:prstGeom prst="rect">
            <a:avLst/>
          </a:prstGeom>
          <a:solidFill>
            <a:srgbClr val="32B9C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570"/>
          </a:p>
        </p:txBody>
      </p:sp>
      <p:pic>
        <p:nvPicPr>
          <p:cNvPr id="16" name="图片 15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57" t="6144" r="86" b="10249"/>
          <a:stretch>
            <a:fillRect/>
          </a:stretch>
        </p:blipFill>
        <p:spPr>
          <a:xfrm>
            <a:off x="-7075" y="0"/>
            <a:ext cx="12199075" cy="454297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598157"/>
            <a:ext cx="9144000" cy="2387600"/>
          </a:xfrm>
          <a:ln>
            <a:solidFill>
              <a:schemeClr val="bg1"/>
            </a:solidFill>
          </a:ln>
        </p:spPr>
        <p:txBody>
          <a:bodyPr anchor="ctr" anchorCtr="0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4965339"/>
            <a:ext cx="9144000" cy="557213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27322"/>
            <a:ext cx="2743200" cy="365125"/>
          </a:xfrm>
        </p:spPr>
        <p:txBody>
          <a:bodyPr/>
          <a:lstStyle/>
          <a:p>
            <a:fld id="{1422FCB3-B086-43E4-B4F3-F820CDDB0C4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27322"/>
            <a:ext cx="4114800" cy="365125"/>
          </a:xfrm>
        </p:spPr>
        <p:txBody>
          <a:bodyPr/>
          <a:lstStyle/>
          <a:p>
            <a:r>
              <a:rPr lang="zh-CN" altLang="en-US"/>
              <a:t>ppt课件</a:t>
            </a:r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27322"/>
            <a:ext cx="2743200" cy="365125"/>
          </a:xfrm>
        </p:spPr>
        <p:txBody>
          <a:bodyPr/>
          <a:lstStyle/>
          <a:p>
            <a:fld id="{172ADDBC-82C7-4793-9803-830791364863}" type="slidenum">
              <a:rPr lang="zh-CN" altLang="en-US" smtClean="0"/>
              <a:t/>
            </a:fld>
            <a:endParaRPr lang="zh-CN" altLang="en-US"/>
          </a:p>
        </p:txBody>
      </p:sp>
      <p:grpSp>
        <p:nvGrpSpPr>
          <p:cNvPr id="8" name="组合 7"/>
          <p:cNvGrpSpPr/>
          <p:nvPr/>
        </p:nvGrpSpPr>
        <p:grpSpPr>
          <a:xfrm>
            <a:off x="3886201" y="5651720"/>
            <a:ext cx="4648200" cy="45719"/>
            <a:chOff x="3886200" y="5631919"/>
            <a:chExt cx="4648200" cy="45719"/>
          </a:xfrm>
        </p:grpSpPr>
        <p:sp>
          <p:nvSpPr>
            <p:cNvPr id="9" name="矩形 8"/>
            <p:cNvSpPr/>
            <p:nvPr/>
          </p:nvSpPr>
          <p:spPr>
            <a:xfrm>
              <a:off x="3886200" y="5631919"/>
              <a:ext cx="774700" cy="45719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570" baseline="0">
                <a:latin typeface="Arial" pitchFamily="34" charset="0"/>
                <a:ea typeface="黑体" panose="02010609060101010101" pitchFamily="49" charset="-122"/>
              </a:endParaRPr>
            </a:p>
          </p:txBody>
        </p:sp>
        <p:sp>
          <p:nvSpPr>
            <p:cNvPr id="10" name="矩形 9"/>
            <p:cNvSpPr/>
            <p:nvPr/>
          </p:nvSpPr>
          <p:spPr>
            <a:xfrm>
              <a:off x="4660900" y="5631919"/>
              <a:ext cx="774700" cy="45719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570" baseline="0">
                <a:latin typeface="Arial" pitchFamily="34" charset="0"/>
                <a:ea typeface="黑体" panose="02010609060101010101" pitchFamily="49" charset="-122"/>
              </a:endParaRPr>
            </a:p>
          </p:txBody>
        </p:sp>
        <p:sp>
          <p:nvSpPr>
            <p:cNvPr id="11" name="矩形 10"/>
            <p:cNvSpPr/>
            <p:nvPr/>
          </p:nvSpPr>
          <p:spPr>
            <a:xfrm>
              <a:off x="5435600" y="5631919"/>
              <a:ext cx="774700" cy="45719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570" baseline="0">
                <a:latin typeface="Arial" pitchFamily="34" charset="0"/>
                <a:ea typeface="黑体" panose="02010609060101010101" pitchFamily="49" charset="-122"/>
              </a:endParaRPr>
            </a:p>
          </p:txBody>
        </p:sp>
        <p:sp>
          <p:nvSpPr>
            <p:cNvPr id="12" name="矩形 11"/>
            <p:cNvSpPr/>
            <p:nvPr/>
          </p:nvSpPr>
          <p:spPr>
            <a:xfrm>
              <a:off x="6210300" y="5631919"/>
              <a:ext cx="774700" cy="4571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570" baseline="0">
                <a:latin typeface="Arial" pitchFamily="34" charset="0"/>
                <a:ea typeface="黑体" panose="02010609060101010101" pitchFamily="49" charset="-122"/>
              </a:endParaRPr>
            </a:p>
          </p:txBody>
        </p:sp>
        <p:sp>
          <p:nvSpPr>
            <p:cNvPr id="13" name="矩形 12"/>
            <p:cNvSpPr/>
            <p:nvPr/>
          </p:nvSpPr>
          <p:spPr>
            <a:xfrm>
              <a:off x="6985000" y="5631919"/>
              <a:ext cx="774700" cy="45719"/>
            </a:xfrm>
            <a:prstGeom prst="rect">
              <a:avLst/>
            </a:prstGeom>
            <a:solidFill>
              <a:schemeClr val="accent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570" baseline="0">
                <a:latin typeface="Arial" pitchFamily="34" charset="0"/>
                <a:ea typeface="黑体" panose="02010609060101010101" pitchFamily="49" charset="-122"/>
              </a:endParaRPr>
            </a:p>
          </p:txBody>
        </p:sp>
        <p:sp>
          <p:nvSpPr>
            <p:cNvPr id="14" name="矩形 13"/>
            <p:cNvSpPr/>
            <p:nvPr/>
          </p:nvSpPr>
          <p:spPr>
            <a:xfrm>
              <a:off x="7759700" y="5631919"/>
              <a:ext cx="774700" cy="45719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570" baseline="0">
                <a:latin typeface="Arial" pitchFamily="34" charset="0"/>
                <a:ea typeface="黑体" panose="02010609060101010101" pitchFamily="49" charset="-122"/>
              </a:endParaRPr>
            </a:p>
          </p:txBody>
        </p:sp>
      </p:grpSp>
    </p:spTree>
  </p:cSld>
  <p:clrMapOvr>
    <a:masterClrMapping/>
  </p:clrMapOvr>
  <p:transition/>
  <p:timing/>
  <p:hf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" name="组合 6"/>
          <p:cNvGrpSpPr/>
          <p:nvPr/>
        </p:nvGrpSpPr>
        <p:grpSpPr>
          <a:xfrm>
            <a:off x="0" y="0"/>
            <a:ext cx="12192000" cy="1189922"/>
            <a:chExt cx="12192000" cy="1189922"/>
          </a:xfrm>
        </p:grpSpPr>
        <p:sp>
          <p:nvSpPr>
            <p:cNvPr id="8" name="矩形 7"/>
            <p:cNvSpPr/>
            <p:nvPr/>
          </p:nvSpPr>
          <p:spPr>
            <a:xfrm>
              <a:off x="0" y="0"/>
              <a:ext cx="12192000" cy="1188720"/>
            </a:xfrm>
            <a:prstGeom prst="rect">
              <a:avLst/>
            </a:prstGeom>
            <a:solidFill>
              <a:srgbClr val="32B9C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矩形 8"/>
            <p:cNvSpPr/>
            <p:nvPr/>
          </p:nvSpPr>
          <p:spPr>
            <a:xfrm>
              <a:off x="0" y="1203"/>
              <a:ext cx="12192000" cy="1188719"/>
            </a:xfrm>
            <a:prstGeom prst="rect">
              <a:avLst/>
            </a:prstGeom>
            <a:solidFill>
              <a:srgbClr val="FFFFFF">
                <a:alpha val="4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775" baseline="0">
                <a:latin typeface="Arial" pitchFamily="34" charset="0"/>
                <a:ea typeface="黑体" panose="02010609060101010101" pitchFamily="49" charset="-122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66850" y="1714500"/>
            <a:ext cx="9886950" cy="426652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2FCB3-B086-43E4-B4F3-F820CDDB0C4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zh-CN" altLang="en-US"/>
              <a:t>ppt课件</a:t>
            </a:r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2ADDBC-82C7-4793-9803-830791364863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14" name="直接连接符 13"/>
          <p:cNvCxnSpPr/>
          <p:nvPr/>
        </p:nvCxnSpPr>
        <p:spPr>
          <a:xfrm>
            <a:off x="0" y="1188720"/>
            <a:ext cx="12192000" cy="0"/>
          </a:xfrm>
          <a:prstGeom prst="line">
            <a:avLst/>
          </a:prstGeom>
          <a:ln w="5397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hf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2" cy="6858000"/>
          </a:xfrm>
          <a:prstGeom prst="rect">
            <a:avLst/>
          </a:prstGeom>
        </p:spPr>
      </p:pic>
      <p:sp>
        <p:nvSpPr>
          <p:cNvPr id="9" name="矩形 8"/>
          <p:cNvSpPr/>
          <p:nvPr/>
        </p:nvSpPr>
        <p:spPr>
          <a:xfrm>
            <a:off x="-6891" y="2190751"/>
            <a:ext cx="12193083" cy="144779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61985" tIns="34343" bIns="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670560" rtl="0" eaLnBrk="1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lang="en-US" altLang="zh-CN" sz="2350" b="1" smtClean="0">
              <a:solidFill>
                <a:schemeClr val="accent1"/>
              </a:solidFill>
              <a:effectLst>
                <a:outerShdw dist="38100" dir="5400000" algn="t" rotWithShape="0">
                  <a:srgbClr val="FFFFFF">
                    <a:alpha val="44000"/>
                  </a:srgbClr>
                </a:outerShdw>
              </a:effectLst>
              <a:latin typeface="Arial" pitchFamily="34" charset="0"/>
              <a:ea typeface="黑体" panose="02010609060101010101" pitchFamily="49" charset="-122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38600" y="2190751"/>
            <a:ext cx="7308850" cy="1447799"/>
          </a:xfrm>
        </p:spPr>
        <p:txBody>
          <a:bodyPr anchor="ctr" anchorCtr="0">
            <a:normAutofit/>
          </a:bodyPr>
          <a:lstStyle>
            <a:lvl1pPr>
              <a:defRPr sz="4800"/>
            </a:lvl1pPr>
          </a:lstStyle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038600" y="3730625"/>
            <a:ext cx="7308850" cy="631825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2FCB3-B086-43E4-B4F3-F820CDDB0C4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zh-CN" altLang="en-US"/>
              <a:t>ppt课件</a:t>
            </a:r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2ADDBC-82C7-4793-9803-830791364863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  <p:hf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/>
        </p:nvGrpSpPr>
        <p:grpSpPr>
          <a:xfrm>
            <a:off x="0" y="0"/>
            <a:ext cx="12192000" cy="1189922"/>
            <a:chExt cx="12192000" cy="1189922"/>
          </a:xfrm>
        </p:grpSpPr>
        <p:sp>
          <p:nvSpPr>
            <p:cNvPr id="9" name="矩形 8"/>
            <p:cNvSpPr/>
            <p:nvPr/>
          </p:nvSpPr>
          <p:spPr>
            <a:xfrm>
              <a:off x="0" y="0"/>
              <a:ext cx="12192000" cy="1188720"/>
            </a:xfrm>
            <a:prstGeom prst="rect">
              <a:avLst/>
            </a:prstGeom>
            <a:solidFill>
              <a:srgbClr val="32B9C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" name="矩形 9"/>
            <p:cNvSpPr/>
            <p:nvPr/>
          </p:nvSpPr>
          <p:spPr>
            <a:xfrm>
              <a:off x="0" y="1203"/>
              <a:ext cx="12192000" cy="1188719"/>
            </a:xfrm>
            <a:prstGeom prst="rect">
              <a:avLst/>
            </a:prstGeom>
            <a:solidFill>
              <a:srgbClr val="FFFFFF">
                <a:alpha val="4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775" baseline="0">
                <a:latin typeface="Arial" pitchFamily="34" charset="0"/>
                <a:ea typeface="黑体" panose="02010609060101010101" pitchFamily="49" charset="-122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07594" y="1824423"/>
            <a:ext cx="4712205" cy="435254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41594" y="1824423"/>
            <a:ext cx="4712205" cy="435254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2FCB3-B086-43E4-B4F3-F820CDDB0C4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zh-CN" altLang="en-US"/>
              <a:t>ppt课件</a:t>
            </a:r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2ADDBC-82C7-4793-9803-830791364863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11" name="直接连接符 10"/>
          <p:cNvCxnSpPr/>
          <p:nvPr/>
        </p:nvCxnSpPr>
        <p:spPr>
          <a:xfrm>
            <a:off x="0" y="1188720"/>
            <a:ext cx="12192000" cy="0"/>
          </a:xfrm>
          <a:prstGeom prst="line">
            <a:avLst/>
          </a:prstGeom>
          <a:ln w="5397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文本框 11"/>
          <p:cNvSpPr txBox="1"/>
          <p:nvPr>
            <p:custDataLst>
              <p:tags r:id="rId1"/>
            </p:custDataLst>
          </p:nvPr>
        </p:nvSpPr>
        <p:spPr>
          <a:xfrm>
            <a:off x="838200" y="1711887"/>
            <a:ext cx="469395" cy="434122"/>
          </a:xfrm>
          <a:custGeom>
            <a:rect l="l" t="t" r="r" b="b"/>
            <a:pathLst>
              <a:path w="639659" h="591592">
                <a:moveTo>
                  <a:pt x="585430" y="0"/>
                </a:moveTo>
                <a:lnTo>
                  <a:pt x="639659" y="86274"/>
                </a:lnTo>
                <a:cubicBezTo>
                  <a:pt x="594468" y="105172"/>
                  <a:pt x="561191" y="133314"/>
                  <a:pt x="539828" y="170699"/>
                </a:cubicBezTo>
                <a:cubicBezTo>
                  <a:pt x="518465" y="208084"/>
                  <a:pt x="506551" y="262519"/>
                  <a:pt x="504086" y="334003"/>
                </a:cubicBezTo>
                <a:lnTo>
                  <a:pt x="619939" y="334003"/>
                </a:lnTo>
                <a:lnTo>
                  <a:pt x="619939" y="591592"/>
                </a:lnTo>
                <a:lnTo>
                  <a:pt x="382070" y="591592"/>
                </a:lnTo>
                <a:lnTo>
                  <a:pt x="382070" y="388232"/>
                </a:lnTo>
                <a:cubicBezTo>
                  <a:pt x="382070" y="278130"/>
                  <a:pt x="395216" y="198430"/>
                  <a:pt x="421509" y="149131"/>
                </a:cubicBezTo>
                <a:cubicBezTo>
                  <a:pt x="456019" y="83398"/>
                  <a:pt x="510659" y="33688"/>
                  <a:pt x="585430" y="0"/>
                </a:cubicBezTo>
                <a:close/>
                <a:moveTo>
                  <a:pt x="203360" y="0"/>
                </a:moveTo>
                <a:lnTo>
                  <a:pt x="257589" y="86274"/>
                </a:lnTo>
                <a:cubicBezTo>
                  <a:pt x="212398" y="105172"/>
                  <a:pt x="179121" y="133314"/>
                  <a:pt x="157758" y="170699"/>
                </a:cubicBezTo>
                <a:cubicBezTo>
                  <a:pt x="136395" y="208084"/>
                  <a:pt x="124481" y="262519"/>
                  <a:pt x="122016" y="334003"/>
                </a:cubicBezTo>
                <a:lnTo>
                  <a:pt x="237869" y="334003"/>
                </a:lnTo>
                <a:lnTo>
                  <a:pt x="237869" y="591592"/>
                </a:lnTo>
                <a:lnTo>
                  <a:pt x="0" y="591592"/>
                </a:lnTo>
                <a:lnTo>
                  <a:pt x="0" y="388232"/>
                </a:lnTo>
                <a:cubicBezTo>
                  <a:pt x="0" y="278130"/>
                  <a:pt x="13147" y="198430"/>
                  <a:pt x="39440" y="149131"/>
                </a:cubicBezTo>
                <a:cubicBezTo>
                  <a:pt x="73949" y="83398"/>
                  <a:pt x="128589" y="33688"/>
                  <a:pt x="203360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txBody>
          <a:bodyPr rot="0" spcFirstLastPara="0" vertOverflow="overflow" horzOverflow="overflow" vert="horz" wrap="square" lIns="67101" tIns="33550" rIns="67101" bIns="33550" numCol="1" spcCol="0" rtlCol="0" fromWordArt="0" anchor="t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endParaRPr lang="zh-CN" altLang="en-US" sz="14605"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2"/>
            </p:custDataLst>
          </p:nvPr>
        </p:nvSpPr>
        <p:spPr>
          <a:xfrm>
            <a:off x="6172200" y="1748223"/>
            <a:ext cx="469395" cy="434122"/>
          </a:xfrm>
          <a:custGeom>
            <a:rect l="l" t="t" r="r" b="b"/>
            <a:pathLst>
              <a:path w="639659" h="591592">
                <a:moveTo>
                  <a:pt x="585430" y="0"/>
                </a:moveTo>
                <a:lnTo>
                  <a:pt x="639659" y="86274"/>
                </a:lnTo>
                <a:cubicBezTo>
                  <a:pt x="594468" y="105172"/>
                  <a:pt x="561191" y="133314"/>
                  <a:pt x="539828" y="170699"/>
                </a:cubicBezTo>
                <a:cubicBezTo>
                  <a:pt x="518465" y="208084"/>
                  <a:pt x="506551" y="262519"/>
                  <a:pt x="504086" y="334003"/>
                </a:cubicBezTo>
                <a:lnTo>
                  <a:pt x="619939" y="334003"/>
                </a:lnTo>
                <a:lnTo>
                  <a:pt x="619939" y="591592"/>
                </a:lnTo>
                <a:lnTo>
                  <a:pt x="382070" y="591592"/>
                </a:lnTo>
                <a:lnTo>
                  <a:pt x="382070" y="388232"/>
                </a:lnTo>
                <a:cubicBezTo>
                  <a:pt x="382070" y="278130"/>
                  <a:pt x="395216" y="198430"/>
                  <a:pt x="421509" y="149131"/>
                </a:cubicBezTo>
                <a:cubicBezTo>
                  <a:pt x="456019" y="83398"/>
                  <a:pt x="510659" y="33688"/>
                  <a:pt x="585430" y="0"/>
                </a:cubicBezTo>
                <a:close/>
                <a:moveTo>
                  <a:pt x="203360" y="0"/>
                </a:moveTo>
                <a:lnTo>
                  <a:pt x="257589" y="86274"/>
                </a:lnTo>
                <a:cubicBezTo>
                  <a:pt x="212398" y="105172"/>
                  <a:pt x="179121" y="133314"/>
                  <a:pt x="157758" y="170699"/>
                </a:cubicBezTo>
                <a:cubicBezTo>
                  <a:pt x="136395" y="208084"/>
                  <a:pt x="124481" y="262519"/>
                  <a:pt x="122016" y="334003"/>
                </a:cubicBezTo>
                <a:lnTo>
                  <a:pt x="237869" y="334003"/>
                </a:lnTo>
                <a:lnTo>
                  <a:pt x="237869" y="591592"/>
                </a:lnTo>
                <a:lnTo>
                  <a:pt x="0" y="591592"/>
                </a:lnTo>
                <a:lnTo>
                  <a:pt x="0" y="388232"/>
                </a:lnTo>
                <a:cubicBezTo>
                  <a:pt x="0" y="278130"/>
                  <a:pt x="13147" y="198430"/>
                  <a:pt x="39440" y="149131"/>
                </a:cubicBezTo>
                <a:cubicBezTo>
                  <a:pt x="73949" y="83398"/>
                  <a:pt x="128589" y="33688"/>
                  <a:pt x="20336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  <a:effectLst/>
        </p:spPr>
        <p:txBody>
          <a:bodyPr rot="0" spcFirstLastPara="0" vertOverflow="overflow" horzOverflow="overflow" vert="horz" wrap="square" lIns="67101" tIns="33550" rIns="67101" bIns="33550" numCol="1" spcCol="0" rtlCol="0" fromWordArt="0" anchor="t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endParaRPr lang="zh-CN" altLang="en-US" sz="14605">
              <a:latin typeface="Arial" pitchFamily="34" charset="0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/>
  <p:hf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/>
        </p:nvGrpSpPr>
        <p:grpSpPr>
          <a:xfrm>
            <a:off x="0" y="0"/>
            <a:ext cx="12192000" cy="1189922"/>
            <a:chExt cx="12192000" cy="1189922"/>
          </a:xfrm>
        </p:grpSpPr>
        <p:sp>
          <p:nvSpPr>
            <p:cNvPr id="11" name="矩形 10"/>
            <p:cNvSpPr/>
            <p:nvPr/>
          </p:nvSpPr>
          <p:spPr>
            <a:xfrm>
              <a:off x="0" y="0"/>
              <a:ext cx="12192000" cy="1188720"/>
            </a:xfrm>
            <a:prstGeom prst="rect">
              <a:avLst/>
            </a:prstGeom>
            <a:solidFill>
              <a:srgbClr val="32B9C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矩形 11"/>
            <p:cNvSpPr/>
            <p:nvPr/>
          </p:nvSpPr>
          <p:spPr>
            <a:xfrm>
              <a:off x="0" y="1203"/>
              <a:ext cx="12192000" cy="1188719"/>
            </a:xfrm>
            <a:prstGeom prst="rect">
              <a:avLst/>
            </a:prstGeom>
            <a:solidFill>
              <a:srgbClr val="FFFFFF">
                <a:alpha val="4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775" baseline="0">
                <a:latin typeface="Arial" pitchFamily="34" charset="0"/>
                <a:ea typeface="黑体" panose="02010609060101010101" pitchFamily="49" charset="-122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248400"/>
            <a:ext cx="10515600" cy="7992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447725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271637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447725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271637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2FCB3-B086-43E4-B4F3-F820CDDB0C4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zh-CN" altLang="en-US"/>
              <a:t>ppt课件</a:t>
            </a:r>
            <a:endParaRPr lang="zh-CN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2ADDBC-82C7-4793-9803-830791364863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13" name="直接连接符 12"/>
          <p:cNvCxnSpPr/>
          <p:nvPr/>
        </p:nvCxnSpPr>
        <p:spPr>
          <a:xfrm>
            <a:off x="0" y="1188720"/>
            <a:ext cx="12192000" cy="0"/>
          </a:xfrm>
          <a:prstGeom prst="line">
            <a:avLst/>
          </a:prstGeom>
          <a:ln w="5397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hf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81125" y="2152651"/>
            <a:ext cx="9429750" cy="1616528"/>
          </a:xfrm>
        </p:spPr>
        <p:txBody>
          <a:bodyPr>
            <a:normAutofit/>
          </a:bodyPr>
          <a:lstStyle>
            <a:lvl1pPr algn="ctr">
              <a:defRPr sz="4400">
                <a:solidFill>
                  <a:srgbClr val="32B9CE"/>
                </a:solidFill>
              </a:defRPr>
            </a:lvl1pPr>
          </a:lstStyle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2FCB3-B086-43E4-B4F3-F820CDDB0C4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zh-CN" altLang="en-US"/>
              <a:t>ppt课件</a:t>
            </a:r>
            <a:endParaRPr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2ADDBC-82C7-4793-9803-830791364863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  <p:hf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2FCB3-B086-43E4-B4F3-F820CDDB0C4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zh-CN" altLang="en-US"/>
              <a:t>ppt课件</a:t>
            </a:r>
            <a:endParaRPr lang="zh-CN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2ADDBC-82C7-4793-9803-830791364863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  <p:hf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7" y="457200"/>
            <a:ext cx="4165200" cy="1600200"/>
          </a:xfrm>
        </p:spPr>
        <p:txBody>
          <a:bodyPr anchor="b"/>
          <a:lstStyle>
            <a:lvl1pPr>
              <a:defRPr sz="3200">
                <a:solidFill>
                  <a:srgbClr val="32B9CE"/>
                </a:solidFill>
              </a:defRPr>
            </a:lvl1pPr>
          </a:lstStyle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457201"/>
            <a:ext cx="6172200" cy="5403850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CN" altLang="en-US" smtClean="0"/>
              <a:t>单击图标添加图片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7" y="2057400"/>
            <a:ext cx="4165200" cy="38115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2FCB3-B086-43E4-B4F3-F820CDDB0C4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zh-CN" altLang="en-US"/>
              <a:t>ppt课件</a:t>
            </a:r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2ADDBC-82C7-4793-9803-830791364863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  <p:hf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>
            <a:lvl1pPr>
              <a:defRPr>
                <a:solidFill>
                  <a:srgbClr val="32B9CE"/>
                </a:solidFill>
              </a:defRPr>
            </a:lvl1pPr>
          </a:lstStyle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2FCB3-B086-43E4-B4F3-F820CDDB0C4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zh-CN" altLang="en-US"/>
              <a:t>ppt课件</a:t>
            </a:r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2ADDBC-82C7-4793-9803-830791364863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  <p:hf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C61D3F-34E9-4F9D-84A2-72367D9F9A6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zh-CN" altLang="en-US"/>
              <a:t>ppt课件</a:t>
            </a: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4DC01-BD11-43BE-8FE9-19C0CFD26E47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3"/>
          </p:nvPr>
        </p:nvSpPr>
        <p:spPr>
          <a:xfrm>
            <a:off x="839559" y="255122"/>
            <a:ext cx="10512884" cy="5817709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2400">
                <a:solidFill>
                  <a:schemeClr val="tx1"/>
                </a:solidFill>
              </a:defRPr>
            </a:lvl1pPr>
            <a:lvl2pPr marL="393700" indent="0">
              <a:buFontTx/>
              <a:buNone/>
              <a:defRPr sz="2000">
                <a:solidFill>
                  <a:schemeClr val="tx1"/>
                </a:solidFill>
              </a:defRPr>
            </a:lvl2pPr>
            <a:lvl3pPr marL="661035" indent="0">
              <a:buFontTx/>
              <a:buNone/>
              <a:defRPr sz="18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3pPr>
            <a:lvl4pPr marL="851535" indent="0">
              <a:buFontTx/>
              <a:buNone/>
              <a:defRPr sz="18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4pPr>
            <a:lvl5pPr marL="1054735" indent="0">
              <a:buFontTx/>
              <a:buNone/>
              <a:defRPr sz="18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5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  <p:hf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tags" Target="../tags/tag3.xml" /><Relationship Id="rId12" Type="http://schemas.openxmlformats.org/officeDocument/2006/relationships/tags" Target="../tags/tag4.xml" /><Relationship Id="rId13" Type="http://schemas.openxmlformats.org/officeDocument/2006/relationships/image" Target="../media/image2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dpi="0" rotWithShape="1">
          <a:blip r:embed="rId13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  <p:custDataLst>
              <p:tags r:id="rId11"/>
            </p:custDataLst>
          </p:nvPr>
        </p:nvSpPr>
        <p:spPr>
          <a:xfrm>
            <a:off x="838200" y="247559"/>
            <a:ext cx="10515600" cy="79746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  <p:custDataLst>
              <p:tags r:id="rId12"/>
            </p:custDataLst>
          </p:nvPr>
        </p:nvSpPr>
        <p:spPr>
          <a:xfrm>
            <a:off x="838200" y="1358537"/>
            <a:ext cx="10515600" cy="46224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422FCB3-B086-43E4-B4F3-F820CDDB0C4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ppt课件</a:t>
            </a:r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72ADDBC-82C7-4793-9803-830791364863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</p:sldLayoutIdLst>
  <p:transition/>
  <p:timing/>
  <p:hf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352425" indent="-352425" algn="l" defTabSz="914400" rtl="0" eaLnBrk="1" latinLnBrk="0" hangingPunct="1">
        <a:lnSpc>
          <a:spcPct val="90000"/>
        </a:lnSpc>
        <a:spcBef>
          <a:spcPts val="1000"/>
        </a:spcBef>
        <a:buClr>
          <a:srgbClr val="32B9CE"/>
        </a:buClr>
        <a:buSzPct val="60000"/>
        <a:buFont typeface="Wingdings" panose="05000000000000000000" pitchFamily="2" charset="2"/>
        <a:buChar char="u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5.xml" /><Relationship Id="rId3" Type="http://schemas.openxmlformats.org/officeDocument/2006/relationships/tags" Target="../tags/tag6.xml" /><Relationship Id="rId4" Type="http://schemas.openxmlformats.org/officeDocument/2006/relationships/tags" Target="../tags/tag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image" Target="../media/image3.jpeg" /><Relationship Id="rId6" Type="http://schemas.openxmlformats.org/officeDocument/2006/relationships/tags" Target="../tags/tag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Relationship Id="rId3" Type="http://schemas.openxmlformats.org/officeDocument/2006/relationships/tags" Target="../tags/tag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image" Target="../media/image5.jpeg" /><Relationship Id="rId6" Type="http://schemas.openxmlformats.org/officeDocument/2006/relationships/tags" Target="../tags/tag1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9.xml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Relationship Id="rId7" Type="http://schemas.openxmlformats.org/officeDocument/2006/relationships/image" Target="../media/image9.png" /><Relationship Id="rId8" Type="http://schemas.openxmlformats.org/officeDocument/2006/relationships/tags" Target="../tags/tag2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hyperlink" Target="file:///E:\&#22806;&#24635;&#24102;&#25945;08&#24180;\&#24120;&#29992;&#22120;&#26800;&#24405;&#20687;\&#25163;&#26415;&#20992;.RM" TargetMode="External" /><Relationship Id="rId6" Type="http://schemas.openxmlformats.org/officeDocument/2006/relationships/image" Target="../media/image10.jpeg" /><Relationship Id="rId7" Type="http://schemas.openxmlformats.org/officeDocument/2006/relationships/image" Target="../media/image11.png" /><Relationship Id="rId8" Type="http://schemas.openxmlformats.org/officeDocument/2006/relationships/tags" Target="../tags/tag2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png" /><Relationship Id="rId5" Type="http://schemas.openxmlformats.org/officeDocument/2006/relationships/tags" Target="../tags/tag2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12007203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 3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 wrap="square"/>
          <a:lstStyle/>
          <a:p>
            <a:r>
              <a:rPr lang="zh-CN" altLang="zh-CN">
                <a:sym typeface="+mn-ea"/>
              </a:rPr>
              <a:t>手术室基本器械</a:t>
            </a:r>
            <a:endParaRPr lang="zh-CN" altLang="en-US"/>
          </a:p>
        </p:txBody>
      </p:sp>
      <p:sp>
        <p:nvSpPr>
          <p:cNvPr id="5" name="副标题 4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 wrap="square"/>
          <a:lstStyle/>
          <a:p>
            <a:r>
              <a:rPr lang="en-US" altLang="zh-CN"/>
              <a:t>ChocolaZa</a:t>
            </a:r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2ADDBC-82C7-4793-9803-830791364863}" type="slidenum">
              <a:rPr lang="zh-CN" altLang="en-US" smtClean="0"/>
              <a:t>1</a:t>
            </a:fld>
            <a:endParaRPr lang="zh-CN" altLang="en-US"/>
          </a:p>
        </p:txBody>
      </p:sp>
      <p:sp>
        <p:nvSpPr>
          <p:cNvPr id="7" name="页脚占位符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zh-CN" altLang="en-US"/>
              <a:t>ppt课件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>
            <p:custDataLst>
              <p:tags r:id="rId3"/>
            </p:custDataLst>
          </p:nvPr>
        </p:nvSpPr>
        <p:spPr>
          <a:xfrm>
            <a:off x="838800" y="363600"/>
            <a:ext cx="10515600" cy="1324800"/>
          </a:xfrm>
          <a:prstGeom prst="rect">
            <a:avLst/>
          </a:prstGeom>
        </p:spPr>
        <p:txBody>
          <a:bodyPr anchor="ctr" anchorCtr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>
                <a:sym typeface="+mn-ea"/>
              </a:rPr>
              <a:t>简介</a:t>
            </a:r>
            <a:endParaRPr lang="zh-CN" altLang="en-US">
              <a:solidFill>
                <a:srgbClr val="32B9CE"/>
              </a:solidFill>
            </a:endParaRPr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838800" y="1813135"/>
            <a:ext cx="10515600" cy="4352400"/>
          </a:xfrm>
          <a:prstGeom prst="rect">
            <a:avLst/>
          </a:prstGeom>
        </p:spPr>
        <p:txBody>
          <a:bodyPr>
            <a:normAutofit lnSpcReduction="10000"/>
          </a:bodyPr>
          <a:lstStyle>
            <a:defPPr>
              <a:defRPr lang="zh-CN"/>
            </a:defPPr>
            <a:lvl1pPr marL="228600" lvl="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lvl="1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zh-CN" altLang="en-US">
                <a:sym typeface="+mn-ea"/>
              </a:rPr>
              <a:t>手术器械是手术室的重要财产，也是手术室的最基本设备。</a:t>
            </a:r>
            <a:endParaRPr lang="zh-CN" altLang="en-US"/>
          </a:p>
          <a:p>
            <a:pPr marL="0" indent="0">
              <a:buNone/>
            </a:pPr>
            <a:endParaRPr lang="zh-CN" altLang="en-US"/>
          </a:p>
          <a:p>
            <a:pPr marL="0" indent="0">
              <a:buNone/>
            </a:pPr>
            <a:r>
              <a:rPr lang="zh-CN" altLang="en-US">
                <a:sym typeface="+mn-ea"/>
              </a:rPr>
              <a:t>手术器械是外科操作的必备工具，多选用碳钢材料镀铬镍制成，具有精致轻便、易于把持、刀刃锋利、结构圆滑、弹性好、韧性强、耐高温、不生锈等特点。</a:t>
            </a:r>
            <a:endParaRPr lang="zh-CN" altLang="en-US"/>
          </a:p>
          <a:p>
            <a:pPr marL="0" indent="0">
              <a:buNone/>
            </a:pPr>
            <a:endParaRPr lang="zh-CN" altLang="en-US"/>
          </a:p>
          <a:p>
            <a:pPr marL="0" indent="0">
              <a:buNone/>
            </a:pPr>
            <a:r>
              <a:rPr lang="zh-CN" altLang="en-US">
                <a:sym typeface="+mn-ea"/>
              </a:rPr>
              <a:t>手术器械种类多、用途广、更新快，可分为</a:t>
            </a:r>
            <a:r>
              <a:rPr lang="zh-CN" altLang="en-US">
                <a:solidFill>
                  <a:srgbClr val="FF0000"/>
                </a:solidFill>
                <a:sym typeface="+mn-ea"/>
              </a:rPr>
              <a:t>普通手术器械</a:t>
            </a:r>
            <a:r>
              <a:rPr lang="zh-CN" altLang="en-US">
                <a:sym typeface="+mn-ea"/>
              </a:rPr>
              <a:t>和</a:t>
            </a:r>
            <a:r>
              <a:rPr lang="zh-CN" altLang="en-US">
                <a:solidFill>
                  <a:srgbClr val="FF0000"/>
                </a:solidFill>
                <a:sym typeface="+mn-ea"/>
              </a:rPr>
              <a:t>专科手术器械</a:t>
            </a:r>
            <a:r>
              <a:rPr lang="zh-CN" altLang="en-US">
                <a:sym typeface="+mn-ea"/>
              </a:rPr>
              <a:t>。（而普通器械又是一切手术操作的基础，因此正确了解各种手术器械的结构特点，基本性能是正确使用和灵活运用器械的前提和保证。）</a:t>
            </a: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2ADDBC-82C7-4793-9803-830791364863}" type="slidenum">
              <a:rPr lang="zh-CN" altLang="en-US" smtClean="0"/>
              <a:t>2</a:t>
            </a:fld>
            <a:endParaRPr lang="zh-CN" altLang="en-US"/>
          </a:p>
        </p:txBody>
      </p:sp>
      <p:sp>
        <p:nvSpPr>
          <p:cNvPr id="7" name="页脚占位符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zh-CN" altLang="en-US"/>
              <a:t>ppt课件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381760" y="278765"/>
            <a:ext cx="4164965" cy="68961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6" name="文本占位符 5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1630680" y="1523365"/>
            <a:ext cx="3027045" cy="3811905"/>
          </a:xfrm>
        </p:spPr>
        <p:txBody>
          <a:bodyPr>
            <a:normAutofit lnSpcReduction="10000"/>
          </a:bodyPr>
          <a:lstStyle/>
          <a:p>
            <a:r>
              <a:rPr lang="zh-CN" altLang="en-US" sz="3200"/>
              <a:t>一      刀</a:t>
            </a:r>
            <a:endParaRPr lang="zh-CN" altLang="en-US" sz="3200"/>
          </a:p>
          <a:p>
            <a:endParaRPr lang="zh-CN" altLang="en-US" sz="3200"/>
          </a:p>
          <a:p>
            <a:r>
              <a:rPr lang="zh-CN" altLang="en-US" sz="3200"/>
              <a:t>二      剪</a:t>
            </a:r>
            <a:endParaRPr lang="zh-CN" altLang="en-US" sz="3200"/>
          </a:p>
          <a:p>
            <a:endParaRPr lang="zh-CN" altLang="en-US" sz="3200"/>
          </a:p>
          <a:p>
            <a:r>
              <a:rPr lang="zh-CN" altLang="en-US" sz="3200"/>
              <a:t>三      镊</a:t>
            </a:r>
            <a:endParaRPr lang="zh-CN" altLang="en-US" sz="3200"/>
          </a:p>
          <a:p>
            <a:endParaRPr lang="zh-CN" altLang="en-US" sz="3200"/>
          </a:p>
          <a:p>
            <a:r>
              <a:rPr lang="zh-CN" altLang="en-US" sz="3200"/>
              <a:t>四      钳</a:t>
            </a:r>
            <a:endParaRPr lang="zh-CN" altLang="en-US" sz="3200"/>
          </a:p>
        </p:txBody>
      </p:sp>
      <p:pic>
        <p:nvPicPr>
          <p:cNvPr id="33" name="Picture 3"/>
          <p:cNvPicPr>
            <a:picLocks noChangeAspect="1"/>
          </p:cNvPicPr>
          <p:nvPr/>
        </p:nvPicPr>
        <p:blipFill>
          <a:blip r:embed="rId5"/>
          <a:srcRect l="68404" t="5203"/>
          <a:stretch>
            <a:fillRect/>
          </a:stretch>
        </p:blipFill>
        <p:spPr>
          <a:xfrm>
            <a:off x="4980305" y="370840"/>
            <a:ext cx="5511800" cy="578993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2ADDBC-82C7-4793-9803-830791364863}" type="slidenum">
              <a:rPr lang="zh-CN" altLang="en-US" smtClean="0"/>
              <a:t>3</a:t>
            </a:fld>
            <a:endParaRPr lang="zh-CN" altLang="en-US"/>
          </a:p>
        </p:txBody>
      </p:sp>
      <p:sp>
        <p:nvSpPr>
          <p:cNvPr id="7" name="页脚占位符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zh-CN" altLang="en-US"/>
              <a:t>ppt课件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en-US">
                <a:sym typeface="+mn-ea"/>
              </a:rPr>
              <a:t>外科缝针</a:t>
            </a:r>
            <a:endParaRPr lang="zh-CN" altLang="en-US"/>
          </a:p>
        </p:txBody>
      </p:sp>
      <p:sp>
        <p:nvSpPr>
          <p:cNvPr id="4" name="文本框 3"/>
          <p:cNvSpPr txBox="1"/>
          <p:nvPr/>
        </p:nvSpPr>
        <p:spPr>
          <a:xfrm>
            <a:off x="838200" y="2459990"/>
            <a:ext cx="4719320" cy="193802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sym typeface="+mn-ea"/>
              </a:rPr>
              <a:t>由针尖、针体、针眼三部分组成。</a:t>
            </a:r>
            <a:endParaRPr lang="zh-CN" altLang="en-US" sz="2000">
              <a:sym typeface="+mn-ea"/>
            </a:endParaRPr>
          </a:p>
          <a:p>
            <a:endParaRPr lang="zh-CN" altLang="en-US" sz="2000"/>
          </a:p>
          <a:p>
            <a:endParaRPr lang="zh-CN" altLang="en-US" sz="2000"/>
          </a:p>
          <a:p>
            <a:r>
              <a:rPr lang="zh-CN" altLang="en-US" sz="2000">
                <a:sym typeface="+mn-ea"/>
              </a:rPr>
              <a:t>针尖分圆针、三角针 ;针体有不同弧度，分直针、1/2弧、3/8弧3个弧度。用于缝合各种组织。</a:t>
            </a:r>
            <a:endParaRPr lang="zh-CN" altLang="en-US" sz="2000"/>
          </a:p>
        </p:txBody>
      </p:sp>
      <p:pic>
        <p:nvPicPr>
          <p:cNvPr id="3" name="图片 2" descr="DA66CC3F96A9514ED531DF4CA549B1E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42075" y="1574165"/>
            <a:ext cx="3698875" cy="4307840"/>
          </a:xfrm>
          <a:prstGeom prst="rect">
            <a:avLst/>
          </a:prstGeom>
        </p:spPr>
      </p:pic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2ADDBC-82C7-4793-9803-830791364863}" type="slidenum">
              <a:rPr lang="zh-CN" altLang="en-US" smtClean="0"/>
              <a:t>4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zh-CN" altLang="en-US"/>
              <a:t>ppt课件</a:t>
            </a:r>
            <a:endParaRPr lang="zh-CN" altLang="en-US"/>
          </a:p>
        </p:txBody>
      </p:sp>
    </p:spTree>
    <p:custDataLst>
      <p:tags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框 4"/>
          <p:cNvSpPr txBox="1"/>
          <p:nvPr>
            <p:custDataLst>
              <p:tags r:id="rId3"/>
            </p:custDataLst>
          </p:nvPr>
        </p:nvSpPr>
        <p:spPr>
          <a:xfrm>
            <a:off x="838800" y="1756533"/>
            <a:ext cx="5180400" cy="4352400"/>
          </a:xfrm>
          <a:prstGeom prst="rect">
            <a:avLst/>
          </a:prstGeom>
        </p:spPr>
        <p:txBody>
          <a:bodyPr vert="horz" lIns="91440" tIns="45720" rIns="91440" bIns="45720" rtlCol="0">
            <a:normAutofit fontScale="80000"/>
          </a:bodyPr>
          <a:lstStyle>
            <a:defPPr>
              <a:defRPr lang="zh-CN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lvl="1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rgbClr val="FF0000"/>
                </a:solidFill>
                <a:sym typeface="+mn-ea"/>
              </a:rPr>
              <a:t>由刀柄和刀片组成，用于切割和解剖组织</a:t>
            </a:r>
            <a:endParaRPr lang="zh-CN" altLang="en-US">
              <a:solidFill>
                <a:srgbClr val="FF0000"/>
              </a:solidFill>
              <a:sym typeface="+mn-ea"/>
            </a:endParaRPr>
          </a:p>
          <a:p>
            <a:endParaRPr lang="zh-CN" altLang="en-US">
              <a:solidFill>
                <a:srgbClr val="FF0000"/>
              </a:solidFill>
            </a:endParaRPr>
          </a:p>
          <a:p>
            <a:r>
              <a:rPr lang="zh-CN" altLang="en-US">
                <a:sym typeface="+mn-ea"/>
              </a:rPr>
              <a:t>刀片分</a:t>
            </a:r>
            <a:r>
              <a:rPr lang="zh-CN" altLang="en-US">
                <a:solidFill>
                  <a:srgbClr val="FF0000"/>
                </a:solidFill>
                <a:sym typeface="+mn-ea"/>
              </a:rPr>
              <a:t>活动和固定</a:t>
            </a:r>
            <a:r>
              <a:rPr lang="zh-CN" altLang="en-US">
                <a:sym typeface="+mn-ea"/>
              </a:rPr>
              <a:t>两种，活动刀片有</a:t>
            </a:r>
            <a:r>
              <a:rPr lang="en-US" altLang="zh-CN">
                <a:sym typeface="+mn-ea"/>
              </a:rPr>
              <a:t>10</a:t>
            </a:r>
            <a:r>
              <a:rPr lang="zh-CN" altLang="en-US">
                <a:sym typeface="+mn-ea"/>
              </a:rPr>
              <a:t>号中圆刀、</a:t>
            </a:r>
            <a:r>
              <a:rPr lang="en-US" altLang="zh-CN">
                <a:sym typeface="+mn-ea"/>
              </a:rPr>
              <a:t>11</a:t>
            </a:r>
            <a:r>
              <a:rPr lang="zh-CN" altLang="en-US">
                <a:sym typeface="+mn-ea"/>
              </a:rPr>
              <a:t>号尖刀、</a:t>
            </a:r>
            <a:r>
              <a:rPr lang="en-US" altLang="zh-CN">
                <a:sym typeface="+mn-ea"/>
              </a:rPr>
              <a:t>12</a:t>
            </a:r>
            <a:r>
              <a:rPr lang="zh-CN" altLang="en-US">
                <a:sym typeface="+mn-ea"/>
              </a:rPr>
              <a:t>号镰状刀、</a:t>
            </a:r>
            <a:r>
              <a:rPr lang="en-US" altLang="zh-CN">
                <a:sym typeface="+mn-ea"/>
              </a:rPr>
              <a:t>15</a:t>
            </a:r>
            <a:r>
              <a:rPr lang="zh-CN" altLang="en-US">
                <a:sym typeface="+mn-ea"/>
              </a:rPr>
              <a:t>号小圆刀、</a:t>
            </a:r>
            <a:r>
              <a:rPr lang="en-US" altLang="zh-CN">
                <a:sym typeface="+mn-ea"/>
              </a:rPr>
              <a:t>20-24</a:t>
            </a:r>
            <a:r>
              <a:rPr lang="zh-CN" altLang="en-US">
                <a:sym typeface="+mn-ea"/>
              </a:rPr>
              <a:t>号大圆刀以及双面刀片、植皮刀片等型号。</a:t>
            </a:r>
            <a:endParaRPr lang="zh-CN" altLang="en-US"/>
          </a:p>
          <a:p>
            <a:endParaRPr lang="zh-CN" altLang="en-US"/>
          </a:p>
          <a:p>
            <a:r>
              <a:rPr lang="zh-CN" altLang="en-US">
                <a:sym typeface="+mn-ea"/>
              </a:rPr>
              <a:t>一般情况下，小圆刀用于深部组织及眼科、冠状动脉旁路移植术等组织切割；中大圆刀用于切开皮肤、皮下、肌肉、骨膜等组织；尖刀用于切开血管、神经、胃肠道及心脏组织；镰状刀用于膝部、五官科手术；双面刀片用于术前备皮、眼科手术；植皮刀片用于植皮术。</a:t>
            </a:r>
            <a:endParaRPr lang="en-US" altLang="zh-CN"/>
          </a:p>
          <a:p>
            <a:endParaRPr lang="zh-CN" altLang="en-US"/>
          </a:p>
        </p:txBody>
      </p:sp>
      <p:sp>
        <p:nvSpPr>
          <p:cNvPr id="8" name="文本框 7"/>
          <p:cNvSpPr txBox="1"/>
          <p:nvPr>
            <p:custDataLst>
              <p:tags r:id="rId4"/>
            </p:custDataLst>
          </p:nvPr>
        </p:nvSpPr>
        <p:spPr>
          <a:xfrm>
            <a:off x="-13970" y="-1905"/>
            <a:ext cx="12219940" cy="114236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anchor="ctr" anchorCtr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2900" smtClean="0">
                <a:solidFill>
                  <a:schemeClr val="bg1"/>
                </a:solidFill>
                <a:sym typeface="+mn-ea"/>
              </a:rPr>
              <a:t>       </a:t>
            </a:r>
            <a:r>
              <a:rPr lang="zh-CN" altLang="en-US" sz="2900" smtClean="0">
                <a:solidFill>
                  <a:schemeClr val="bg1"/>
                </a:solidFill>
                <a:sym typeface="+mn-ea"/>
              </a:rPr>
              <a:t>手术刀</a:t>
            </a:r>
            <a:r>
              <a:rPr lang="zh-CN" altLang="en-US" smtClean="0">
                <a:sym typeface="+mn-ea"/>
              </a:rPr>
              <a:t> </a:t>
            </a:r>
            <a:endParaRPr lang="zh-CN" altLang="en-US">
              <a:solidFill>
                <a:srgbClr val="32B9CE"/>
              </a:solidFill>
            </a:endParaRPr>
          </a:p>
        </p:txBody>
      </p:sp>
      <p:pic>
        <p:nvPicPr>
          <p:cNvPr id="15365" name="Picture 4" descr="手术刀片3"/>
          <p:cNvPicPr>
            <a:picLocks noChangeAspect="1"/>
          </p:cNvPicPr>
          <p:nvPr/>
        </p:nvPicPr>
        <p:blipFill>
          <a:blip r:embed="rId5"/>
          <a:srcRect t="19910" r="4520" b="2220"/>
          <a:stretch>
            <a:fillRect/>
          </a:stretch>
        </p:blipFill>
        <p:spPr>
          <a:xfrm>
            <a:off x="6263640" y="1376045"/>
            <a:ext cx="5712460" cy="511302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2ADDBC-82C7-4793-9803-830791364863}" type="slidenum">
              <a:rPr lang="zh-CN" altLang="en-US" smtClean="0"/>
              <a:t>5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zh-CN" altLang="en-US"/>
              <a:t>ppt课件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53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刀柄</a:t>
            </a:r>
            <a:endParaRPr lang="zh-CN" altLang="en-US"/>
          </a:p>
        </p:txBody>
      </p:sp>
      <p:graphicFrame>
        <p:nvGraphicFramePr>
          <p:cNvPr id="5" name="表格 4"/>
          <p:cNvGraphicFramePr>
            <a:graphicFrameLocks noGrp="1"/>
          </p:cNvGraphicFramePr>
          <p:nvPr/>
        </p:nvGraphicFramePr>
        <p:xfrm>
          <a:off x="1784033" y="2621915"/>
          <a:ext cx="8208963" cy="31384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24135"/>
                <a:gridCol w="1512168"/>
                <a:gridCol w="1584176"/>
                <a:gridCol w="2088232"/>
                <a:gridCol w="1800199"/>
              </a:tblGrid>
              <a:tr h="518160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800" smtClean="0">
                          <a:latin typeface="微软雅黑" panose="020b0503020204020204" charset="-122"/>
                          <a:ea typeface="微软雅黑" panose="020b0503020204020204" charset="-122"/>
                        </a:rPr>
                        <a:t>型号</a:t>
                      </a:r>
                      <a:endParaRPr lang="zh-CN" altLang="en-US" sz="28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latinLnBrk="0" hangingPunct="1"/>
                      <a:r>
                        <a:rPr lang="zh-CN" altLang="en-US" sz="2800" b="1" kern="1200" smtClean="0">
                          <a:solidFill>
                            <a:schemeClr val="lt1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+mn-cs"/>
                        </a:rPr>
                        <a:t>长度</a:t>
                      </a:r>
                      <a:endParaRPr lang="zh-CN" altLang="en-US" sz="2800" b="1" kern="1200">
                        <a:solidFill>
                          <a:schemeClr val="lt1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+mn-cs"/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latinLnBrk="0" hangingPunct="1"/>
                      <a:r>
                        <a:rPr lang="zh-CN" altLang="en-US" sz="2800" b="1" kern="1200" smtClean="0">
                          <a:solidFill>
                            <a:schemeClr val="lt1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+mn-cs"/>
                        </a:rPr>
                        <a:t>惯称</a:t>
                      </a:r>
                      <a:endParaRPr lang="zh-CN" altLang="en-US" sz="2800" b="1" kern="1200">
                        <a:solidFill>
                          <a:schemeClr val="lt1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+mn-cs"/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latinLnBrk="0" hangingPunct="1"/>
                      <a:r>
                        <a:rPr lang="zh-CN" altLang="en-US" sz="2800" b="1" kern="1200" smtClean="0">
                          <a:solidFill>
                            <a:schemeClr val="lt1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+mn-cs"/>
                        </a:rPr>
                        <a:t>安装刀片</a:t>
                      </a:r>
                      <a:endParaRPr lang="zh-CN" altLang="en-US" sz="2800" b="1" kern="1200">
                        <a:solidFill>
                          <a:schemeClr val="lt1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+mn-cs"/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latinLnBrk="0" hangingPunct="1"/>
                      <a:r>
                        <a:rPr lang="zh-CN" altLang="en-US" sz="2800" b="1" kern="1200" smtClean="0">
                          <a:solidFill>
                            <a:schemeClr val="lt1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+mn-cs"/>
                        </a:rPr>
                        <a:t>用途</a:t>
                      </a:r>
                      <a:endParaRPr lang="en-US" altLang="zh-CN" sz="2800" b="1" kern="1200" smtClean="0">
                        <a:solidFill>
                          <a:schemeClr val="lt1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+mn-cs"/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1081463">
                <a:tc>
                  <a:txBody>
                    <a:bodyPr vert="horz" wrap="square"/>
                    <a:lstStyle/>
                    <a:p>
                      <a:r>
                        <a:rPr lang="en-US" altLang="zh-CN" sz="2400" smtClean="0">
                          <a:latin typeface="微软雅黑" panose="020b0503020204020204" charset="-122"/>
                          <a:ea typeface="微软雅黑" panose="020b0503020204020204" charset="-122"/>
                        </a:rPr>
                        <a:t>3#</a:t>
                      </a:r>
                      <a:endParaRPr lang="zh-CN" altLang="en-US" sz="2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l" defTabSz="914400" rtl="0" eaLnBrk="1" latinLnBrk="0" hangingPunct="1"/>
                      <a:r>
                        <a:rPr lang="en-US" altLang="zh-CN" sz="2400" b="0" kern="1200" smtClean="0">
                          <a:solidFill>
                            <a:schemeClr val="dk1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+mn-cs"/>
                        </a:rPr>
                        <a:t>125cm</a:t>
                      </a:r>
                      <a:endParaRPr lang="zh-CN" altLang="en-US" sz="2400" b="0" kern="1200">
                        <a:solidFill>
                          <a:schemeClr val="dk1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+mn-cs"/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l" defTabSz="914400" rtl="0" eaLnBrk="1" latinLnBrk="0" hangingPunct="1"/>
                      <a:r>
                        <a:rPr lang="zh-CN" altLang="en-US" sz="2400" b="0" kern="1200" smtClean="0">
                          <a:solidFill>
                            <a:schemeClr val="dk1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+mn-cs"/>
                        </a:rPr>
                        <a:t>小号刀柄</a:t>
                      </a:r>
                      <a:endParaRPr lang="zh-CN" altLang="en-US" sz="2400" b="0" kern="1200">
                        <a:solidFill>
                          <a:schemeClr val="dk1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+mn-cs"/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l" defTabSz="914400" rtl="0" eaLnBrk="1" latinLnBrk="0" hangingPunct="1"/>
                      <a:r>
                        <a:rPr lang="zh-CN" altLang="en-US" sz="2400" b="0" kern="1200" smtClean="0">
                          <a:solidFill>
                            <a:schemeClr val="dk1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+mn-cs"/>
                        </a:rPr>
                        <a:t>小刀片（</a:t>
                      </a:r>
                      <a:r>
                        <a:rPr lang="en-US" altLang="zh-CN" sz="2400" b="0" kern="1200" smtClean="0">
                          <a:solidFill>
                            <a:schemeClr val="dk1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+mn-cs"/>
                        </a:rPr>
                        <a:t>20</a:t>
                      </a:r>
                      <a:r>
                        <a:rPr lang="zh-CN" altLang="en-US" sz="2400" b="0" kern="1200" smtClean="0">
                          <a:solidFill>
                            <a:schemeClr val="dk1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+mn-cs"/>
                        </a:rPr>
                        <a:t>号以下）</a:t>
                      </a:r>
                      <a:endParaRPr lang="zh-CN" altLang="en-US" sz="2400" b="0" kern="1200">
                        <a:solidFill>
                          <a:schemeClr val="dk1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+mn-cs"/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l" defTabSz="914400" rtl="0" eaLnBrk="1" latinLnBrk="0" hangingPunct="1"/>
                      <a:r>
                        <a:rPr lang="zh-CN" altLang="en-US" sz="2400" b="0" kern="1200" smtClean="0">
                          <a:solidFill>
                            <a:schemeClr val="dk1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+mn-cs"/>
                        </a:rPr>
                        <a:t>浅小部切割</a:t>
                      </a:r>
                      <a:endParaRPr lang="zh-CN" altLang="en-US" sz="2400" b="0" kern="1200">
                        <a:solidFill>
                          <a:schemeClr val="dk1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+mn-cs"/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1081463">
                <a:tc>
                  <a:txBody>
                    <a:bodyPr vert="horz" wrap="square"/>
                    <a:lstStyle/>
                    <a:p>
                      <a:pPr marL="0" algn="l" defTabSz="914400" rtl="0" eaLnBrk="1" latinLnBrk="0" hangingPunct="1"/>
                      <a:r>
                        <a:rPr lang="en-US" altLang="zh-CN" sz="2400" kern="1200" smtClean="0">
                          <a:solidFill>
                            <a:schemeClr val="dk1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+mn-cs"/>
                        </a:rPr>
                        <a:t>4#</a:t>
                      </a:r>
                      <a:endParaRPr lang="zh-CN" altLang="en-US" sz="2400" kern="1200">
                        <a:solidFill>
                          <a:schemeClr val="dk1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algn="l" defTabSz="914400" rtl="0" eaLnBrk="1" latinLnBrk="0" hangingPunct="1"/>
                      <a:r>
                        <a:rPr lang="en-US" altLang="zh-CN" sz="2400" b="0" kern="1200" smtClean="0">
                          <a:solidFill>
                            <a:schemeClr val="dk1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+mn-cs"/>
                        </a:rPr>
                        <a:t>140cm</a:t>
                      </a:r>
                      <a:endParaRPr lang="zh-CN" altLang="en-US" sz="2400" b="0" kern="1200">
                        <a:solidFill>
                          <a:schemeClr val="dk1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algn="l" defTabSz="914400" rtl="0" eaLnBrk="1" latinLnBrk="0" hangingPunct="1"/>
                      <a:r>
                        <a:rPr lang="zh-CN" altLang="en-US" sz="2400" b="0" kern="1200" smtClean="0">
                          <a:solidFill>
                            <a:schemeClr val="dk1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+mn-cs"/>
                        </a:rPr>
                        <a:t>普通刀柄</a:t>
                      </a:r>
                      <a:endParaRPr lang="zh-CN" altLang="en-US" sz="2400" b="0" kern="1200">
                        <a:solidFill>
                          <a:schemeClr val="dk1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algn="l" defTabSz="914400" rtl="0" eaLnBrk="1" latinLnBrk="0" hangingPunct="1"/>
                      <a:r>
                        <a:rPr lang="zh-CN" altLang="en-US" sz="2400" b="0" kern="1200" smtClean="0">
                          <a:solidFill>
                            <a:schemeClr val="dk1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+mn-cs"/>
                        </a:rPr>
                        <a:t>中大号刀片（</a:t>
                      </a:r>
                      <a:r>
                        <a:rPr lang="en-US" altLang="zh-CN" sz="2400" b="0" kern="1200" smtClean="0">
                          <a:solidFill>
                            <a:schemeClr val="dk1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+mn-cs"/>
                        </a:rPr>
                        <a:t>20</a:t>
                      </a:r>
                      <a:r>
                        <a:rPr lang="zh-CN" altLang="en-US" sz="2400" b="0" kern="1200" smtClean="0">
                          <a:solidFill>
                            <a:schemeClr val="dk1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+mn-cs"/>
                        </a:rPr>
                        <a:t>号以上）</a:t>
                      </a:r>
                      <a:endParaRPr lang="zh-CN" altLang="en-US" sz="2400" b="0" kern="1200">
                        <a:solidFill>
                          <a:schemeClr val="dk1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algn="l" defTabSz="914400" rtl="0" eaLnBrk="1" latinLnBrk="0" hangingPunct="1"/>
                      <a:r>
                        <a:rPr lang="zh-CN" altLang="en-US" sz="2400" b="0" kern="1200" smtClean="0">
                          <a:solidFill>
                            <a:schemeClr val="dk1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+mn-cs"/>
                        </a:rPr>
                        <a:t>浅部切割</a:t>
                      </a:r>
                      <a:endParaRPr lang="zh-CN" altLang="en-US" sz="2400" b="0" kern="1200">
                        <a:solidFill>
                          <a:schemeClr val="dk1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+mn-cs"/>
                      </a:endParaRPr>
                    </a:p>
                  </a:txBody>
                  <a:tcPr/>
                </a:tc>
              </a:tr>
              <a:tr h="438593">
                <a:tc>
                  <a:txBody>
                    <a:bodyPr vert="horz" wrap="square"/>
                    <a:lstStyle/>
                    <a:p>
                      <a:pPr marL="0" algn="l" defTabSz="914400" rtl="0" eaLnBrk="1" latinLnBrk="0" hangingPunct="1"/>
                      <a:r>
                        <a:rPr lang="en-US" altLang="zh-CN" sz="2400" kern="1200" smtClean="0">
                          <a:solidFill>
                            <a:schemeClr val="dk1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+mn-cs"/>
                        </a:rPr>
                        <a:t>7#</a:t>
                      </a:r>
                      <a:endParaRPr lang="zh-CN" altLang="en-US" sz="2400" kern="1200">
                        <a:solidFill>
                          <a:schemeClr val="dk1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+mn-cs"/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l" defTabSz="914400" rtl="0" eaLnBrk="1" latinLnBrk="0" hangingPunct="1"/>
                      <a:r>
                        <a:rPr lang="en-US" altLang="zh-CN" sz="2400" b="0" kern="1200" smtClean="0">
                          <a:solidFill>
                            <a:schemeClr val="dk1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+mn-cs"/>
                        </a:rPr>
                        <a:t>160cm</a:t>
                      </a:r>
                      <a:endParaRPr lang="zh-CN" altLang="en-US" sz="2400" b="0" kern="1200">
                        <a:solidFill>
                          <a:schemeClr val="dk1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+mn-cs"/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l" defTabSz="914400" rtl="0" eaLnBrk="1" latinLnBrk="0" hangingPunct="1"/>
                      <a:r>
                        <a:rPr lang="zh-CN" altLang="en-US" sz="2400" b="0" kern="1200" smtClean="0">
                          <a:solidFill>
                            <a:schemeClr val="dk1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+mn-cs"/>
                        </a:rPr>
                        <a:t>细长刀柄</a:t>
                      </a:r>
                      <a:endParaRPr lang="zh-CN" altLang="en-US" sz="2400" b="0" kern="1200">
                        <a:solidFill>
                          <a:schemeClr val="dk1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+mn-cs"/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l" defTabSz="914400" rtl="0" eaLnBrk="1" latinLnBrk="0" hangingPunct="1"/>
                      <a:r>
                        <a:rPr lang="zh-CN" altLang="en-US" sz="2400" b="0" kern="1200" smtClean="0">
                          <a:solidFill>
                            <a:schemeClr val="dk1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+mn-cs"/>
                        </a:rPr>
                        <a:t>小刀片</a:t>
                      </a:r>
                      <a:endParaRPr lang="zh-CN" altLang="en-US" sz="2400" b="0" kern="1200">
                        <a:solidFill>
                          <a:schemeClr val="dk1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+mn-cs"/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l" defTabSz="914400" rtl="0" eaLnBrk="1" latinLnBrk="0" hangingPunct="1"/>
                      <a:r>
                        <a:rPr lang="zh-CN" altLang="en-US" sz="2400" b="0" kern="1200" smtClean="0">
                          <a:solidFill>
                            <a:schemeClr val="dk1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+mn-cs"/>
                        </a:rPr>
                        <a:t>深部切割</a:t>
                      </a:r>
                      <a:endParaRPr lang="zh-CN" altLang="en-US" sz="2400" b="0" kern="1200">
                        <a:solidFill>
                          <a:schemeClr val="dk1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+mn-cs"/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7" name="文本框 6"/>
          <p:cNvSpPr txBox="1"/>
          <p:nvPr/>
        </p:nvSpPr>
        <p:spPr>
          <a:xfrm>
            <a:off x="631190" y="1385570"/>
            <a:ext cx="10271125" cy="101473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tx1">
                    <a:lumMod val="50000"/>
                  </a:schemeClr>
                </a:solidFill>
                <a:sym typeface="+mn-ea"/>
              </a:rPr>
              <a:t>4</a:t>
            </a:r>
            <a:r>
              <a:rPr lang="zh-CN" altLang="en-US" sz="2000">
                <a:solidFill>
                  <a:schemeClr val="tx1">
                    <a:lumMod val="50000"/>
                  </a:schemeClr>
                </a:solidFill>
                <a:sym typeface="+mn-ea"/>
              </a:rPr>
              <a:t>号刀柄安装</a:t>
            </a:r>
            <a:r>
              <a:rPr lang="en-US" altLang="zh-CN" sz="2000">
                <a:solidFill>
                  <a:schemeClr val="tx1">
                    <a:lumMod val="50000"/>
                  </a:schemeClr>
                </a:solidFill>
                <a:sym typeface="+mn-ea"/>
              </a:rPr>
              <a:t>20-24</a:t>
            </a:r>
            <a:r>
              <a:rPr lang="zh-CN" altLang="en-US" sz="2000">
                <a:solidFill>
                  <a:schemeClr val="tx1">
                    <a:lumMod val="50000"/>
                  </a:schemeClr>
                </a:solidFill>
                <a:sym typeface="+mn-ea"/>
              </a:rPr>
              <a:t>号刀片；</a:t>
            </a:r>
            <a:r>
              <a:rPr lang="en-US" altLang="zh-CN" sz="2000">
                <a:solidFill>
                  <a:schemeClr val="tx1">
                    <a:lumMod val="50000"/>
                  </a:schemeClr>
                </a:solidFill>
                <a:sym typeface="+mn-ea"/>
              </a:rPr>
              <a:t>3</a:t>
            </a:r>
            <a:r>
              <a:rPr lang="zh-CN" altLang="en-US" sz="2000">
                <a:solidFill>
                  <a:schemeClr val="tx1">
                    <a:lumMod val="50000"/>
                  </a:schemeClr>
                </a:solidFill>
                <a:sym typeface="+mn-ea"/>
              </a:rPr>
              <a:t>号和</a:t>
            </a:r>
            <a:r>
              <a:rPr lang="en-US" altLang="zh-CN" sz="2000">
                <a:solidFill>
                  <a:schemeClr val="tx1">
                    <a:lumMod val="50000"/>
                  </a:schemeClr>
                </a:solidFill>
                <a:sym typeface="+mn-ea"/>
              </a:rPr>
              <a:t>7</a:t>
            </a:r>
            <a:r>
              <a:rPr lang="zh-CN" altLang="en-US" sz="2000">
                <a:solidFill>
                  <a:schemeClr val="tx1">
                    <a:lumMod val="50000"/>
                  </a:schemeClr>
                </a:solidFill>
                <a:sym typeface="+mn-ea"/>
              </a:rPr>
              <a:t>号刀柄安装的刀片相同，均为</a:t>
            </a:r>
            <a:r>
              <a:rPr lang="en-US" altLang="zh-CN" sz="2000">
                <a:solidFill>
                  <a:schemeClr val="tx1">
                    <a:lumMod val="50000"/>
                  </a:schemeClr>
                </a:solidFill>
                <a:sym typeface="+mn-ea"/>
              </a:rPr>
              <a:t>10</a:t>
            </a:r>
            <a:r>
              <a:rPr lang="zh-CN" altLang="en-US" sz="2000">
                <a:solidFill>
                  <a:schemeClr val="tx1">
                    <a:lumMod val="50000"/>
                  </a:schemeClr>
                </a:solidFill>
                <a:sym typeface="+mn-ea"/>
              </a:rPr>
              <a:t>、</a:t>
            </a:r>
            <a:r>
              <a:rPr lang="en-US" altLang="zh-CN" sz="2000">
                <a:solidFill>
                  <a:schemeClr val="tx1">
                    <a:lumMod val="50000"/>
                  </a:schemeClr>
                </a:solidFill>
                <a:sym typeface="+mn-ea"/>
              </a:rPr>
              <a:t>11</a:t>
            </a:r>
            <a:r>
              <a:rPr lang="zh-CN" altLang="en-US" sz="2000">
                <a:solidFill>
                  <a:schemeClr val="tx1">
                    <a:lumMod val="50000"/>
                  </a:schemeClr>
                </a:solidFill>
                <a:sym typeface="+mn-ea"/>
              </a:rPr>
              <a:t>、</a:t>
            </a:r>
            <a:r>
              <a:rPr lang="en-US" altLang="zh-CN" sz="2000">
                <a:solidFill>
                  <a:schemeClr val="tx1">
                    <a:lumMod val="50000"/>
                  </a:schemeClr>
                </a:solidFill>
                <a:sym typeface="+mn-ea"/>
              </a:rPr>
              <a:t>12</a:t>
            </a:r>
            <a:r>
              <a:rPr lang="zh-CN" altLang="en-US" sz="2000">
                <a:solidFill>
                  <a:schemeClr val="tx1">
                    <a:lumMod val="50000"/>
                  </a:schemeClr>
                </a:solidFill>
                <a:sym typeface="+mn-ea"/>
              </a:rPr>
              <a:t>、</a:t>
            </a:r>
            <a:r>
              <a:rPr lang="en-US" altLang="zh-CN" sz="2000">
                <a:solidFill>
                  <a:schemeClr val="tx1">
                    <a:lumMod val="50000"/>
                  </a:schemeClr>
                </a:solidFill>
                <a:sym typeface="+mn-ea"/>
              </a:rPr>
              <a:t>15</a:t>
            </a:r>
            <a:r>
              <a:rPr lang="zh-CN" altLang="en-US" sz="2000">
                <a:solidFill>
                  <a:schemeClr val="tx1">
                    <a:lumMod val="50000"/>
                  </a:schemeClr>
                </a:solidFill>
                <a:sym typeface="+mn-ea"/>
              </a:rPr>
              <a:t>号刀片。</a:t>
            </a:r>
            <a:endParaRPr lang="zh-CN" altLang="en-US" sz="2000">
              <a:solidFill>
                <a:schemeClr val="tx1">
                  <a:lumMod val="50000"/>
                </a:schemeClr>
              </a:solidFill>
              <a:sym typeface="+mn-ea"/>
            </a:endParaRPr>
          </a:p>
          <a:p>
            <a:endParaRPr lang="zh-CN" altLang="en-US" sz="2000">
              <a:solidFill>
                <a:schemeClr val="tx1">
                  <a:lumMod val="50000"/>
                </a:schemeClr>
              </a:solidFill>
              <a:sym typeface="+mn-ea"/>
            </a:endParaRPr>
          </a:p>
          <a:p>
            <a:r>
              <a:rPr lang="zh-CN" altLang="en-US" sz="2000">
                <a:solidFill>
                  <a:schemeClr val="tx1">
                    <a:lumMod val="50000"/>
                  </a:schemeClr>
                </a:solidFill>
                <a:sym typeface="+mn-ea"/>
              </a:rPr>
              <a:t>刀柄的选择则取决于切割组织的深浅。</a:t>
            </a:r>
            <a:endParaRPr lang="zh-CN" altLang="en-US" sz="2000">
              <a:solidFill>
                <a:schemeClr val="tx1">
                  <a:lumMod val="50000"/>
                </a:schemeClr>
              </a:solidFill>
              <a:sym typeface="+mn-ea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2ADDBC-82C7-4793-9803-830791364863}" type="slidenum">
              <a:rPr lang="zh-CN" altLang="en-US" smtClean="0"/>
              <a:t>6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zh-CN" altLang="en-US"/>
              <a:t>ppt课件</a:t>
            </a:r>
            <a:endParaRPr lang="zh-CN" altLang="en-US"/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9" name="文本框 48"/>
          <p:cNvSpPr txBox="1"/>
          <p:nvPr>
            <p:custDataLst>
              <p:tags r:id="rId3"/>
            </p:custDataLst>
          </p:nvPr>
        </p:nvSpPr>
        <p:spPr>
          <a:xfrm>
            <a:off x="838200" y="247559"/>
            <a:ext cx="10515600" cy="797469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注意事项</a:t>
            </a:r>
            <a:endParaRPr lang="zh-CN" altLang="en-US"/>
          </a:p>
        </p:txBody>
      </p:sp>
      <p:sp>
        <p:nvSpPr>
          <p:cNvPr id="2" name="文本框 1"/>
          <p:cNvSpPr txBox="1"/>
          <p:nvPr/>
        </p:nvSpPr>
        <p:spPr>
          <a:xfrm>
            <a:off x="838200" y="1744980"/>
            <a:ext cx="4093845" cy="40925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zh-CN" sz="2000">
                <a:solidFill>
                  <a:schemeClr val="tx1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1</a:t>
            </a:r>
            <a:r>
              <a:rPr lang="zh-CN" altLang="en-US" sz="2000">
                <a:solidFill>
                  <a:schemeClr val="tx1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、安装刀片时，用针持将刀片嵌入刀柄前端的凹处；同理卸载。</a:t>
            </a:r>
            <a:endParaRPr lang="zh-CN" altLang="en-US" sz="2000">
              <a:solidFill>
                <a:schemeClr val="tx1">
                  <a:lumMod val="50000"/>
                </a:schemeClr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  <a:p>
            <a:pPr algn="l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zh-CN" altLang="en-US" sz="2000">
              <a:solidFill>
                <a:schemeClr val="tx1">
                  <a:lumMod val="50000"/>
                </a:schemeClr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  <a:p>
            <a:pPr algn="l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zh-CN" sz="2000">
                <a:solidFill>
                  <a:schemeClr val="tx1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2</a:t>
            </a:r>
            <a:r>
              <a:rPr lang="zh-CN" altLang="en-US" sz="2000">
                <a:solidFill>
                  <a:schemeClr val="tx1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、传递手术刀时，</a:t>
            </a:r>
            <a:r>
              <a:rPr lang="zh-CN" altLang="en-US" sz="2000">
                <a:solidFill>
                  <a:schemeClr val="accent5">
                    <a:lumMod val="60000"/>
                    <a:lumOff val="4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切不可刀刃朝向自己或手术者</a:t>
            </a:r>
            <a:r>
              <a:rPr lang="zh-CN" altLang="en-US" sz="2000">
                <a:solidFill>
                  <a:schemeClr val="tx1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，执刀的高度要适当。</a:t>
            </a:r>
            <a:endParaRPr lang="zh-CN" altLang="en-US" sz="2000">
              <a:solidFill>
                <a:schemeClr val="tx1">
                  <a:lumMod val="50000"/>
                </a:schemeClr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  <a:p>
            <a:pPr algn="l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zh-CN" altLang="en-US" sz="2000">
              <a:solidFill>
                <a:schemeClr val="tx1">
                  <a:lumMod val="50000"/>
                </a:schemeClr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  <a:p>
            <a:pPr algn="l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zh-CN" sz="2000">
                <a:solidFill>
                  <a:schemeClr val="tx1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3</a:t>
            </a:r>
            <a:r>
              <a:rPr lang="zh-CN" altLang="en-US" sz="2000">
                <a:solidFill>
                  <a:schemeClr val="tx1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、除特殊需要外，一般应用刀刃的突出部分而避免使用刀尖。</a:t>
            </a:r>
            <a:endParaRPr lang="zh-CN" altLang="en-US" sz="2000">
              <a:solidFill>
                <a:schemeClr val="tx1">
                  <a:lumMod val="50000"/>
                </a:schemeClr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  <a:p>
            <a:pPr algn="l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zh-CN" altLang="en-US" sz="2000">
              <a:solidFill>
                <a:schemeClr val="tx1">
                  <a:lumMod val="50000"/>
                </a:schemeClr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  <a:p>
            <a:pPr algn="l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zh-CN" sz="2000">
                <a:solidFill>
                  <a:schemeClr val="tx1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4</a:t>
            </a:r>
            <a:r>
              <a:rPr lang="zh-CN" altLang="en-US" sz="2000">
                <a:solidFill>
                  <a:schemeClr val="tx1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、切开时，刀刃突出面与组织面呈垂直方向，并在同一切线下逐层切开。</a:t>
            </a:r>
            <a:endParaRPr lang="zh-CN" altLang="en-US" sz="2000">
              <a:solidFill>
                <a:schemeClr val="tx1">
                  <a:lumMod val="50000"/>
                </a:schemeClr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5200" y="1825625"/>
            <a:ext cx="2150745" cy="2007870"/>
          </a:xfrm>
          <a:prstGeom prst="rect">
            <a:avLst/>
          </a:prstGeom>
          <a:solidFill>
            <a:schemeClr val="accent1"/>
          </a:solidFill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44565" y="3833495"/>
            <a:ext cx="2151380" cy="2095500"/>
          </a:xfrm>
          <a:prstGeom prst="rect">
            <a:avLst/>
          </a:prstGeom>
          <a:solidFill>
            <a:schemeClr val="accent1"/>
          </a:solidFill>
        </p:spPr>
      </p:pic>
      <p:pic>
        <p:nvPicPr>
          <p:cNvPr id="3" name="Picture 4" descr="刀的传递"/>
          <p:cNvPicPr>
            <a:picLocks noChangeAspect="1" noChangeArrowheads="1"/>
          </p:cNvPicPr>
          <p:nvPr/>
        </p:nvPicPr>
        <p:blipFill>
          <a:blip r:embed="rId6">
            <a:duotone>
              <a:prstClr val="black"/>
              <a:schemeClr val="bg2">
                <a:lumMod val="90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96" t="4407" r="3684" b="3551"/>
          <a:stretch>
            <a:fillRect/>
          </a:stretch>
        </p:blipFill>
        <p:spPr bwMode="auto">
          <a:xfrm>
            <a:off x="8582660" y="1825625"/>
            <a:ext cx="2313940" cy="2007870"/>
          </a:xfrm>
          <a:prstGeom prst="rect">
            <a:avLst/>
          </a:prstGeom>
          <a:solidFill>
            <a:schemeClr val="accent1"/>
          </a:solidFill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82660" y="3741420"/>
            <a:ext cx="2923540" cy="2096135"/>
          </a:xfrm>
          <a:prstGeom prst="rect">
            <a:avLst/>
          </a:prstGeom>
          <a:solidFill>
            <a:schemeClr val="accent1"/>
          </a:solidFill>
        </p:spPr>
      </p:pic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2ADDBC-82C7-4793-9803-830791364863}" type="slidenum">
              <a:rPr lang="zh-CN" altLang="en-US" smtClean="0"/>
              <a:t>7</a:t>
            </a:fld>
            <a:endParaRPr lang="zh-CN" altLang="en-US"/>
          </a:p>
        </p:txBody>
      </p:sp>
      <p:sp>
        <p:nvSpPr>
          <p:cNvPr id="10" name="页脚占位符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zh-CN" altLang="en-US"/>
              <a:t>ppt课件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框 4"/>
          <p:cNvSpPr txBox="1"/>
          <p:nvPr>
            <p:custDataLst>
              <p:tags r:id="rId3"/>
            </p:custDataLst>
          </p:nvPr>
        </p:nvSpPr>
        <p:spPr>
          <a:xfrm>
            <a:off x="1554480" y="464820"/>
            <a:ext cx="9083040" cy="635635"/>
          </a:xfrm>
          <a:prstGeom prst="rect">
            <a:avLst/>
          </a:prstGeom>
          <a:noFill/>
        </p:spPr>
        <p:txBody>
          <a:bodyPr wrap="square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>
                <a:solidFill>
                  <a:srgbClr val="32B9CE"/>
                </a:solidFill>
                <a:latin typeface="+mj-lt"/>
                <a:ea typeface="+mj-ea"/>
                <a:cs typeface="+mj-cs"/>
              </a:rPr>
              <a:t>电刀</a:t>
            </a:r>
            <a:endParaRPr lang="zh-CN" altLang="en-US" sz="3600">
              <a:solidFill>
                <a:srgbClr val="32B9CE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6" name="文本框 5"/>
          <p:cNvSpPr txBox="1"/>
          <p:nvPr>
            <p:custDataLst>
              <p:tags r:id="rId4"/>
            </p:custDataLst>
          </p:nvPr>
        </p:nvSpPr>
        <p:spPr>
          <a:xfrm>
            <a:off x="1386205" y="1281430"/>
            <a:ext cx="3827780" cy="4327525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微软雅黑" panose="020b0503020204020204" charset="-122"/>
                <a:ea typeface="微软雅黑" panose="020b0503020204020204" charset="-122"/>
                <a:sym typeface="+mn-ea"/>
              </a:rPr>
              <a:t>目前已有同时具</a:t>
            </a:r>
            <a:r>
              <a:rPr lang="zh-CN" altLang="en-US" sz="200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止血功能</a:t>
            </a:r>
            <a:r>
              <a:rPr lang="zh-CN" altLang="en-US" sz="2000">
                <a:latin typeface="微软雅黑" panose="020b0503020204020204" charset="-122"/>
                <a:ea typeface="微软雅黑" panose="020b0503020204020204" charset="-122"/>
                <a:sym typeface="+mn-ea"/>
              </a:rPr>
              <a:t>的手术刀（如各种</a:t>
            </a:r>
            <a:r>
              <a:rPr lang="zh-CN" altLang="en-US" sz="2000" b="1">
                <a:solidFill>
                  <a:srgbClr val="CC330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电刀</a:t>
            </a:r>
            <a:r>
              <a:rPr lang="zh-CN" altLang="en-US" sz="2000">
                <a:latin typeface="微软雅黑" panose="020b0503020204020204" charset="-122"/>
                <a:ea typeface="微软雅黑" panose="020b0503020204020204" charset="-122"/>
                <a:sym typeface="+mn-ea"/>
              </a:rPr>
              <a:t>、激光刀、微波刀、等离子手术刀及高压水刀等），用于肝脾等实质性脏器或手术创面较大需反复止血的手术。</a:t>
            </a:r>
            <a:endParaRPr lang="zh-CN" altLang="en-US" sz="2000"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  <a:p>
            <a:endParaRPr lang="zh-CN" altLang="en-US" sz="2000"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  <a:p>
            <a:r>
              <a:rPr lang="zh-CN" altLang="en-US" sz="2000">
                <a:latin typeface="微软雅黑" panose="020b0503020204020204" charset="-122"/>
                <a:ea typeface="微软雅黑" panose="020b0503020204020204" charset="-122"/>
                <a:sym typeface="+mn-ea"/>
              </a:rPr>
              <a:t>但这些刀具多需一套完整的设备及专业人员操作。</a:t>
            </a:r>
            <a:endParaRPr lang="zh-CN" altLang="en-US" sz="2000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  <a:hlinkClick r:id="rId5" action="ppaction://hlinkfile"/>
            </a:endParaRPr>
          </a:p>
          <a:p>
            <a:endParaRPr lang="zh-CN" altLang="en-US" sz="2000">
              <a:solidFill>
                <a:schemeClr val="tx1">
                  <a:lumMod val="50000"/>
                </a:schemeClr>
              </a:solidFill>
            </a:endParaRPr>
          </a:p>
        </p:txBody>
      </p:sp>
      <p:pic>
        <p:nvPicPr>
          <p:cNvPr id="18437" name="Picture 5" descr="1-29"/>
          <p:cNvPicPr>
            <a:picLocks noChangeAspect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615940" y="2158365"/>
            <a:ext cx="3794760" cy="290957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51470" y="1281430"/>
            <a:ext cx="3164205" cy="2387600"/>
          </a:xfrm>
          <a:prstGeom prst="rect">
            <a:avLst/>
          </a:prstGeom>
        </p:spPr>
      </p:pic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2ADDBC-82C7-4793-9803-830791364863}" type="slidenum">
              <a:rPr lang="zh-CN" altLang="en-US" smtClean="0"/>
              <a:t>8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zh-CN" altLang="en-US"/>
              <a:t>ppt课件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手术剪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1162050" y="1501775"/>
            <a:ext cx="10191750" cy="447929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zh-CN" altLang="en-US" sz="2000">
                <a:solidFill>
                  <a:srgbClr val="FF0000"/>
                </a:solidFill>
                <a:sym typeface="+mn-ea"/>
              </a:rPr>
              <a:t>用于剪开组织、缝线或特殊器材</a:t>
            </a:r>
            <a:endParaRPr lang="zh-CN" altLang="en-US" sz="2000">
              <a:solidFill>
                <a:srgbClr val="FF0000"/>
              </a:solidFill>
              <a:sym typeface="+mn-ea"/>
            </a:endParaRPr>
          </a:p>
          <a:p>
            <a:pPr marL="0" indent="0">
              <a:buNone/>
            </a:pPr>
            <a:endParaRPr lang="zh-CN" altLang="en-US" sz="2000"/>
          </a:p>
          <a:p>
            <a:pPr marL="0" indent="0">
              <a:buNone/>
            </a:pPr>
            <a:r>
              <a:rPr lang="zh-CN" altLang="en-US" sz="2000"/>
              <a:t>手术剪主要分为组织剪（弯剪）、线剪（直剪）、骨剪、钢丝剪、精细</a:t>
            </a:r>
            <a:endParaRPr lang="zh-CN" altLang="en-US" sz="2000"/>
          </a:p>
          <a:p>
            <a:pPr marL="0" indent="0">
              <a:buNone/>
            </a:pPr>
            <a:r>
              <a:rPr lang="zh-CN" altLang="en-US" sz="2000"/>
              <a:t>剪、绷带剪六大类。</a:t>
            </a:r>
            <a:endParaRPr lang="zh-CN" altLang="en-US" sz="2000"/>
          </a:p>
          <a:p>
            <a:pPr marL="0" indent="0">
              <a:buNone/>
            </a:pPr>
            <a:endParaRPr lang="zh-CN" altLang="en-US" sz="2000"/>
          </a:p>
          <a:p>
            <a:pPr marL="0" indent="0">
              <a:buNone/>
            </a:pPr>
            <a:r>
              <a:rPr lang="zh-CN" altLang="en-US" sz="2000"/>
              <a:t>手术剪有长短、弯直、尖钝、薄刃、厚刃、一页尖、一页钝之分（通常</a:t>
            </a:r>
            <a:endParaRPr lang="zh-CN" altLang="en-US" sz="2000"/>
          </a:p>
          <a:p>
            <a:pPr marL="0" indent="0">
              <a:buNone/>
            </a:pPr>
            <a:r>
              <a:rPr lang="zh-CN" altLang="en-US" sz="2000"/>
              <a:t>厚刃称组织剪，薄刃称梅氏剪）。</a:t>
            </a:r>
            <a:endParaRPr lang="zh-CN" altLang="en-US" sz="2000"/>
          </a:p>
          <a:p>
            <a:pPr marL="0" indent="0">
              <a:buNone/>
            </a:pPr>
            <a:endParaRPr lang="zh-CN" altLang="en-US" sz="2000"/>
          </a:p>
          <a:p>
            <a:pPr marL="0" indent="0">
              <a:buNone/>
            </a:pPr>
            <a:r>
              <a:rPr lang="zh-CN" altLang="en-US" sz="2000"/>
              <a:t>一般情况下：</a:t>
            </a:r>
            <a:endParaRPr lang="zh-CN" altLang="en-US" sz="2000"/>
          </a:p>
          <a:p>
            <a:pPr marL="0" indent="0">
              <a:buNone/>
            </a:pPr>
            <a:r>
              <a:rPr lang="zh-CN" altLang="en-US" sz="2000"/>
              <a:t>游离，剪开深部组织用长、薄刃、尖弯剪；游离，剪开浅部组织用短厚刃、钝</a:t>
            </a:r>
            <a:endParaRPr lang="zh-CN" altLang="en-US" sz="2000"/>
          </a:p>
          <a:p>
            <a:pPr marL="0" indent="0">
              <a:buNone/>
            </a:pPr>
            <a:r>
              <a:rPr lang="zh-CN" altLang="en-US" sz="2000"/>
              <a:t>弯剪；剪线、敷料用直剪；剪骨性组织用骨剪；剪截钢丝、克氏针等钢质材料</a:t>
            </a:r>
            <a:endParaRPr lang="zh-CN" altLang="en-US" sz="2000"/>
          </a:p>
          <a:p>
            <a:pPr marL="0" indent="0">
              <a:buNone/>
            </a:pPr>
            <a:r>
              <a:rPr lang="zh-CN" altLang="en-US" sz="2000"/>
              <a:t>用钢丝剪。使用时不宜用组织剪剪线或其他物品，以免刀刃变钝。</a:t>
            </a:r>
            <a:endParaRPr lang="zh-CN" altLang="en-US" sz="2000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2ADDBC-82C7-4793-9803-830791364863}" type="slidenum">
              <a:rPr lang="zh-CN" altLang="en-US" smtClean="0"/>
              <a:t>9</a:t>
            </a:fld>
            <a:endParaRPr lang="zh-CN" altLang="en-US"/>
          </a:p>
        </p:txBody>
      </p:sp>
      <p:sp>
        <p:nvSpPr>
          <p:cNvPr id="7" name="页脚占位符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zh-CN" altLang="en-US"/>
              <a:t>ppt课件</a:t>
            </a:r>
            <a:endParaRPr lang="zh-CN" altLang="en-US"/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descr="C717FE828126C2F9B3F1AB728C5040C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4360" y="704215"/>
            <a:ext cx="4993640" cy="5782310"/>
          </a:xfrm>
          <a:prstGeom prst="rect">
            <a:avLst/>
          </a:prstGeom>
        </p:spPr>
      </p:pic>
      <p:pic>
        <p:nvPicPr>
          <p:cNvPr id="6" name="Picture 4" descr="1-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739"/>
          <a:stretch>
            <a:fillRect/>
          </a:stretch>
        </p:blipFill>
        <p:spPr bwMode="auto">
          <a:xfrm rot="480000">
            <a:off x="6715760" y="684530"/>
            <a:ext cx="3496945" cy="1648460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9980000">
            <a:off x="6659245" y="2064385"/>
            <a:ext cx="4650740" cy="5041900"/>
          </a:xfrm>
          <a:prstGeom prst="rect">
            <a:avLst/>
          </a:prstGeom>
        </p:spPr>
      </p:pic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2ADDBC-82C7-4793-9803-830791364863}" type="slidenum">
              <a:rPr lang="zh-CN" altLang="en-US" smtClean="0"/>
              <a:t>10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zh-CN" altLang="en-US"/>
              <a:t>ppt课件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https://d.book118.com/948120072035006044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9160225"/>
  <p:tag name="KSO_WM_UNIT_ID" val="custom9160225_20*i*3"/>
  <p:tag name="KSO_WM_UNIT_INDEX" val="3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9160225"/>
  <p:tag name="KSO_WM_UNIT_ID" val="custom9160225_20*i*4"/>
  <p:tag name="KSO_WM_UNIT_INDEX" val="4"/>
  <p:tag name="KSO_WM_UNIT_TYPE" val="i"/>
</p:tagLst>
</file>

<file path=ppt/tags/tag3.xml><?xml version="1.0" encoding="utf-8"?>
<p:tagLst xmlns:p="http://schemas.openxmlformats.org/presentationml/2006/main">
  <p:tag name="KSO_WM_TAG_VERSION" val="1.0"/>
  <p:tag name="KSO_WM_TEMPLATE_CATEGORY" val="custom"/>
  <p:tag name="KSO_WM_TEMPLATE_INDEX" val="160545"/>
</p:tagLst>
</file>

<file path=ppt/tags/tag4.xml><?xml version="1.0" encoding="utf-8"?>
<p:tagLst xmlns:p="http://schemas.openxmlformats.org/presentationml/2006/main">
  <p:tag name="KSO_WM_TAG_VERSION" val="1.0"/>
  <p:tag name="KSO_WM_TEMPLATE_CATEGORY" val="custom"/>
  <p:tag name="KSO_WM_TEMPLATE_INDEX" val="160545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160545"/>
  <p:tag name="KSO_WM_UNIT_CLEAR" val="1"/>
  <p:tag name="KSO_WM_UNIT_COMPATIBLE" val="0"/>
  <p:tag name="KSO_WM_UNIT_HIGHLIGHT" val="0"/>
  <p:tag name="KSO_WM_UNIT_ID" val="custom160545_1*a*1"/>
  <p:tag name="KSO_WM_UNIT_INDEX" val="1"/>
  <p:tag name="KSO_WM_UNIT_ISCONTENTSTITLE" val="0"/>
  <p:tag name="KSO_WM_UNIT_LAYERLEVEL" val="1"/>
  <p:tag name="KSO_WM_UNIT_PRESET_TEXT_INDEX" val="3"/>
  <p:tag name="KSO_WM_UNIT_PRESET_TEXT_LEN" val="17"/>
  <p:tag name="KSO_WM_UNIT_TYPE" val="a"/>
  <p:tag name="KSO_WM_UNIT_VALUE" val="39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160545"/>
  <p:tag name="KSO_WM_UNIT_CLEAR" val="1"/>
  <p:tag name="KSO_WM_UNIT_COMPATIBLE" val="0"/>
  <p:tag name="KSO_WM_UNIT_HIGHLIGHT" val="0"/>
  <p:tag name="KSO_WM_UNIT_ID" val="custom160545_1*b*1"/>
  <p:tag name="KSO_WM_UNIT_INDEX" val="1"/>
  <p:tag name="KSO_WM_UNIT_ISCONTENTSTITLE" val="0"/>
  <p:tag name="KSO_WM_UNIT_LAYERLEVEL" val="1"/>
  <p:tag name="KSO_WM_UNIT_PRESET_TEXT_INDEX" val="3"/>
  <p:tag name="KSO_WM_UNIT_PRESET_TEXT_LEN" val="17"/>
  <p:tag name="KSO_WM_UNIT_TYPE" val="b"/>
  <p:tag name="KSO_WM_UNIT_VALUE" val="35"/>
</p:tagLst>
</file>

<file path=ppt/tags/tag7.xml><?xml version="1.0" encoding="utf-8"?>
<p:tagLst xmlns:p="http://schemas.openxmlformats.org/presentationml/2006/main">
  <p:tag name="KSO_WM_BEAUTIFY_FLAG" val="#wm#"/>
  <p:tag name="KSO_WM_SLIDE_ID" val="custom160545_1"/>
  <p:tag name="KSO_WM_SLIDE_INDEX" val="1"/>
  <p:tag name="KSO_WM_SLIDE_ITEM_CNT" val="2"/>
  <p:tag name="KSO_WM_SLIDE_LAYOUT" val="a_b"/>
  <p:tag name="KSO_WM_SLIDE_LAYOUT_CNT" val="1_1"/>
  <p:tag name="KSO_WM_SLIDE_TYPE" val="title"/>
  <p:tag name="KSO_WM_TAG_VERSION" val="1.0"/>
  <p:tag name="KSO_WM_TEMPLATE_CATEGORY" val="custom"/>
  <p:tag name="KSO_WM_TEMPLATE_INDEX" val="160545"/>
  <p:tag name="KSO_WM_TEMPLATE_THUMBS_INDEX" val="1、4、5、10、12、16、19、23、27、28、29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160545"/>
  <p:tag name="KSO_WM_UNIT_CLEAR" val="1"/>
  <p:tag name="KSO_WM_UNIT_COMPATIBLE" val="0"/>
  <p:tag name="KSO_WM_UNIT_HIGHLIGHT" val="0"/>
  <p:tag name="KSO_WM_UNIT_ID" val="custom160545_2*a*1"/>
  <p:tag name="KSO_WM_UNIT_INDEX" val="1"/>
  <p:tag name="KSO_WM_UNIT_ISCONTENTSTITLE" val="0"/>
  <p:tag name="KSO_WM_UNIT_LAYERLEVEL" val="1"/>
  <p:tag name="KSO_WM_UNIT_PRESET_TEXT_INDEX" val="3"/>
  <p:tag name="KSO_WM_UNIT_PRESET_TEXT_LEN" val="17"/>
  <p:tag name="KSO_WM_UNIT_TYPE" val="a"/>
  <p:tag name="KSO_WM_UNIT_VALUE" val="4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160545"/>
  <p:tag name="KSO_WM_UNIT_CLEAR" val="1"/>
  <p:tag name="KSO_WM_UNIT_COMPATIBLE" val="0"/>
  <p:tag name="KSO_WM_UNIT_HIGHLIGHT" val="0"/>
  <p:tag name="KSO_WM_UNIT_ID" val="custom160545_2*f*1"/>
  <p:tag name="KSO_WM_UNIT_INDEX" val="1"/>
  <p:tag name="KSO_WM_UNIT_LAYERLEVEL" val="1"/>
  <p:tag name="KSO_WM_UNIT_PRESET_TEXT_INDEX" val="5"/>
  <p:tag name="KSO_WM_UNIT_PRESET_TEXT_LEN" val="232"/>
  <p:tag name="KSO_WM_UNIT_TYPE" val="f"/>
  <p:tag name="KSO_WM_UNIT_VALUE" val="429"/>
</p:tagLst>
</file>

<file path=ppt/tags/tag10.xml><?xml version="1.0" encoding="utf-8"?>
<p:tagLst xmlns:p="http://schemas.openxmlformats.org/presentationml/2006/main">
  <p:tag name="KSO_WM_BEAUTIFY_FLAG" val="#wm#"/>
  <p:tag name="KSO_WM_SLIDE_ID" val="custom160545_2"/>
  <p:tag name="KSO_WM_SLIDE_INDEX" val="2"/>
  <p:tag name="KSO_WM_SLIDE_ITEM_CNT" val="1"/>
  <p:tag name="KSO_WM_SLIDE_LAYOUT" val="a_f"/>
  <p:tag name="KSO_WM_SLIDE_LAYOUT_CNT" val="1_1"/>
  <p:tag name="KSO_WM_SLIDE_POSITION" val="66*144"/>
  <p:tag name="KSO_WM_SLIDE_SIZE" val="828*343"/>
  <p:tag name="KSO_WM_SLIDE_TYPE" val="text"/>
  <p:tag name="KSO_WM_TAG_VERSION" val="1.0"/>
  <p:tag name="KSO_WM_TEMPLATE_CATEGORY" val="custom"/>
  <p:tag name="KSO_WM_TEMPLATE_INDEX" val="160545"/>
  <p:tag name="MH" val="20151026160412"/>
  <p:tag name="MH_CATEGORY" val="#QiTTB#"/>
  <p:tag name="MH_LAYOUT" val="Text"/>
  <p:tag name="MH_LIBRARY" val="GRAPHIC"/>
  <p:tag name="MH_NUMBER" val="1"/>
  <p:tag name="MH_TYPE" val="#NeiR#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160545"/>
  <p:tag name="KSO_WM_UNIT_CLEAR" val="1"/>
  <p:tag name="KSO_WM_UNIT_COMPATIBLE" val="0"/>
  <p:tag name="KSO_WM_UNIT_HIGHLIGHT" val="0"/>
  <p:tag name="KSO_WM_UNIT_ID" val="custom160545_4*a*1"/>
  <p:tag name="KSO_WM_UNIT_INDEX" val="1"/>
  <p:tag name="KSO_WM_UNIT_ISCONTENTSTITLE" val="0"/>
  <p:tag name="KSO_WM_UNIT_LAYERLEVEL" val="1"/>
  <p:tag name="KSO_WM_UNIT_PRESET_TEXT_INDEX" val="3"/>
  <p:tag name="KSO_WM_UNIT_PRESET_TEXT_LEN" val="17"/>
  <p:tag name="KSO_WM_UNIT_TYPE" val="a"/>
  <p:tag name="KSO_WM_UNIT_VALUE" val="33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160545"/>
  <p:tag name="KSO_WM_UNIT_CLEAR" val="1"/>
  <p:tag name="KSO_WM_UNIT_COMPATIBLE" val="0"/>
  <p:tag name="KSO_WM_UNIT_HIGHLIGHT" val="0"/>
  <p:tag name="KSO_WM_UNIT_ID" val="custom160545_4*f*1"/>
  <p:tag name="KSO_WM_UNIT_INDEX" val="1"/>
  <p:tag name="KSO_WM_UNIT_LAYERLEVEL" val="1"/>
  <p:tag name="KSO_WM_UNIT_PRESET_TEXT_INDEX" val="5"/>
  <p:tag name="KSO_WM_UNIT_PRESET_TEXT_LEN" val="120"/>
  <p:tag name="KSO_WM_UNIT_TYPE" val="f"/>
  <p:tag name="KSO_WM_UNIT_VALUE" val="195"/>
</p:tagLst>
</file>

<file path=ppt/tags/tag13.xml><?xml version="1.0" encoding="utf-8"?>
<p:tagLst xmlns:p="http://schemas.openxmlformats.org/presentationml/2006/main">
  <p:tag name="KSO_WM_BEAUTIFY_FLAG" val="#wm#"/>
  <p:tag name="KSO_WM_SLIDE_ID" val="custom160545_4"/>
  <p:tag name="KSO_WM_SLIDE_INDEX" val="4"/>
  <p:tag name="KSO_WM_SLIDE_ITEM_CNT" val="2"/>
  <p:tag name="KSO_WM_SLIDE_LAYOUT" val="f_d_a"/>
  <p:tag name="KSO_WM_SLIDE_LAYOUT_CNT" val="1_1_1"/>
  <p:tag name="KSO_WM_SLIDE_POSITION" val="66*36"/>
  <p:tag name="KSO_WM_SLIDE_SIZE" val="828*426"/>
  <p:tag name="KSO_WM_SLIDE_TYPE" val="text"/>
  <p:tag name="KSO_WM_TAG_VERSION" val="1.0"/>
  <p:tag name="KSO_WM_TEMPLATE_CATEGORY" val="custom"/>
  <p:tag name="KSO_WM_TEMPLATE_INDEX" val="160545"/>
</p:tagLst>
</file>

<file path=ppt/tags/tag14.xml><?xml version="1.0" encoding="utf-8"?>
<p:tagLst xmlns:p="http://schemas.openxmlformats.org/presentationml/2006/main">
  <p:tag name="KSO_WM_BEAUTIFY_FLAG" val="#wm#"/>
  <p:tag name="KSO_WM_TEMPLATE_CATEGORY" val="custom"/>
  <p:tag name="KSO_WM_TEMPLATE_INDEX" val="160545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160545"/>
  <p:tag name="KSO_WM_UNIT_CLEAR" val="1"/>
  <p:tag name="KSO_WM_UNIT_COMPATIBLE" val="0"/>
  <p:tag name="KSO_WM_UNIT_HIGHLIGHT" val="0"/>
  <p:tag name="KSO_WM_UNIT_ID" val="custom160545_3*f*1"/>
  <p:tag name="KSO_WM_UNIT_INDEX" val="1"/>
  <p:tag name="KSO_WM_UNIT_LAYERLEVEL" val="1"/>
  <p:tag name="KSO_WM_UNIT_PRESET_TEXT_INDEX" val="5"/>
  <p:tag name="KSO_WM_UNIT_PRESET_TEXT_LEN" val="232"/>
  <p:tag name="KSO_WM_UNIT_TYPE" val="f"/>
  <p:tag name="KSO_WM_UNIT_VALUE" val="208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160545"/>
  <p:tag name="KSO_WM_UNIT_CLEAR" val="1"/>
  <p:tag name="KSO_WM_UNIT_COMPATIBLE" val="0"/>
  <p:tag name="KSO_WM_UNIT_HIGHLIGHT" val="0"/>
  <p:tag name="KSO_WM_UNIT_ID" val="custom160545_3*a*1"/>
  <p:tag name="KSO_WM_UNIT_INDEX" val="1"/>
  <p:tag name="KSO_WM_UNIT_ISCONTENTSTITLE" val="0"/>
  <p:tag name="KSO_WM_UNIT_LAYERLEVEL" val="1"/>
  <p:tag name="KSO_WM_UNIT_PRESET_TEXT_INDEX" val="3"/>
  <p:tag name="KSO_WM_UNIT_PRESET_TEXT_LEN" val="17"/>
  <p:tag name="KSO_WM_UNIT_TYPE" val="a"/>
  <p:tag name="KSO_WM_UNIT_VALUE" val="40"/>
</p:tagLst>
</file>

<file path=ppt/tags/tag17.xml><?xml version="1.0" encoding="utf-8"?>
<p:tagLst xmlns:p="http://schemas.openxmlformats.org/presentationml/2006/main">
  <p:tag name="KSO_WM_BEAUTIFY_FLAG" val="#wm#"/>
  <p:tag name="KSO_WM_SLIDE_ID" val="custom160545_3"/>
  <p:tag name="KSO_WM_SLIDE_INDEX" val="3"/>
  <p:tag name="KSO_WM_SLIDE_ITEM_CNT" val="2"/>
  <p:tag name="KSO_WM_SLIDE_LAYOUT" val="a_f"/>
  <p:tag name="KSO_WM_SLIDE_LAYOUT_CNT" val="1_2"/>
  <p:tag name="KSO_WM_SLIDE_POSITION" val="66*138"/>
  <p:tag name="KSO_WM_SLIDE_SIZE" val="828*343"/>
  <p:tag name="KSO_WM_SLIDE_TYPE" val="text"/>
  <p:tag name="KSO_WM_TAG_VERSION" val="1.0"/>
  <p:tag name="KSO_WM_TEMPLATE_CATEGORY" val="custom"/>
  <p:tag name="KSO_WM_TEMPLATE_INDEX" val="160545"/>
  <p:tag name="MH" val="20151026160412"/>
  <p:tag name="MH_CATEGORY" val="#QiTTB#"/>
  <p:tag name="MH_LAYOUT" val="Text"/>
  <p:tag name="MH_LIBRARY" val="GRAPHIC"/>
  <p:tag name="MH_NUMBER" val="1"/>
  <p:tag name="MH_TYPE" val="#NeiR#"/>
</p:tagLst>
</file>

<file path=ppt/tags/tag18.xml><?xml version="1.0" encoding="utf-8"?>
<p:tagLst xmlns:p="http://schemas.openxmlformats.org/presentationml/2006/main">
  <p:tag name="KSO_WM_BEAUTIFY_FLAG" val="#wm#"/>
  <p:tag name="KSO_WM_TEMPLATE_CATEGORY" val="custom"/>
  <p:tag name="KSO_WM_TEMPLATE_INDEX" val="160545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160545"/>
  <p:tag name="KSO_WM_UNIT_CLEAR" val="1"/>
  <p:tag name="KSO_WM_UNIT_COMPATIBLE" val="0"/>
  <p:tag name="KSO_WM_UNIT_HIGHLIGHT" val="0"/>
  <p:tag name="KSO_WM_UNIT_ID" val="custom160545_17*a*1"/>
  <p:tag name="KSO_WM_UNIT_INDEX" val="1"/>
  <p:tag name="KSO_WM_UNIT_ISCONTENTSTITLE" val="0"/>
  <p:tag name="KSO_WM_UNIT_LAYERLEVEL" val="1"/>
  <p:tag name="KSO_WM_UNIT_PRESET_TEXT_INDEX" val="3"/>
  <p:tag name="KSO_WM_UNIT_PRESET_TEXT_LEN" val="17"/>
  <p:tag name="KSO_WM_UNIT_TYPE" val="a"/>
  <p:tag name="KSO_WM_UNIT_VALUE" val="29"/>
</p:tagLst>
</file>

<file path=ppt/tags/tag20.xml><?xml version="1.0" encoding="utf-8"?>
<p:tagLst xmlns:p="http://schemas.openxmlformats.org/presentationml/2006/main">
  <p:tag name="KSO_WM_BEAUTIFY_FLAG" val="#wm#"/>
  <p:tag name="KSO_WM_DIAGRAM_GROUP_CODE" val="l1-2"/>
  <p:tag name="KSO_WM_SLIDE_ID" val="custom160545_17"/>
  <p:tag name="KSO_WM_SLIDE_INDEX" val="17"/>
  <p:tag name="KSO_WM_SLIDE_ITEM_CNT" val="5"/>
  <p:tag name="KSO_WM_SLIDE_LAYOUT" val="a_l"/>
  <p:tag name="KSO_WM_SLIDE_LAYOUT_CNT" val="1_1"/>
  <p:tag name="KSO_WM_SLIDE_POSITION" val="62*133"/>
  <p:tag name="KSO_WM_SLIDE_SIZE" val="832*361"/>
  <p:tag name="KSO_WM_SLIDE_TYPE" val="text"/>
  <p:tag name="KSO_WM_TAG_VERSION" val="1.0"/>
  <p:tag name="KSO_WM_TEMPLATE_CATEGORY" val="custom"/>
  <p:tag name="KSO_WM_TEMPLATE_INDEX" val="160545"/>
  <p:tag name="MH" val="20151012150742"/>
  <p:tag name="MH_CATEGORY" val="#BingLLB#"/>
  <p:tag name="MH_LAYOUT" val="SubTitleText"/>
  <p:tag name="MH_LIBRARY" val="GRAPHIC"/>
  <p:tag name="MH_NUMBER" val="5"/>
  <p:tag name="MH_TYPE" val="#NeiR#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160545"/>
  <p:tag name="KSO_WM_UNIT_CLEAR" val="1"/>
  <p:tag name="KSO_WM_UNIT_COMPATIBLE" val="0"/>
  <p:tag name="KSO_WM_UNIT_HIGHLIGHT" val="0"/>
  <p:tag name="KSO_WM_UNIT_ID" val="custom160545_5*a*1"/>
  <p:tag name="KSO_WM_UNIT_INDEX" val="1"/>
  <p:tag name="KSO_WM_UNIT_ISCONTENTSTITLE" val="0"/>
  <p:tag name="KSO_WM_UNIT_LAYERLEVEL" val="1"/>
  <p:tag name="KSO_WM_UNIT_PRESET_TEXT_INDEX" val="3"/>
  <p:tag name="KSO_WM_UNIT_PRESET_TEXT_LEN" val="17"/>
  <p:tag name="KSO_WM_UNIT_TYPE" val="a"/>
  <p:tag name="KSO_WM_UNIT_VALUE" val="2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160545"/>
  <p:tag name="KSO_WM_UNIT_CLEAR" val="1"/>
  <p:tag name="KSO_WM_UNIT_COMPATIBLE" val="0"/>
  <p:tag name="KSO_WM_UNIT_HIGHLIGHT" val="0"/>
  <p:tag name="KSO_WM_UNIT_ID" val="custom160545_5*f*1"/>
  <p:tag name="KSO_WM_UNIT_INDEX" val="1"/>
  <p:tag name="KSO_WM_UNIT_LAYERLEVEL" val="1"/>
  <p:tag name="KSO_WM_UNIT_PRESET_TEXT_INDEX" val="4"/>
  <p:tag name="KSO_WM_UNIT_PRESET_TEXT_LEN" val="57"/>
  <p:tag name="KSO_WM_UNIT_TYPE" val="f"/>
  <p:tag name="KSO_WM_UNIT_VALUE" val="76"/>
</p:tagLst>
</file>

<file path=ppt/tags/tag23.xml><?xml version="1.0" encoding="utf-8"?>
<p:tagLst xmlns:p="http://schemas.openxmlformats.org/presentationml/2006/main">
  <p:tag name="KSO_WM_BEAUTIFY_FLAG" val="#wm#"/>
  <p:tag name="KSO_WM_SLIDE_ID" val="custom160545_5"/>
  <p:tag name="KSO_WM_SLIDE_INDEX" val="5"/>
  <p:tag name="KSO_WM_SLIDE_ITEM_CNT" val="2"/>
  <p:tag name="KSO_WM_SLIDE_LAYOUT" val="a_d_f"/>
  <p:tag name="KSO_WM_SLIDE_LAYOUT_CNT" val="1_1_1"/>
  <p:tag name="KSO_WM_SLIDE_POSITION" val="122*101"/>
  <p:tag name="KSO_WM_SLIDE_SIZE" val="715*419"/>
  <p:tag name="KSO_WM_SLIDE_TYPE" val="text"/>
  <p:tag name="KSO_WM_TAG_VERSION" val="1.0"/>
  <p:tag name="KSO_WM_TEMPLATE_CATEGORY" val="custom"/>
  <p:tag name="KSO_WM_TEMPLATE_INDEX" val="160545"/>
</p:tagLst>
</file>

<file path=ppt/tags/tag24.xml><?xml version="1.0" encoding="utf-8"?>
<p:tagLst xmlns:p="http://schemas.openxmlformats.org/presentationml/2006/main">
  <p:tag name="KSO_WM_BEAUTIFY_FLAG" val="#wm#"/>
  <p:tag name="KSO_WM_TEMPLATE_CATEGORY" val="custom"/>
  <p:tag name="KSO_WM_TEMPLATE_INDEX" val="160545"/>
</p:tagLst>
</file>

<file path=ppt/tags/tag25.xml><?xml version="1.0" encoding="utf-8"?>
<p:tagLst xmlns:p="http://schemas.openxmlformats.org/presentationml/2006/main">
  <p:tag name="KSO_WM_BEAUTIFY_FLAG" val="#wm#"/>
  <p:tag name="KSO_WM_TEMPLATE_CATEGORY" val="custom"/>
  <p:tag name="KSO_WM_TEMPLATE_INDEX" val="160545"/>
</p:tagLst>
</file>

<file path=ppt/tags/tag2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A000120141119A01PPBG">
  <a:themeElements>
    <a:clrScheme name="160545">
      <a:dk1>
        <a:srgbClr val="5F5F5F"/>
      </a:dk1>
      <a:lt1>
        <a:srgbClr val="FFFFFF"/>
      </a:lt1>
      <a:dk2>
        <a:srgbClr val="5F5F5F"/>
      </a:dk2>
      <a:lt2>
        <a:srgbClr val="FFFFFF"/>
      </a:lt2>
      <a:accent1>
        <a:srgbClr val="046FB6"/>
      </a:accent1>
      <a:accent2>
        <a:srgbClr val="22B1DE"/>
      </a:accent2>
      <a:accent3>
        <a:srgbClr val="5D76BA"/>
      </a:accent3>
      <a:accent4>
        <a:srgbClr val="EAB200"/>
      </a:accent4>
      <a:accent5>
        <a:srgbClr val="C00000"/>
      </a:accent5>
      <a:accent6>
        <a:srgbClr val="AFB2B4"/>
      </a:accent6>
      <a:hlink>
        <a:srgbClr val="00B0F0"/>
      </a:hlink>
      <a:folHlink>
        <a:srgbClr val="AFB2B4"/>
      </a:folHlink>
    </a:clrScheme>
    <a:fontScheme name="自定义 2">
      <a:majorFont>
        <a:latin typeface="Arial"/>
        <a:ea typeface="黑体"/>
        <a:cs typeface="Arial"/>
      </a:majorFont>
      <a:minorFont>
        <a:latin typeface="Arial"/>
        <a:ea typeface="黑体"/>
        <a:cs typeface="Arial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11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黑体</vt:lpstr>
      <vt:lpstr>Wingdings</vt:lpstr>
      <vt:lpstr>微软雅黑</vt:lpstr>
      <vt:lpstr>Calibri Light</vt:lpstr>
      <vt:lpstr>Arial Narrow</vt:lpstr>
      <vt:lpstr>宋体</vt:lpstr>
      <vt:lpstr>Office Theme</vt:lpstr>
      <vt:lpstr>手术室基本器械</vt:lpstr>
      <vt:lpstr>PowerPoint Presentation</vt:lpstr>
      <vt:lpstr>目录</vt:lpstr>
      <vt:lpstr>外科缝针</vt:lpstr>
      <vt:lpstr>PowerPoint Presentation</vt:lpstr>
      <vt:lpstr>刀柄</vt:lpstr>
      <vt:lpstr>PowerPoint Presentation</vt:lpstr>
      <vt:lpstr>PowerPoint Presentation</vt:lpstr>
      <vt:lpstr>手术剪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2024-09-24T05:44:15.399</cp:lastPrinted>
  <dcterms:created xsi:type="dcterms:W3CDTF">2024-09-23T21:44:15Z</dcterms:created>
  <dcterms:modified xsi:type="dcterms:W3CDTF">2024-09-23T21:44:17Z</dcterms:modified>
</cp:coreProperties>
</file>