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1" r:id="rId14"/>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14F07CB1-4D23-48AD-BDE4-F7246CC0D9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A05C9DA-4A52-4351-8145-A91896B020E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E8F3A2E-86DA-4F01-B39B-CB34A285F4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F8ED382-FFF7-49F7-9A4F-03D550721D4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B52D145E-D6F5-4297-B680-E2F722DFCB5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DFF53B3-4ACA-4617-83E6-E464F5B6394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8B48AC7-4974-49B0-9B75-053817489F3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31B801A-1D96-4884-ADD4-C01ADC7778A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BBBED6E-68A2-4475-982F-78380BE20BC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545974A-A710-4840-9196-FA5012E938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401703-F961-423B-81E6-28057DB0A6F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jpeg" /><Relationship Id="rId5"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3.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4812212104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15315495" y="927427"/>
            <a:ext cx="812800" cy="731520"/>
          </a:xfrm>
          <a:prstGeom prst="rect">
            <a:avLst/>
          </a:prstGeom>
        </p:spPr>
      </p:pic>
      <p:sp>
        <p:nvSpPr>
          <p:cNvPr id="3" name="AutoShape 3"/>
          <p:cNvSpPr/>
          <p:nvPr/>
        </p:nvSpPr>
        <p:spPr>
          <a:xfrm rot="2657183">
            <a:off x="7142739" y="769563"/>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rot="2685974">
            <a:off x="6633365" y="506931"/>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685974">
            <a:off x="7446339" y="236818"/>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2685974">
            <a:off x="11517212" y="2896896"/>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rot="2685974">
            <a:off x="6777271" y="3320747"/>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3"/>
          <a:stretch>
            <a:fillRect/>
          </a:stretch>
        </p:blipFill>
        <p:spPr>
          <a:xfrm flipH="1">
            <a:off x="8211116" y="641491"/>
            <a:ext cx="3983355" cy="5732145"/>
          </a:xfrm>
          <a:prstGeom prst="rect">
            <a:avLst/>
          </a:prstGeom>
        </p:spPr>
      </p:pic>
      <p:sp>
        <p:nvSpPr>
          <p:cNvPr id="9" name="AutoShape 9"/>
          <p:cNvSpPr/>
          <p:nvPr/>
        </p:nvSpPr>
        <p:spPr>
          <a:xfrm rot="2657183">
            <a:off x="11213724" y="770198"/>
            <a:ext cx="642029" cy="542157"/>
          </a:xfrm>
          <a:prstGeom prst="rect">
            <a:avLst/>
          </a:prstGeom>
          <a:solidFill>
            <a:schemeClr val="accent1">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2685974">
            <a:off x="10704350" y="507566"/>
            <a:ext cx="340936" cy="340936"/>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rot="2685974">
            <a:off x="11517324" y="237453"/>
            <a:ext cx="165275" cy="165275"/>
          </a:xfrm>
          <a:prstGeom prst="rect">
            <a:avLst/>
          </a:prstGeom>
          <a:solidFill>
            <a:schemeClr val="accent1">
              <a:lumMod val="20000"/>
              <a:lumOff val="80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04" y="6381115"/>
            <a:ext cx="12195175" cy="47688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931384" y="1759797"/>
            <a:ext cx="7657616" cy="2750967"/>
          </a:xfrm>
          <a:prstGeom prst="rect">
            <a:avLst/>
          </a:prstGeom>
        </p:spPr>
        <p:txBody>
          <a:bodyPr vert="horz" wrap="square" lIns="114300" tIns="57150" rIns="114300" bIns="5715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en-US" sz="5700" b="1">
                <a:solidFill>
                  <a:schemeClr val="accent1">
                    <a:alpha val="100000"/>
                  </a:schemeClr>
                </a:solidFill>
                <a:latin typeface="Microsoft Yahei"/>
                <a:ea typeface="Microsoft Yahei"/>
                <a:cs typeface="Microsoft Yahei"/>
              </a:rPr>
              <a:t>《SPA的起源与发展》PPT课件</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AutoShape 3"/>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sp>
        <p:nvSpPr>
          <p:cNvPr id="4" name="AutoShape 4"/>
          <p:cNvSpPr/>
          <p:nvPr/>
        </p:nvSpPr>
        <p:spPr>
          <a:xfrm>
            <a:off x="-704" y="6381115"/>
            <a:ext cx="12195175" cy="476885"/>
          </a:xfrm>
          <a:prstGeom prst="rect">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742202" y="3100183"/>
            <a:ext cx="3335655" cy="624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2724">
                <a:solidFill>
                  <a:schemeClr val="accent1">
                    <a:alpha val="100000"/>
                  </a:schemeClr>
                </a:solidFill>
                <a:latin typeface="微软雅黑"/>
                <a:ea typeface="微软雅黑"/>
                <a:cs typeface="微软雅黑"/>
              </a:rPr>
              <a:t>Contents</a:t>
            </a:r>
          </a:p>
        </p:txBody>
      </p:sp>
      <p:sp>
        <p:nvSpPr>
          <p:cNvPr id="6" name="TextBox 6"/>
          <p:cNvSpPr txBox="1"/>
          <p:nvPr/>
        </p:nvSpPr>
        <p:spPr>
          <a:xfrm>
            <a:off x="742202" y="2288631"/>
            <a:ext cx="3335655" cy="1005840"/>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800" b="1">
                <a:solidFill>
                  <a:schemeClr val="accent1">
                    <a:alpha val="100000"/>
                  </a:schemeClr>
                </a:solidFill>
                <a:latin typeface="微软雅黑"/>
                <a:ea typeface="微软雅黑"/>
                <a:cs typeface="微软雅黑"/>
              </a:rPr>
              <a:t>目录</a:t>
            </a:r>
          </a:p>
        </p:txBody>
      </p:sp>
      <p:sp>
        <p:nvSpPr>
          <p:cNvPr id="7" name="TextBox 7"/>
          <p:cNvSpPr txBox="1"/>
          <p:nvPr/>
        </p:nvSpPr>
        <p:spPr>
          <a:xfrm>
            <a:off x="4912220" y="714964"/>
            <a:ext cx="5606620" cy="4770438"/>
          </a:xfrm>
          <a:prstGeom prst="rect">
            <a:avLst/>
          </a:prstGeom>
        </p:spPr>
        <p:txBody>
          <a:bodyPr vert="horz" wrap="square" lIns="95250" tIns="95250" rIns="47625" bIns="952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SPA的起源</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SPA的发展历程</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SPA的应用领域</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SPA的未来展望</a:t>
            </a:r>
          </a:p>
          <a:p>
            <a:pPr marL="203200" lvl="0" indent="-203200">
              <a:lnSpc>
                <a:spcPct val="150000"/>
              </a:lnSpc>
              <a:buFont typeface="Arial"/>
              <a:buChar char="•"/>
            </a:pPr>
            <a:r>
              <a:rPr lang="en-US" sz="2700" b="1">
                <a:solidFill>
                  <a:schemeClr val="accent1">
                    <a:alpha val="100000"/>
                  </a:schemeClr>
                </a:solidFill>
                <a:latin typeface="Microsoft Yahei"/>
                <a:ea typeface="Microsoft Yahei"/>
                <a:cs typeface="Microsoft Yahei"/>
              </a:rPr>
              <a:t>总结</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01</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SPA的起源</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SPA的定义</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SPA（单页应用程序）是一种使用JavaScript框架构建的Web应用程序，它只加载单个HTML页面并在客户端进行动态内容更新。</a:t>
            </a:r>
            <a:endParaRPr lang="en-US" sz="1100"/>
          </a:p>
        </p:txBody>
      </p:sp>
      <p:sp>
        <p:nvSpPr>
          <p:cNvPr id="27" name="AutoShape 27"/>
          <p:cNvSpPr/>
          <p:nvPr/>
        </p:nvSpPr>
        <p:spPr>
          <a:xfrm>
            <a:off x="590191" y="415758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SPA通过使用前端路由和组件化的方法，实现了无需刷新整个页面的交互效果，提高了用户体验。</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539110" y="3232606"/>
            <a:ext cx="471422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2004年，Ruby工程师Sam Stephenson创建了一个名为Ruby on Rails的Web开发框架，该框架支持单页应用的开发，SPA的概念逐渐被人们所熟知。</a:t>
            </a:r>
          </a:p>
        </p:txBody>
      </p:sp>
      <p:sp>
        <p:nvSpPr>
          <p:cNvPr id="3" name="TextBox 3"/>
          <p:cNvSpPr txBox="1"/>
          <p:nvPr/>
        </p:nvSpPr>
        <p:spPr>
          <a:xfrm>
            <a:off x="539110" y="4962429"/>
            <a:ext cx="4714229" cy="9715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2008年，JavaScript框架Ember.js的发布进一步推动了SPA的发展和应用。</a:t>
            </a:r>
          </a:p>
        </p:txBody>
      </p:sp>
      <p:pic>
        <p:nvPicPr>
          <p:cNvPr id="4" name="Picture 4"/>
          <p:cNvPicPr>
            <a:picLocks noChangeAspect="1"/>
          </p:cNvPicPr>
          <p:nvPr/>
        </p:nvPicPr>
        <p:blipFill>
          <a:blip r:embed="rId2"/>
          <a:srcRect l="16667" r="16667"/>
          <a:stretch>
            <a:fillRect/>
          </a:stretch>
        </p:blipFill>
        <p:spPr>
          <a:xfrm>
            <a:off x="6927890" y="1290438"/>
            <a:ext cx="4828525" cy="4828525"/>
          </a:xfrm>
          <a:prstGeom prst="ellipse">
            <a:avLst/>
          </a:prstGeom>
        </p:spPr>
      </p:pic>
      <p:grpSp>
        <p:nvGrpSpPr>
          <p:cNvPr id="5" name="Group 5"/>
          <p:cNvGrpSpPr/>
          <p:nvPr/>
        </p:nvGrpSpPr>
        <p:grpSpPr>
          <a:xfrm>
            <a:off x="5396305" y="4914086"/>
            <a:ext cx="1091477" cy="1091477"/>
            <a:chOff x="5396305" y="4914086"/>
            <a:chExt cx="1091477" cy="1091477"/>
          </a:xfrm>
        </p:grpSpPr>
        <p:sp>
          <p:nvSpPr>
            <p:cNvPr id="6" name="AutoShape 6"/>
            <p:cNvSpPr/>
            <p:nvPr/>
          </p:nvSpPr>
          <p:spPr>
            <a:xfrm>
              <a:off x="5396305" y="4914086"/>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5539437" y="5154753"/>
              <a:ext cx="610142" cy="610142"/>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8" name="AutoShape 8"/>
          <p:cNvSpPr/>
          <p:nvPr/>
        </p:nvSpPr>
        <p:spPr>
          <a:xfrm>
            <a:off x="5396305" y="3160304"/>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396305" y="1478824"/>
            <a:ext cx="1091477" cy="109147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628547" y="3392546"/>
            <a:ext cx="626995" cy="626995"/>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5668096" y="1750615"/>
            <a:ext cx="547896" cy="547896"/>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539110" y="1502783"/>
            <a:ext cx="4714229"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随着Web技术的发展，前端开发的需求越来越复杂，传统的多页应用无法满足快速响应用户操作和良好的用户体验的需求。</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SPA的起源背景</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5000" r="25000"/>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2009年，Twitter推出了一款基于Ruby on Rails和Ajax技术的单页Web应用程序，成为SPA的早期成功案例之一。</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随着SPA技术的不断发展，越来越多的企业和组织开始采用SPA架构来构建Web应用程序，如LinkedIn、Netflix等。</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SPA的早期应用</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02</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SPA的发展历程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SPA的起源可以追溯到公元前1世纪，当时罗马人开始利用温泉进行疗养和休闲。</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起源</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6675" r="16675"/>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早期SPA设施</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6500" b="16500"/>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初步发展的影响</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0000" r="10000"/>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早期的SPA设施包括温泉、按摩房、桑拿房等，主要提供给贵族和富人使用。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SPA的初步发展为后来的SPA发展奠定了基础，并逐渐成为一种时尚和休闲方式。</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SPA的初步发展</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l="5424" r="5424"/>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l="3219" r="3219"/>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8950" b="28950"/>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SPA的成熟阶段</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18世纪欧洲SPA兴起</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随着欧洲经济的发展和人们对健康的关注，SPA在18世纪欧洲开始兴起。</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温泉度假村的兴起</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欧洲的温泉度假村开始提供各种SPA服务，包括温泉、按摩、音乐疗法等，吸引了大量游客前来体验。</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成熟阶段的影响</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SPA的成熟阶段使得SPA成为一种生活方式，并逐渐向全球范围内传播。</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574882" y="1165346"/>
            <a:ext cx="5016408" cy="5733525"/>
          </a:xfrm>
          <a:prstGeom prst="parallelogram">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24768" r="24768"/>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现代化的SPA服务</a:t>
            </a:r>
          </a:p>
        </p:txBody>
      </p:sp>
      <p:sp>
        <p:nvSpPr>
          <p:cNvPr id="5" name="AutoShape 5"/>
          <p:cNvSpPr/>
          <p:nvPr/>
        </p:nvSpPr>
        <p:spPr>
          <a:xfrm>
            <a:off x="3908867" y="1360418"/>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351619"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3633815" y="1360418"/>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随着科技的发展和人们需求的多样化，SPA服务也不断创新和升级。现代的SPA服务包括瑜伽、冥想、按摩、美容护理等多种项目，满足不同人群的需求。</a:t>
            </a: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SPA与健康旅游的结合</a:t>
            </a:r>
          </a:p>
        </p:txBody>
      </p:sp>
      <p:sp>
        <p:nvSpPr>
          <p:cNvPr id="11" name="AutoShape 11"/>
          <p:cNvSpPr/>
          <p:nvPr/>
        </p:nvSpPr>
        <p:spPr>
          <a:xfrm>
            <a:off x="3469283" y="3099207"/>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912035"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194231" y="3099207"/>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02</a:t>
            </a: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现代的SPA已经不再是单纯的休闲方式，而是与健康旅游紧密结合，为游客提供全面的身心健康服务。</a:t>
            </a: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现代化演变的影响</a:t>
            </a:r>
          </a:p>
        </p:txBody>
      </p:sp>
      <p:sp>
        <p:nvSpPr>
          <p:cNvPr id="17" name="AutoShape 17"/>
          <p:cNvSpPr/>
          <p:nvPr/>
        </p:nvSpPr>
        <p:spPr>
          <a:xfrm>
            <a:off x="3068208" y="4837996"/>
            <a:ext cx="701468" cy="550104"/>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3510960"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2793156" y="4837996"/>
            <a:ext cx="550104" cy="55010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25" b="1">
                <a:solidFill>
                  <a:srgbClr val="FFFFFF">
                    <a:alpha val="100000"/>
                  </a:srgbClr>
                </a:solidFill>
                <a:latin typeface="Microsoft Yahei"/>
                <a:ea typeface="Microsoft Yahei"/>
                <a:cs typeface="Microsoft Yahei"/>
              </a:rPr>
              <a:t>03</a:t>
            </a: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SPA的现代化演变使得SPA成为一种全球性的产业，为人们提供更多的健康和休闲选择。</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SPA的现代化演变</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578735" y="1598295"/>
            <a:ext cx="7034530" cy="3661410"/>
          </a:xfrm>
          <a:prstGeom prst="rect">
            <a:avLst/>
          </a:prstGeom>
          <a:ln w="5715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3" name="AutoShape 3"/>
          <p:cNvSpPr/>
          <p:nvPr/>
        </p:nvSpPr>
        <p:spPr>
          <a:xfrm>
            <a:off x="4270600" y="1598295"/>
            <a:ext cx="3650800" cy="114022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3513434" y="7029364"/>
            <a:ext cx="834390" cy="354330"/>
          </a:xfrm>
          <a:prstGeom prst="rect">
            <a:avLst/>
          </a:prstGeom>
        </p:spPr>
        <p:txBody>
          <a:bodyPr vert="horz" wrap="non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704">
                <a:solidFill>
                  <a:srgbClr val="000000">
                    <a:alpha val="100000"/>
                  </a:srgbClr>
                </a:solidFill>
                <a:latin typeface="Microsoft Yahei"/>
                <a:ea typeface="Microsoft Yahei"/>
                <a:cs typeface="Microsoft Yahei"/>
              </a:rPr>
              <a:t>延时符</a:t>
            </a:r>
            <a:endParaRPr lang="en-US" sz="1100"/>
          </a:p>
        </p:txBody>
      </p:sp>
      <p:grpSp>
        <p:nvGrpSpPr>
          <p:cNvPr id="5" name="Group 5"/>
          <p:cNvGrpSpPr/>
          <p:nvPr/>
        </p:nvGrpSpPr>
        <p:grpSpPr>
          <a:xfrm>
            <a:off x="4023413" y="1756561"/>
            <a:ext cx="4145173" cy="823690"/>
            <a:chOff x="4023413" y="1756561"/>
            <a:chExt cx="4145173" cy="823690"/>
          </a:xfrm>
        </p:grpSpPr>
        <p:sp>
          <p:nvSpPr>
            <p:cNvPr id="6" name="TextBox 6"/>
            <p:cNvSpPr txBox="1"/>
            <p:nvPr/>
          </p:nvSpPr>
          <p:spPr>
            <a:xfrm>
              <a:off x="4023413" y="1756561"/>
              <a:ext cx="4145173" cy="823690"/>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3600" b="1">
                  <a:solidFill>
                    <a:srgbClr val="FFFFFF">
                      <a:alpha val="100000"/>
                    </a:srgbClr>
                  </a:solidFill>
                  <a:latin typeface="Microsoft Yahei"/>
                  <a:ea typeface="Microsoft Yahei"/>
                  <a:cs typeface="Microsoft Yahei"/>
                </a:rPr>
                <a:t>03</a:t>
              </a:r>
            </a:p>
          </p:txBody>
        </p:sp>
      </p:grpSp>
      <p:sp>
        <p:nvSpPr>
          <p:cNvPr id="7" name="TextBox 7"/>
          <p:cNvSpPr txBox="1"/>
          <p:nvPr/>
        </p:nvSpPr>
        <p:spPr>
          <a:xfrm>
            <a:off x="2996924" y="3138126"/>
            <a:ext cx="6198152" cy="1708246"/>
          </a:xfrm>
          <a:prstGeom prst="rect">
            <a:avLst/>
          </a:prstGeom>
        </p:spPr>
        <p:txBody>
          <a:bodyPr vert="horz" wrap="square" lIns="91440" tIns="45720" rIns="91440" bIns="4572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3600">
                <a:solidFill>
                  <a:schemeClr val="accent1">
                    <a:alpha val="100000"/>
                  </a:schemeClr>
                </a:solidFill>
                <a:latin typeface="Microsoft Yahei"/>
                <a:ea typeface="Microsoft Yahei"/>
                <a:cs typeface="Microsoft Yahei"/>
              </a:rPr>
              <a:t>SPA的应用领域</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https://d.book118.com/948122121045006036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12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12</vt:i4>
      </vt:variant>
    </vt:vector>
  </HeadingPairs>
  <TitlesOfParts>
    <vt:vector baseType="lpstr" size="17">
      <vt:lpstr>Arial</vt:lpstr>
      <vt:lpstr>Calibri</vt:lpstr>
      <vt:lpstr>Microsoft Yahei</vt:lpstr>
      <vt:lpstr>微软雅黑</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2024-09-15T14:19:03.632</cp:lastPrinted>
  <dcterms:created xsi:type="dcterms:W3CDTF">2024-09-15T06:19:03Z</dcterms:created>
  <dcterms:modified xsi:type="dcterms:W3CDTF">2024-09-15T06:19:05Z</dcterms:modified>
</cp:coreProperties>
</file>