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0A1BFF-6251-490A-B3BE-7F5EA6735D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1E9551-35DA-4B49-8453-2DD0813455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CB2CE6-F09C-4E06-B991-CD01B5F713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C2028B-EFCB-4D59-910A-CE151C4CEF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FB3390-6754-4CA9-9994-9B4CC7ED86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94A437C-750B-4CC0-B54C-645DBAA566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6B931F-4ADF-4F47-A094-260B8C3D3D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D32388-E006-4F2D-ACE4-64573B77FD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DA0BC9-A111-4F2D-9A99-D75EFAFEAB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EFE87E-5E0D-4923-860E-3748D373B1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1562F0-1906-456C-8C35-2A9CD9A47E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12413004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《长期投资管理》ppt课件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长期投资管理概述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长期投资策略与工具</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长期投资风险管理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长期投资绩效评估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长期投资的心理与行为偏差</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长期投资的未来展望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长期投资管理概述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长期投资的定义与特点</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长期投资是指投资者在较长的时间内持有资产，并期望获得长期收益的投资行为。</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长期投资的特点包括：投资期限长、风险承受能力高、关注长期回报、重视风险管理等。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长期投资有助于投资者更好地规划未来，为未来的需求和目标提供资金支持。</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长期投资有助于实现财富积累和增值，为个人和机构投资者创造持续的收益。</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长期投资能够降低投资风险，通过分散投资和长期持有，降低市场波动对投资组合的影响。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长期投资的重要性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5346287" y="2886646"/>
            <a:ext cx="1499330" cy="1499330"/>
            <a:chOff x="5346287" y="2886646"/>
            <a:chExt cx="1499330" cy="1499330"/>
          </a:xfrm>
        </p:grpSpPr>
        <p:sp>
          <p:nvSpPr>
            <p:cNvPr id="12" name="AutoShape 12"/>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804254" y="3351841"/>
            <a:ext cx="583501" cy="561118"/>
            <a:chOff x="5804254" y="3351841"/>
            <a:chExt cx="583501" cy="561118"/>
          </a:xfrm>
        </p:grpSpPr>
        <p:sp>
          <p:nvSpPr>
            <p:cNvPr id="16" name="AutoShape 16"/>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长期投资管理的目标与原则</a:t>
              </a:r>
            </a:p>
          </p:txBody>
        </p:sp>
      </p:grpSp>
      <p:grpSp>
        <p:nvGrpSpPr>
          <p:cNvPr id="40" name="Group 40"/>
          <p:cNvGrpSpPr/>
          <p:nvPr/>
        </p:nvGrpSpPr>
        <p:grpSpPr>
          <a:xfrm>
            <a:off x="323860" y="1451184"/>
            <a:ext cx="3286271" cy="1172597"/>
            <a:chOff x="323860" y="1451184"/>
            <a:chExt cx="3286271" cy="1172597"/>
          </a:xfrm>
        </p:grpSpPr>
        <p:sp>
          <p:nvSpPr>
            <p:cNvPr id="41" name="TextBox 41"/>
            <p:cNvSpPr txBox="1"/>
            <p:nvPr/>
          </p:nvSpPr>
          <p:spPr>
            <a:xfrm>
              <a:off x="323860"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长期投资管理的目标是在控制风险的前提下，实现投资组合的长期增值和收益最大化。</a:t>
              </a:r>
            </a:p>
          </p:txBody>
        </p:sp>
      </p:grpSp>
      <p:grpSp>
        <p:nvGrpSpPr>
          <p:cNvPr id="42" name="Group 42"/>
          <p:cNvGrpSpPr/>
          <p:nvPr/>
        </p:nvGrpSpPr>
        <p:grpSpPr>
          <a:xfrm>
            <a:off x="181203" y="3072914"/>
            <a:ext cx="3286271" cy="1172597"/>
            <a:chOff x="181203" y="3072914"/>
            <a:chExt cx="3286271" cy="1172597"/>
          </a:xfrm>
        </p:grpSpPr>
        <p:sp>
          <p:nvSpPr>
            <p:cNvPr id="43" name="TextBox 43"/>
            <p:cNvSpPr txBox="1"/>
            <p:nvPr/>
          </p:nvSpPr>
          <p:spPr>
            <a:xfrm>
              <a:off x="181203"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长期投资管理的原则包括：理性投资、多元化投资、价值投资、长期投资等。</a:t>
              </a:r>
            </a:p>
          </p:txBody>
        </p:sp>
      </p:grpSp>
      <p:grpSp>
        <p:nvGrpSpPr>
          <p:cNvPr id="44" name="Group 44"/>
          <p:cNvGrpSpPr/>
          <p:nvPr/>
        </p:nvGrpSpPr>
        <p:grpSpPr>
          <a:xfrm>
            <a:off x="545256" y="4966595"/>
            <a:ext cx="3286271" cy="1172597"/>
            <a:chOff x="545256" y="4966595"/>
            <a:chExt cx="3286271" cy="1172597"/>
          </a:xfrm>
        </p:grpSpPr>
        <p:sp>
          <p:nvSpPr>
            <p:cNvPr id="45" name="TextBox 45"/>
            <p:cNvSpPr txBox="1"/>
            <p:nvPr/>
          </p:nvSpPr>
          <p:spPr>
            <a:xfrm>
              <a:off x="545256"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投资者应保持理性，避免盲目跟风和过度交易，同时关注市场变化，及时调整投资组合。</a:t>
              </a:r>
            </a:p>
          </p:txBody>
        </p:sp>
      </p:grpSp>
      <p:grpSp>
        <p:nvGrpSpPr>
          <p:cNvPr id="46" name="Group 46"/>
          <p:cNvGrpSpPr/>
          <p:nvPr/>
        </p:nvGrpSpPr>
        <p:grpSpPr>
          <a:xfrm>
            <a:off x="8724537" y="3072914"/>
            <a:ext cx="3286271" cy="1172597"/>
            <a:chOff x="8724537" y="3072914"/>
            <a:chExt cx="3286271" cy="1172597"/>
          </a:xfrm>
        </p:grpSpPr>
        <p:sp>
          <p:nvSpPr>
            <p:cNvPr id="47" name="TextBox 47"/>
            <p:cNvSpPr txBox="1"/>
            <p:nvPr/>
          </p:nvSpPr>
          <p:spPr>
            <a:xfrm>
              <a:off x="8724537"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价值投资原则要求投资者关注公司的基本面和市场价值，寻找被低估的优质股票。</a:t>
              </a:r>
            </a:p>
          </p:txBody>
        </p:sp>
      </p:grpSp>
      <p:grpSp>
        <p:nvGrpSpPr>
          <p:cNvPr id="48" name="Group 48"/>
          <p:cNvGrpSpPr/>
          <p:nvPr/>
        </p:nvGrpSpPr>
        <p:grpSpPr>
          <a:xfrm>
            <a:off x="8168429" y="4966595"/>
            <a:ext cx="3286271" cy="1172597"/>
            <a:chOff x="8168429" y="4966595"/>
            <a:chExt cx="3286271" cy="1172597"/>
          </a:xfrm>
        </p:grpSpPr>
        <p:sp>
          <p:nvSpPr>
            <p:cNvPr id="49" name="TextBox 49"/>
            <p:cNvSpPr txBox="1"/>
            <p:nvPr/>
          </p:nvSpPr>
          <p:spPr>
            <a:xfrm>
              <a:off x="8168429"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长期投资原则要求投资者具备耐心和信心，持有投资组合并等待长期回报。</a:t>
              </a:r>
            </a:p>
          </p:txBody>
        </p:sp>
      </p:grpSp>
      <p:grpSp>
        <p:nvGrpSpPr>
          <p:cNvPr id="50" name="Group 50"/>
          <p:cNvGrpSpPr/>
          <p:nvPr/>
        </p:nvGrpSpPr>
        <p:grpSpPr>
          <a:xfrm>
            <a:off x="8581879" y="1451184"/>
            <a:ext cx="3286271" cy="1172597"/>
            <a:chOff x="8581879" y="1451184"/>
            <a:chExt cx="3286271" cy="1172597"/>
          </a:xfrm>
        </p:grpSpPr>
        <p:sp>
          <p:nvSpPr>
            <p:cNvPr id="51" name="TextBox 51"/>
            <p:cNvSpPr txBox="1"/>
            <p:nvPr/>
          </p:nvSpPr>
          <p:spPr>
            <a:xfrm>
              <a:off x="8581879"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多元化投资可以降低单一资产的风险，提高整体投资组合的稳定性。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长期投资策略与工具</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469" r="244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股票投资概述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股票是公司发行的一种所有权凭证，代表股东对公司的所有权。股票投资是指购买和持有股票的行为。</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股票投资的优势</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股票投资可以提供资本增值的机会，因为股票价格会随着公司业绩和市场环境的变化而波动。此外，股票投资还可以为投资者提供股息收入。</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股票投资的挑战</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股票投资的风险相对较高，因为股票价格可能会大幅波动。投资者需要具备一定的风险承受能力和投资知识，以应对可能出现的市场风险和公司经营风险。</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股票投资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债券投资概述</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债券是一种债务凭证，代表债券持有人对发行人的债权。债券投资是指购买和持有债券的行为。</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0000" b="100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债券投资的优势</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债券投资通常被视为较为稳定的投资方式，因为债券持有人享有固定的利息收入，并且在债券到期时可以收回本金。此外，债券投资还可以为投资者提供多样化的投资组合。</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债券投资的挑战</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债券投资的风险相对较低，但也存在一定的信用风险和利率风险。投资者需要了解发行人的信用状况和宏观经济环境，以评估债券的风险水平。</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债券投资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基金是一种集合投资工具，由专业的管理人管理，将资金投资于股票、债券等资产。基金投资是指购买和持有基金份额的行为。</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基金投资概述</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基金投资可以分散风险，降低单一资产的风险敞口。此外，基金投资还可以为投资者提供专业的投资管理服务，帮助投资者实现资产增值。</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基金投资的优势</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基金投资的费用相对较高，包括管理费、托管费等。此外，投资者需要了解基金的投资策略、管理人资质等信息，以评估基金的风险水平和盈利能力。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基金投资的挑战</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基金投资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房地产投资概述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房地产是指土地和建筑物等不动产，房地产投资是指购买和持有房地产的行为。</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房地产投资的优势</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房地产是一种相对较为稳定的资产，可以提供租金收入和资本增值机会。此外，房地产还可以作为抵押品进行融资。</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房地产投资的挑战</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房地产投资通常需要较大的资金投入，并且流动性相对较差。此外，房地产市场的波动也会受到宏观经济环境和政策因素的影响。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房地产投资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其他投资工具概述</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除了以上几种常见的长期投资工具外，还有许多其他的投资工具，如艺术品、邮票、钱币等收藏品，以及各种衍生品和商品期货等。</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其他投资工具的优势</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不同的投资工具有不同的风险和收益特点，可以为投资者提供多样化的投资选择。一些特殊的投资工具还可以为投资者提供独特的收益来源，如艺术品投资的增值和收藏品的稀缺性等。</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其他投资工具的挑战</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较为特殊的投资工具需要投资者具备相应的专业知识和鉴别能力，如艺术品和收藏品的真伪鉴别、市场行情的了解等。此外，一些高风险的投资工具也存在较大的亏损风险，投资者需要谨慎评估自己的风险承受能力和投资目的。</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其他投资工具</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长期投资风险管理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识别投资过程中可能出现的各种风险因素，如市场风险、信用风险、流动性风险等。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风险评估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对已识别的风险因素进行量化和定性评估，确定其对投资组合的影响程度和可能性。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风险识别</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风险识别与评估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https://d.book118.com/948124130046006030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2024-09-06T17:15:35.094</cp:lastPrinted>
  <dcterms:created xsi:type="dcterms:W3CDTF">2024-09-06T09:15:35Z</dcterms:created>
  <dcterms:modified xsi:type="dcterms:W3CDTF">2024-09-06T09:15:37Z</dcterms:modified>
</cp:coreProperties>
</file>