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4803E6-D163-434D-B462-602F14C4F9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8F14F3-DDF3-4671-B8CE-3B1A1FFEDA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3CA48E-96C6-4C93-A202-04BBDF1C1B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BF2681-1D32-496E-860A-B12A30D985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2B1220-B489-4C9E-9623-DCFCA47C2D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AD07F0-C6CC-4386-9751-C00371B2D3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8BBADB-61C2-42C0-BB6D-D18D56BA8D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CF1D15-E09C-4078-AFB2-3C656FE0F1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F0FA7C-9DDF-491C-B7F5-04FF7522F0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164FE4-BB89-4EA3-8814-78CB887D75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754258-81C4-45EC-AAB1-77A2142B77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emf"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13503600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胰腺触诊操作护理PPT\n## 1.胰腺触诊操作的基本原理与方法\n### 1.1胰腺触诊操作的定义与目的\n### 1.2胰腺触诊操作的基本原理\n### 1.3胰腺触诊操作的具体方法\n## 2.胰腺触诊操作的适应症与禁忌症\n### 2.1胰腺触诊操作的适应症\n### 2.2胰腺触诊操作的禁忌症\n### 2.3胰腺触诊操作的注意事项\n## 3.胰腺触诊操作前的准备与器械\n### 3.1胰腺触诊操作前的病人准备\n### 3.2胰腺触诊操作的器械准备\n### 3.3胰腺触诊操作的环境准备\n## 4.胰腺触诊操作的具体步骤与技巧\n### 4.1胰腺触诊操作的具体步骤\n### 4.2胰腺触诊操作的技巧与难点\n### 4.3胰腺触诊操作的失误与防范\n## 5.胰腺触诊操作后的评估与护理\n### 5.1胰腺触诊操作后的评估方法\n### 5.2胰腺触诊操作后的护理措施\n### 5.3胰腺触诊操作后的随访与复查\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06765"/>
            <a:ext cx="11055350" cy="1187450"/>
          </a:xfrm>
        </p:spPr>
        <p:txBody>
          <a:bodyPr vert="horz" wrap="square" lIns="91440" tIns="45720" rIns="91440" bIns="45720" anchor="b">
            <a:spAutoFit/>
          </a:bodyPr>
          <a:lstStyle/>
          <a:p>
            <a:pPr>
              <a:buNone/>
            </a:pPr>
            <a:r>
              <a:rPr lang="zh-CN"/>
              <a:t>胰腺触诊操作护理PPT</a:t>
            </a:r>
            <a:endParaRPr/>
          </a:p>
        </p:txBody>
      </p:sp>
      <p:sp>
        <p:nvSpPr>
          <p:cNvPr id="3" name="副标题 2"/>
          <p:cNvSpPr>
            <a:spLocks noGrp="1"/>
          </p:cNvSpPr>
          <p:nvPr>
            <p:ph type="subTitle" idx="1"/>
          </p:nvPr>
        </p:nvSpPr>
        <p:spPr>
          <a:xfrm>
            <a:off x="571500" y="3984896"/>
            <a:ext cx="5581650" cy="400050"/>
          </a:xfrm>
        </p:spPr>
        <p:txBody>
          <a:bodyPr/>
          <a:lstStyle/>
          <a:p>
            <a:r>
              <a:rPr lang="en-US"/>
              <a:t>TENCENT DOCS SMART CREATE</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129521"/>
            <a:ext cx="2093843" cy="37555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z="1400" spc="80">
                <a:solidFill>
                  <a:schemeClr val="accent1">
                    <a:lumMod val="50000"/>
                  </a:schemeClr>
                </a:solidFill>
                <a:effectLst/>
                <a:latin typeface="+mn-lt"/>
              </a:rPr>
              <a:t>CREATE TOGETHER</a:t>
            </a:r>
            <a:endParaRPr kumimoji="1" lang="en-US" altLang="zh-CN" sz="1400" spc="80">
              <a:solidFill>
                <a:schemeClr val="accent1">
                  <a:lumMod val="50000"/>
                </a:schemeClr>
              </a:solidFill>
              <a:latin typeface="+mn-lt"/>
            </a:endParaRPr>
          </a:p>
        </p:txBody>
      </p:sp>
      <p:sp>
        <p:nvSpPr>
          <p:cNvPr id="6" name="文本占位符 20"/>
          <p:cNvSpPr txBox="1"/>
          <p:nvPr/>
        </p:nvSpPr>
        <p:spPr>
          <a:xfrm>
            <a:off x="9937347" y="6129521"/>
            <a:ext cx="1683154" cy="377411"/>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z="1400" spc="80">
                <a:solidFill>
                  <a:schemeClr val="accent1">
                    <a:lumMod val="50000"/>
                  </a:schemeClr>
                </a:solidFill>
                <a:effectLst/>
              </a:rPr>
              <a:t>TENCENT</a:t>
            </a:r>
            <a:r>
              <a:rPr lang="zh-CN" altLang="en-US" sz="1400" spc="80">
                <a:solidFill>
                  <a:schemeClr val="accent1">
                    <a:lumMod val="50000"/>
                  </a:schemeClr>
                </a:solidFill>
                <a:effectLst/>
              </a:rPr>
              <a:t> </a:t>
            </a:r>
            <a:r>
              <a:rPr lang="en-US" altLang="zh-CN" sz="1400" spc="80">
                <a:solidFill>
                  <a:schemeClr val="accent1">
                    <a:lumMod val="50000"/>
                  </a:schemeClr>
                </a:solidFill>
                <a:effectLst/>
              </a:rPr>
              <a:t>DOCS</a:t>
            </a: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9" name="" descr="{&quot;isTemplate&quot;:true,&quot;type&quot;:2}"/>
        <p:cNvGrpSpPr/>
        <p:nvPr/>
      </p:nvGrpSpPr>
      <p:grpSpPr>
        <a:xfrm>
          <a:off x="0" y="0"/>
          <a:ext cx="0" cy="0"/>
        </a:xfrm>
      </p:grpSpPr>
      <p:sp>
        <p:nvSpPr>
          <p:cNvPr id="80"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胰腺触诊操作的基本原理与方法</a:t>
            </a:r>
            <a:endParaRPr/>
          </a:p>
        </p:txBody>
      </p:sp>
      <p:sp>
        <p:nvSpPr>
          <p:cNvPr id="81"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82"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8" name="" descr="{&quot;isTemplate&quot;:true,&quot;type&quot;:3}"/>
        <p:cNvGrpSpPr/>
        <p:nvPr/>
      </p:nvGrpSpPr>
      <p:grpSpPr>
        <a:xfrm>
          <a:off x="0" y="0"/>
          <a:ext cx="0" cy="0"/>
        </a:xfrm>
      </p:grpSpPr>
      <p:grpSp>
        <p:nvGrpSpPr>
          <p:cNvPr id="99"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00" name=""/>
            <p:cNvGrpSpPr/>
            <p:nvPr/>
          </p:nvGrpSpPr>
          <p:grpSpPr>
            <a:xfrm>
              <a:off x="685800" y="3146904"/>
              <a:ext cx="5760000" cy="3225487"/>
              <a:chOff x="685800" y="3146904"/>
              <a:chExt cx="5760000" cy="3225487"/>
            </a:xfrm>
          </p:grpSpPr>
          <p:sp>
            <p:nvSpPr>
              <p:cNvPr id="10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胰腺触诊操作是指通过医生的手法，对患者的胰腺进行触诊，以了解胰腺的大小、形状、硬度等特征，从而判断胰腺是否有病变。</a:t>
                </a:r>
                <a:endParaRPr kumimoji="1" lang="en-US" altLang="zh-CN" sz="1800" b="1">
                  <a:solidFill>
                    <a:schemeClr val="bg1"/>
                  </a:solidFill>
                  <a:latin typeface="+mj-ea"/>
                  <a:ea typeface="+mj-ea"/>
                </a:endParaRPr>
              </a:p>
            </p:txBody>
          </p:sp>
          <p:sp>
            <p:nvSpPr>
              <p:cNvPr id="10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评估胰腺的形态和质地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发现胰腺的异常肿块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判断胰腺的炎症或坏死程度</a:t>
                </a:r>
                <a:endParaRPr/>
              </a:p>
            </p:txBody>
          </p:sp>
        </p:grpSp>
        <p:grpSp>
          <p:nvGrpSpPr>
            <p:cNvPr id="103" name=""/>
            <p:cNvGrpSpPr/>
            <p:nvPr/>
          </p:nvGrpSpPr>
          <p:grpSpPr>
            <a:xfrm>
              <a:off x="6016236" y="3146904"/>
              <a:ext cx="5400000" cy="3225487"/>
              <a:chOff x="6016236" y="3146904"/>
              <a:chExt cx="5400000" cy="3225487"/>
            </a:xfrm>
          </p:grpSpPr>
          <p:sp>
            <p:nvSpPr>
              <p:cNvPr id="10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胰腺触诊操作的目的</a:t>
                </a:r>
                <a:endParaRPr kumimoji="1" lang="en-US" altLang="zh-CN" sz="1800" b="1">
                  <a:solidFill>
                    <a:schemeClr val="bg1"/>
                  </a:solidFill>
                  <a:latin typeface="+mj-ea"/>
                  <a:ea typeface="+mj-ea"/>
                </a:endParaRPr>
              </a:p>
            </p:txBody>
          </p:sp>
          <p:sp>
            <p:nvSpPr>
              <p:cNvPr id="10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提高胰腺疾病的诊断准确率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了解胰腺疾病的严重程度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为胰腺疾病的治疗和护理提供依据</a:t>
                </a:r>
                <a:endParaRPr/>
              </a:p>
            </p:txBody>
          </p:sp>
        </p:grpSp>
      </p:grpSp>
      <p:sp>
        <p:nvSpPr>
          <p:cNvPr id="10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胰腺触诊操作的定义与目的</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descr="{&quot;isTemplate&quot;:true,&quot;type&quot;:3}"/>
        <p:cNvGrpSpPr/>
        <p:nvPr/>
      </p:nvGrpSpPr>
      <p:grpSpPr>
        <a:xfrm>
          <a:off x="0" y="0"/>
          <a:ext cx="0" cy="0"/>
        </a:xfrm>
      </p:grpSpPr>
      <p:sp>
        <p:nvSpPr>
          <p:cNvPr id="108"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09"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胰腺触诊操作的基本原理</a:t>
            </a:r>
            <a:endParaRPr lang="en-US" sz="3600" b="1">
              <a:latin typeface="微软雅黑"/>
              <a:ea typeface="微软雅黑"/>
            </a:endParaRPr>
          </a:p>
        </p:txBody>
      </p:sp>
      <p:sp>
        <p:nvSpPr>
          <p:cNvPr id="110"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胰腺触诊操作的基本原理是通过医生的手指在患者腹部施加一定的压力，通过感觉胰腺的质地、大小、形状等特征，来判断胰腺是否有病变。</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胰腺位于腹膜后，位置较深，通常需要医生有较好的指力和经验才能进行触诊。</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胰腺触诊操作需要患者的合作，患者需要保持舒适的体位，并在医生的指导下进行呼吸。</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胰腺触诊操作的结果需要结合患者的病史、症状、体征等其他检查结果进行综合分析。</a:t>
            </a:r>
            <a:endParaRPr/>
          </a:p>
        </p:txBody>
      </p:sp>
      <p:cxnSp>
        <p:nvCxnSpPr>
          <p:cNvPr id="111"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2"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descr="{&quot;isTemplate&quot;:true,&quot;type&quot;:3}"/>
        <p:cNvGrpSpPr/>
        <p:nvPr/>
      </p:nvGrpSpPr>
      <p:grpSpPr>
        <a:xfrm>
          <a:off x="0" y="0"/>
          <a:ext cx="0" cy="0"/>
        </a:xfrm>
      </p:grpSpPr>
      <p:sp>
        <p:nvSpPr>
          <p:cNvPr id="114"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胰腺触诊操作的具体方法</a:t>
            </a:r>
            <a:endParaRPr lang="en-US" sz="3600" b="1">
              <a:latin typeface="微软雅黑"/>
              <a:ea typeface="微软雅黑"/>
            </a:endParaRPr>
          </a:p>
        </p:txBody>
      </p:sp>
      <p:sp>
        <p:nvSpPr>
          <p:cNvPr id="115"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胰腺触诊操作的具体方法包括：</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让患者采取仰卧位或左侧卧位，充分暴露腹部。</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医生站在患者的右侧，用左手手指在患者的腹部进行触诊，从右上腹开始，逐渐向左侧移动。</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医生需要仔细观察和感觉胰腺的质地、大小、形状等特征，以及是否有压痛、反跳痛等异常情况。</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根据触诊结果，结合患者的病史、症状、体征等其他检查结果，进行综合分析，判断胰腺是否有病变。</a:t>
            </a:r>
            <a:endParaRPr/>
          </a:p>
        </p:txBody>
      </p:sp>
      <p:cxnSp>
        <p:nvCxnSpPr>
          <p:cNvPr id="116"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7"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8" name="" descr="{&quot;isTemplate&quot;:true,&quot;type&quot;:2}"/>
        <p:cNvGrpSpPr/>
        <p:nvPr/>
      </p:nvGrpSpPr>
      <p:grpSpPr>
        <a:xfrm>
          <a:off x="0" y="0"/>
          <a:ext cx="0" cy="0"/>
        </a:xfrm>
      </p:grpSpPr>
      <p:sp>
        <p:nvSpPr>
          <p:cNvPr id="119"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胰腺触诊操作的适应症与禁忌症</a:t>
            </a:r>
            <a:endParaRPr/>
          </a:p>
        </p:txBody>
      </p:sp>
      <p:sp>
        <p:nvSpPr>
          <p:cNvPr id="120"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21"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2" name="" descr="{&quot;isTemplate&quot;:true,&quot;type&quot;:3}"/>
        <p:cNvGrpSpPr/>
        <p:nvPr/>
      </p:nvGrpSpPr>
      <p:grpSpPr>
        <a:xfrm>
          <a:off x="0" y="0"/>
          <a:ext cx="0" cy="0"/>
        </a:xfrm>
      </p:grpSpPr>
      <p:sp>
        <p:nvSpPr>
          <p:cNvPr id="123"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胰腺触诊操作的适应症</a:t>
            </a:r>
            <a:endParaRPr lang="en-US" sz="3600" b="1">
              <a:latin typeface="微软雅黑"/>
              <a:ea typeface="微软雅黑"/>
            </a:endParaRPr>
          </a:p>
        </p:txBody>
      </p:sp>
      <p:sp>
        <p:nvSpPr>
          <p:cNvPr id="124"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胰腺触诊操作的适应症包括：</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有胰腺疾病症状或体征的患者，如腹痛、腹胀、恶心、呕吐等。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需要进行胰腺疾病筛查的患者，如糖尿病、胰腺炎、胰腺癌等。   -需要进行胰腺手术前的评估和准备的患者。</a:t>
            </a:r>
            <a:endParaRPr/>
          </a:p>
        </p:txBody>
      </p:sp>
      <p:pic>
        <p:nvPicPr>
          <p:cNvPr id="125"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6" name="" descr="{&quot;isTemplate&quot;:true,&quot;type&quot;:3}"/>
        <p:cNvGrpSpPr/>
        <p:nvPr/>
      </p:nvGrpSpPr>
      <p:grpSpPr>
        <a:xfrm>
          <a:off x="0" y="0"/>
          <a:ext cx="0" cy="0"/>
        </a:xfrm>
      </p:grpSpPr>
      <p:sp>
        <p:nvSpPr>
          <p:cNvPr id="127"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胰腺触诊操作的禁忌症</a:t>
            </a:r>
            <a:endParaRPr lang="en-US" sz="3600" b="1">
              <a:latin typeface="微软雅黑"/>
              <a:ea typeface="微软雅黑"/>
            </a:endParaRPr>
          </a:p>
        </p:txBody>
      </p:sp>
      <p:sp>
        <p:nvSpPr>
          <p:cNvPr id="128"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胰腺触诊操作的禁忌症包括：</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有急性胰腺炎、胰腺出血、胰腺坏死等严重胰腺疾病的患者，以免触诊操作引起病情加重。</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有严重心肺功能不全、腹膜炎、腹腔积液等疾病的患者，以免触诊操作引起并发症。</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对胰腺触诊操作有恐惧、抵触情绪的患者，可以采用其他检查方法替代。</a:t>
            </a:r>
            <a:endParaRPr/>
          </a:p>
        </p:txBody>
      </p:sp>
      <p:cxnSp>
        <p:nvCxnSpPr>
          <p:cNvPr id="129"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30"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1" name="" descr="{&quot;isTemplate&quot;:true,&quot;type&quot;:3}"/>
        <p:cNvGrpSpPr/>
        <p:nvPr/>
      </p:nvGrpSpPr>
      <p:grpSpPr>
        <a:xfrm>
          <a:off x="0" y="0"/>
          <a:ext cx="0" cy="0"/>
        </a:xfrm>
      </p:grpSpPr>
      <p:sp>
        <p:nvSpPr>
          <p:cNvPr id="132"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胰腺触诊操作的注意事项</a:t>
            </a:r>
            <a:endParaRPr lang="en-US" sz="3600" b="1">
              <a:latin typeface="微软雅黑"/>
              <a:ea typeface="微软雅黑"/>
            </a:endParaRPr>
          </a:p>
        </p:txBody>
      </p:sp>
      <p:sp>
        <p:nvSpPr>
          <p:cNvPr id="133"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胰腺触诊操作的注意事项包括：</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医生需要具备一定的指力和经验，以减少触诊操作的误差。</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患者需要保持舒适的体位，并在医生的指导下进行呼吸。</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触诊操作需要轻柔、准确，避免用力过猛或手法不当引起患者不适。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触诊操作的结果需要结合患者的病史、症状、体征等其他检查结果进行综合分析，避免误诊。</a:t>
            </a:r>
            <a:endParaRPr/>
          </a:p>
        </p:txBody>
      </p:sp>
      <p:cxnSp>
        <p:nvCxnSpPr>
          <p:cNvPr id="134"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35"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胰腺触诊操作前的准备与器械</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sp>
        <p:nvSpPr>
          <p:cNvPr id="12"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胰腺触诊操作前的病人准备</a:t>
            </a:r>
            <a:endParaRPr lang="en-US" sz="3600" b="1">
              <a:latin typeface="微软雅黑"/>
              <a:ea typeface="微软雅黑"/>
            </a:endParaRPr>
          </a:p>
        </p:txBody>
      </p:sp>
      <p:sp>
        <p:nvSpPr>
          <p:cNvPr id="13"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胰腺触诊操作前的病人准备包括：</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患者需要保持空腹，避免饮食对胰腺触诊操作的影响。</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患者需要排空大小便，以减少腹部不适。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患者需要穿着宽松、舒适的衣物，以方便触诊操作。</a:t>
            </a:r>
            <a:endParaRPr/>
          </a:p>
        </p:txBody>
      </p:sp>
      <p:pic>
        <p:nvPicPr>
          <p:cNvPr id="14"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https://d.book118.com/948135036005006036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Arial Black</vt:lpstr>
      <vt:lpstr>微软雅黑</vt:lpstr>
      <vt:lpstr>黑体</vt:lpstr>
      <vt:lpstr>Microsoft YaHei</vt:lpstr>
      <vt:lpstr>Microsoft YaHei Light</vt:lpstr>
      <vt:lpstr>Office Theme</vt:lpstr>
      <vt:lpstr>胰腺触诊操作护理PPT</vt:lpstr>
      <vt:lpstr>胰腺触诊操作的基本原理与方法</vt:lpstr>
      <vt:lpstr>PowerPoint Presentation</vt:lpstr>
      <vt:lpstr>PowerPoint Presentation</vt:lpstr>
      <vt:lpstr>PowerPoint Presentation</vt:lpstr>
      <vt:lpstr>胰腺触诊操作的适应症与禁忌症</vt:lpstr>
      <vt:lpstr>PowerPoint Presentation</vt:lpstr>
      <vt:lpstr>PowerPoint Presentation</vt:lpstr>
      <vt:lpstr>PowerPoint Presentation</vt:lpstr>
      <vt:lpstr>胰腺触诊操作前的准备与器械</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2024-09-15T02:38:48.368</cp:lastPrinted>
  <dcterms:created xsi:type="dcterms:W3CDTF">2024-09-14T18:38:48Z</dcterms:created>
  <dcterms:modified xsi:type="dcterms:W3CDTF">2024-09-14T18:38:50Z</dcterms:modified>
</cp:coreProperties>
</file>