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54D26E-4419-4519-9794-B3DAB827E7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AF1C33-F99B-4FBC-81F8-BE8A2DB30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C48A07-6249-4EE4-9200-2C2A066379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0DAD32-4BFB-4456-9687-DAC2701B3E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F5CF06-38EE-4DA8-B81B-9D2F060B49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44A772-3066-447A-9D10-4FE52325C2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06A1DF-E2FF-45E8-8F51-2BB695A758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A0A543-0B4D-4392-9516-76AA1D3313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C7A11A-ADD5-4AA8-BF10-3C786E8046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78A15F-EDFD-41CB-8D40-4BBE46E69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4BDCD5-00F2-42E5-B570-FF9F14ED2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4013604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中考英语专题复习培训课件语法填空题集篇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Overview and problem solving skills of grammar fill in the blank questions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The application of noun clauses in grammar fill in the blank questions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The application of relevant clauses in grammar fill in the blank questions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The application of advisory claims in grammar fill in the blank questions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Review and summary of other important knowledge points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Overview and problem solving skills of grammar fill in the blank questions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Grammar fill in the blank questions are designed to test students' master of graphical knowledge and their ability to apply it in context</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These questions typically provide a presence or paragraph with a blank, requiring students to choose the most appropriate word or phrase to fill in the blank based on graphical rules and contextual clubs</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requirements for answering these questions include accurate understanding of graphical structures, family with common settlements and phrases, and the ability to analyze and interpret contextual information</a:t>
            </a:r>
          </a:p>
        </p:txBody>
      </p:sp>
      <p:pic>
        <p:nvPicPr>
          <p:cNvPr id="8" name="Picture 8"/>
          <p:cNvPicPr>
            <a:picLocks noChangeAspect="1"/>
          </p:cNvPicPr>
          <p:nvPr/>
        </p:nvPicPr>
        <p:blipFill>
          <a:blip r:embed="rId2"/>
          <a:srcRect t="7813" b="7813"/>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3164" b="23164"/>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7765" b="1776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Characteristics and requirements of question types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headEnd type="none"/>
            <a:tailEnd type="none"/>
          </a:ln>
        </p:spPr>
        <p:style>
          <a:lnRef idx="0">
            <a:schemeClr val="dk1"/>
          </a:lnRef>
          <a:fillRef idx="1">
            <a:schemeClr val="dk1"/>
          </a:fillRef>
          <a:effectRef idx="0">
            <a:schemeClr val="dk1"/>
          </a:effectRef>
          <a:fontRef idx="minor">
            <a:schemeClr val="lt1"/>
          </a:fontRef>
        </p:style>
      </p:cxnSp>
      <p:sp>
        <p:nvSpPr>
          <p:cNvPr id="3" name="AutoShape 3"/>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20641" y="3876712"/>
            <a:ext cx="529780" cy="508540"/>
            <a:chOff x="1320641" y="3876712"/>
            <a:chExt cx="529780" cy="508540"/>
          </a:xfrm>
        </p:grpSpPr>
        <p:sp>
          <p:nvSpPr>
            <p:cNvPr id="5" name="Freeform 5"/>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5935409" y="3917288"/>
            <a:ext cx="321183" cy="427387"/>
            <a:chOff x="5935409" y="3917288"/>
            <a:chExt cx="321183" cy="427387"/>
          </a:xfrm>
        </p:grpSpPr>
        <p:sp>
          <p:nvSpPr>
            <p:cNvPr id="9" name="Freeform 9"/>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10351433" y="3876712"/>
            <a:ext cx="424244" cy="464725"/>
            <a:chOff x="10351433" y="3876712"/>
            <a:chExt cx="424244" cy="464725"/>
          </a:xfrm>
        </p:grpSpPr>
        <p:sp>
          <p:nvSpPr>
            <p:cNvPr id="14" name="Freeform 14"/>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19" name="Picture 19"/>
          <p:cNvPicPr>
            <a:picLocks noChangeAspect="1"/>
          </p:cNvPicPr>
          <p:nvPr/>
        </p:nvPicPr>
        <p:blipFill>
          <a:blip r:embed="rId2"/>
          <a:srcRect l="780" r="780"/>
          <a:stretch>
            <a:fillRect/>
          </a:stretch>
        </p:blipFill>
        <p:spPr>
          <a:xfrm>
            <a:off x="387332" y="1711400"/>
            <a:ext cx="2396303" cy="1604591"/>
          </a:xfrm>
          <a:prstGeom prst="rect">
            <a:avLst/>
          </a:prstGeom>
        </p:spPr>
      </p:pic>
      <p:pic>
        <p:nvPicPr>
          <p:cNvPr id="20" name="Picture 20"/>
          <p:cNvPicPr>
            <a:picLocks noChangeAspect="1"/>
          </p:cNvPicPr>
          <p:nvPr/>
        </p:nvPicPr>
        <p:blipFill>
          <a:blip r:embed="rId3"/>
          <a:srcRect t="5441" b="5441"/>
          <a:stretch>
            <a:fillRect/>
          </a:stretch>
        </p:blipFill>
        <p:spPr>
          <a:xfrm>
            <a:off x="4897849" y="4920583"/>
            <a:ext cx="2396303" cy="1574955"/>
          </a:xfrm>
          <a:prstGeom prst="rect">
            <a:avLst/>
          </a:prstGeom>
        </p:spPr>
      </p:pic>
      <p:pic>
        <p:nvPicPr>
          <p:cNvPr id="21" name="Picture 21"/>
          <p:cNvPicPr>
            <a:picLocks noChangeAspect="1"/>
          </p:cNvPicPr>
          <p:nvPr/>
        </p:nvPicPr>
        <p:blipFill>
          <a:blip r:embed="rId4"/>
          <a:srcRect t="25531" b="25531"/>
          <a:stretch>
            <a:fillRect/>
          </a:stretch>
        </p:blipFill>
        <p:spPr>
          <a:xfrm>
            <a:off x="9369642" y="1711400"/>
            <a:ext cx="2396303" cy="1604591"/>
          </a:xfrm>
          <a:prstGeom prst="rect">
            <a:avLst/>
          </a:prstGeom>
        </p:spPr>
      </p:pic>
      <p:sp>
        <p:nvSpPr>
          <p:cNvPr id="22" name="TextBox 22"/>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Common types of errors include choosing the wrong word or phrase due to misunderstanding of graphical structures, emphasizing contextual clues, or fusion between similar words or phrases</a:t>
            </a:r>
          </a:p>
        </p:txBody>
      </p:sp>
      <p:sp>
        <p:nvSpPr>
          <p:cNvPr id="23" name="TextBox 23"/>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The reasons of these errors can be attributed to insufficient master of graphical knowledge, lake of practice in applying graphical rules in context, or care in reading and analyzing the question</a:t>
            </a:r>
          </a:p>
        </p:txBody>
      </p:sp>
      <p:sp>
        <p:nvSpPr>
          <p:cNvPr id="24" name="TextBox 24"/>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Other errors may result from insufficient knowledge of settlements and phases, or from over generalization of graphical rules</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types of errors and analysis of their causes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To solve grammar fill in the blank questions effectively, students should first read the presence or paragraph carefully to understand the context and identify the graphical structure of the blank</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Next, they should analyze the options provided and determine those that are objectively incorrect based on graphical rules and contextual clubs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Finally, they should choose the most appropriate word or phrase to fill in the blank, taking into account both graphical correctness and contextual appropriateness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It is also helpful to practice solving these questions regularly to improve one's ability to identify and correct common errors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Steps and Methods for Solving Problems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Practical exercises are essential for improving students' ability to solve grammar fill in the blank questions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These exercises should include a variety of question types and diversity levels to challenge students' master of graphical knowledge and their ability to apply it in context</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After completing the exercises, students should analyze their answers carefully to identify any errors they may have made and understand the reasons for those errors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By reflecting on their misses and learning from them, students can gradually improve their accuracy and confidence in solving grammar fill in the blank questions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Practical exercises and answer analysis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The application of noun clauses in grammar fill in the blank questions</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Appetite Claims</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 Claims that rename or describe a noun or pronoun, such as "My belief, that all people are equal, is very strong."</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Subject Claims</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 Claims that function as the subject of a sentence, such as "What he said was risky me."</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Object Claims</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Claims that function as the object of a verb or position, such as "I don't know where he went."</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Predictive Claims</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Claims that function as the predictive, or completion, of a subject or object, such as "The problem is that we don't have enough money."</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Types and functions of noun clauses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Understanding the Means of Guide Words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Recognize the words that introduce noun clauses and understand their meanings, such as "that," "which," "if," "who," "who," "who," "who," "who," "who," "which," "which," "which," and "where."</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6375" r="6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Analyzing the Sentence Structure</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Identify the function of the noun clause in the presence and determine the appropriate guide word to use</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Considering the Context</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Take into account the context of the presence and the overall meaning of the text to select the most appropriate guide word</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Guide word selection skills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930" r="2193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Avoiding Mixed Tenses and Voices</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Be careful not to mix tensions or voices within a presence or non clause to maintain clarity and coherence</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Matching Tenses</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Ensure that the tense of the noun clause matches the tense of the main clause for consistency</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Using the Correct Voice</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Choose the active or passive voice based on the focus of the presence and the intended meaning</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Handling Tense and Voice Issues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Completing Sample Questions: Practice completing grammar fill in the blank questions with no claims to gain familiarity with the structure and usage</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Analyzing Answers: Review and analyze sample answers to understand the reasoning behind the correct choices and to identify common misses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Discussing Differences: Discuss any differences or conclusions with a teacher or class to gain further clarification and understanding</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Improving Accuracy: Focus on improving accuracy by practicing regularly and paying attention to details such as tense, voice, and guide word selection</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Practical exercises and answer analysis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The application of relevant clauses in grammar fill in the blank questions</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https://d.book118.com/948140136046006037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2024-09-17T03:31:07.185</cp:lastPrinted>
  <dcterms:created xsi:type="dcterms:W3CDTF">2024-09-16T19:31:07Z</dcterms:created>
  <dcterms:modified xsi:type="dcterms:W3CDTF">2024-09-16T19:31:09Z</dcterms:modified>
</cp:coreProperties>
</file>