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663C75-D4A7-43C8-A9C9-E16DFA7CC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44D24-3378-4CFF-B9C7-031E2BD71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25A2CB-54FF-482C-BE8F-3F3F45998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335F39-01BF-4380-BC24-05E6FE849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ACB619-3452-43E3-AAC3-90A4AD86F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C4883B-2682-4D9C-8F1A-291450160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639101-482A-4AA9-BEB1-4F6862338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F920E4-E057-4B27-8095-3816D6DB0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45B7D3-3C8E-4D4E-B550-BB26EC913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51A7B5-3CC6-43EC-943B-E669CD730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2585BA-4DBF-453C-8D79-C7E070676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14113005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价格策略概述市场价值与需求弹性的平衡模式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2024-01-26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市场价值概述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需求弹性概述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价格策略与市场价值的平衡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价格策略与需求弹性的平衡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案例分析：成功实现市场价值与需求弹性平衡的价格策略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98583" y="3042229"/>
            <a:ext cx="997196" cy="997196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13390" y="30422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8583" y="4176423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13390" y="4176423"/>
            <a:ext cx="3121017" cy="997196"/>
          </a:xfrm>
          <a:prstGeom prst="rect">
            <a:avLst/>
          </a:prstGeom>
          <a:solidFill>
            <a:schemeClr val="accent1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994943" y="3417320"/>
            <a:ext cx="204472" cy="247009"/>
          </a:xfrm>
          <a:custGeom>
            <a:rect l="l" t="t" r="r" b="b"/>
            <a:pathLst>
              <a:path w="115" h="140">
                <a:moveTo>
                  <a:pt x="75" y="56"/>
                </a:moveTo>
                <a:cubicBezTo>
                  <a:pt x="97" y="56"/>
                  <a:pt x="97" y="56"/>
                  <a:pt x="97" y="56"/>
                </a:cubicBezTo>
                <a:cubicBezTo>
                  <a:pt x="100" y="56"/>
                  <a:pt x="103" y="58"/>
                  <a:pt x="103" y="61"/>
                </a:cubicBezTo>
                <a:cubicBezTo>
                  <a:pt x="103" y="63"/>
                  <a:pt x="102" y="65"/>
                  <a:pt x="100" y="66"/>
                </a:cubicBezTo>
                <a:cubicBezTo>
                  <a:pt x="9" y="138"/>
                  <a:pt x="9" y="138"/>
                  <a:pt x="9" y="138"/>
                </a:cubicBezTo>
                <a:cubicBezTo>
                  <a:pt x="6" y="140"/>
                  <a:pt x="3" y="140"/>
                  <a:pt x="1" y="137"/>
                </a:cubicBezTo>
                <a:cubicBezTo>
                  <a:pt x="0" y="136"/>
                  <a:pt x="0" y="133"/>
                  <a:pt x="1" y="131"/>
                </a:cubicBezTo>
                <a:cubicBezTo>
                  <a:pt x="36" y="67"/>
                  <a:pt x="36" y="67"/>
                  <a:pt x="36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2" y="67"/>
                  <a:pt x="10" y="64"/>
                  <a:pt x="10" y="61"/>
                </a:cubicBezTo>
                <a:cubicBezTo>
                  <a:pt x="10" y="60"/>
                  <a:pt x="10" y="59"/>
                  <a:pt x="11" y="58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1"/>
                  <a:pt x="52" y="1"/>
                  <a:pt x="54" y="1"/>
                </a:cubicBezTo>
                <a:cubicBezTo>
                  <a:pt x="54" y="0"/>
                  <a:pt x="54" y="0"/>
                  <a:pt x="54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4" y="0"/>
                  <a:pt x="116" y="3"/>
                  <a:pt x="116" y="6"/>
                </a:cubicBezTo>
                <a:cubicBezTo>
                  <a:pt x="116" y="7"/>
                  <a:pt x="115" y="9"/>
                  <a:pt x="114" y="10"/>
                </a:cubicBezTo>
                <a:cubicBezTo>
                  <a:pt x="75" y="56"/>
                  <a:pt x="75" y="56"/>
                  <a:pt x="75" y="56"/>
                </a:cubicBezTo>
                <a:close/>
                <a:moveTo>
                  <a:pt x="81" y="67"/>
                </a:moveTo>
                <a:cubicBezTo>
                  <a:pt x="81" y="67"/>
                  <a:pt x="81" y="67"/>
                  <a:pt x="81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2" y="67"/>
                  <a:pt x="61" y="66"/>
                  <a:pt x="60" y="65"/>
                </a:cubicBezTo>
                <a:cubicBezTo>
                  <a:pt x="57" y="63"/>
                  <a:pt x="57" y="60"/>
                  <a:pt x="59" y="58"/>
                </a:cubicBezTo>
                <a:cubicBezTo>
                  <a:pt x="99" y="11"/>
                  <a:pt x="99" y="11"/>
                  <a:pt x="9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26" y="56"/>
                  <a:pt x="26" y="56"/>
                  <a:pt x="26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6" y="56"/>
                  <a:pt x="47" y="56"/>
                  <a:pt x="48" y="56"/>
                </a:cubicBezTo>
                <a:cubicBezTo>
                  <a:pt x="51" y="58"/>
                  <a:pt x="52" y="61"/>
                  <a:pt x="50" y="64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81" y="67"/>
                  <a:pt x="81" y="67"/>
                  <a:pt x="81" y="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974048" y="4550398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98583" y="1924029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613390" y="19240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74048" y="2298002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719601" y="1984122"/>
            <a:ext cx="2870545" cy="87700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探讨价格策略在市场中的重要性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719601" y="3102322"/>
            <a:ext cx="2870545" cy="87700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分析市场价值与需求弹性的平衡关系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719601" y="4236516"/>
            <a:ext cx="2870545" cy="87700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提出制定有效价格策略的建议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13953" b="13953"/>
          <a:stretch>
            <a:fillRect/>
          </a:stretch>
        </p:blipFill>
        <p:spPr>
          <a:xfrm>
            <a:off x="6123197" y="1950902"/>
            <a:ext cx="4470220" cy="3222717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针对不同市场的价格策略案例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市场价值与需求弹性的概念及关系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价格策略的定义和类型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影响价格策略的因素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制定有效价格策略的步骤和建议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市场价值概述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44286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市场价值是指在特定时间和地点，通过正常交易过程，买卖双方自愿达成的交易价格。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995439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市场价值反映了商品或服务的市场认可度和供需关系。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3927704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市场价值是动态的，随着市场条件的变化而不断变化。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40343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41" r="29541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市场价值的定义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市场需求是决定市场价值的关键因素，需求增加会提高市场价值。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竞争激烈的市场会降低市场价值，而竞争较少的市场则可能提高市场价值。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高品质的产品往往能获得更高的市场价值。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知名品牌通常具有较高的市场价值。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竞争状况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产品品质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市场价值的影响因素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157153" y="2312731"/>
            <a:ext cx="3565776" cy="962888"/>
          </a:xfrm>
          <a:custGeom>
            <a:rect l="l" t="t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86635" y="3503470"/>
            <a:ext cx="2617048" cy="825149"/>
          </a:xfrm>
          <a:custGeom>
            <a:rect l="l" t="t" r="r" b="b"/>
            <a:pathLst>
              <a:path w="4065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112316" y="4521710"/>
            <a:ext cx="1950235" cy="635918"/>
          </a:xfrm>
          <a:custGeom>
            <a:rect l="l" t="t" r="r" b="b"/>
            <a:pathLst>
              <a:path w="3030" h="986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78378" y="4804911"/>
            <a:ext cx="1795762" cy="892088"/>
          </a:xfrm>
          <a:custGeom>
            <a:rect l="l" t="t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074986" y="3785386"/>
            <a:ext cx="2344144" cy="1166280"/>
          </a:xfrm>
          <a:custGeom>
            <a:rect l="l" t="t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36430" y="2620395"/>
            <a:ext cx="3005808" cy="1495823"/>
          </a:xfrm>
          <a:custGeom>
            <a:rect l="l" t="t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66100" y="5000695"/>
            <a:ext cx="167357" cy="221467"/>
          </a:xfrm>
          <a:custGeom>
            <a:rect l="l" t="t" r="r" b="b"/>
            <a:pathLst>
              <a:path w="262" h="344">
                <a:moveTo>
                  <a:pt x="132" y="0"/>
                </a:moveTo>
                <a:lnTo>
                  <a:pt x="149" y="1"/>
                </a:lnTo>
                <a:lnTo>
                  <a:pt x="96" y="54"/>
                </a:lnTo>
                <a:lnTo>
                  <a:pt x="120" y="138"/>
                </a:lnTo>
                <a:lnTo>
                  <a:pt x="204" y="162"/>
                </a:lnTo>
                <a:lnTo>
                  <a:pt x="260" y="106"/>
                </a:lnTo>
                <a:lnTo>
                  <a:pt x="262" y="118"/>
                </a:lnTo>
                <a:lnTo>
                  <a:pt x="262" y="131"/>
                </a:lnTo>
                <a:lnTo>
                  <a:pt x="258" y="162"/>
                </a:lnTo>
                <a:lnTo>
                  <a:pt x="248" y="190"/>
                </a:lnTo>
                <a:lnTo>
                  <a:pt x="231" y="216"/>
                </a:lnTo>
                <a:lnTo>
                  <a:pt x="209" y="236"/>
                </a:lnTo>
                <a:lnTo>
                  <a:pt x="184" y="251"/>
                </a:lnTo>
                <a:lnTo>
                  <a:pt x="154" y="260"/>
                </a:lnTo>
                <a:lnTo>
                  <a:pt x="154" y="344"/>
                </a:lnTo>
                <a:lnTo>
                  <a:pt x="46" y="344"/>
                </a:lnTo>
                <a:lnTo>
                  <a:pt x="46" y="231"/>
                </a:lnTo>
                <a:lnTo>
                  <a:pt x="27" y="211"/>
                </a:lnTo>
                <a:lnTo>
                  <a:pt x="14" y="187"/>
                </a:lnTo>
                <a:lnTo>
                  <a:pt x="3" y="160"/>
                </a:lnTo>
                <a:lnTo>
                  <a:pt x="0" y="131"/>
                </a:lnTo>
                <a:lnTo>
                  <a:pt x="5" y="96"/>
                </a:lnTo>
                <a:lnTo>
                  <a:pt x="19" y="65"/>
                </a:lnTo>
                <a:lnTo>
                  <a:pt x="39" y="38"/>
                </a:lnTo>
                <a:lnTo>
                  <a:pt x="66" y="18"/>
                </a:lnTo>
                <a:lnTo>
                  <a:pt x="96" y="5"/>
                </a:lnTo>
                <a:lnTo>
                  <a:pt x="132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42025" y="4039009"/>
            <a:ext cx="275470" cy="276753"/>
          </a:xfrm>
          <a:custGeom>
            <a:rect l="l" t="t" r="r" b="b"/>
            <a:pathLst>
              <a:path w="339726" h="341313">
                <a:moveTo>
                  <a:pt x="185739" y="211138"/>
                </a:moveTo>
                <a:lnTo>
                  <a:pt x="189707" y="211138"/>
                </a:lnTo>
                <a:lnTo>
                  <a:pt x="189707" y="212707"/>
                </a:lnTo>
                <a:lnTo>
                  <a:pt x="189707" y="215059"/>
                </a:lnTo>
                <a:lnTo>
                  <a:pt x="189707" y="218980"/>
                </a:lnTo>
                <a:lnTo>
                  <a:pt x="191295" y="226038"/>
                </a:lnTo>
                <a:lnTo>
                  <a:pt x="191295" y="232311"/>
                </a:lnTo>
                <a:lnTo>
                  <a:pt x="191295" y="241722"/>
                </a:lnTo>
                <a:lnTo>
                  <a:pt x="192089" y="251132"/>
                </a:lnTo>
                <a:lnTo>
                  <a:pt x="192089" y="261326"/>
                </a:lnTo>
                <a:lnTo>
                  <a:pt x="192089" y="273873"/>
                </a:lnTo>
                <a:lnTo>
                  <a:pt x="193676" y="285636"/>
                </a:lnTo>
                <a:lnTo>
                  <a:pt x="193676" y="291909"/>
                </a:lnTo>
                <a:lnTo>
                  <a:pt x="193676" y="298967"/>
                </a:lnTo>
                <a:lnTo>
                  <a:pt x="193676" y="313083"/>
                </a:lnTo>
                <a:lnTo>
                  <a:pt x="192089" y="327982"/>
                </a:lnTo>
                <a:lnTo>
                  <a:pt x="192089" y="341313"/>
                </a:lnTo>
                <a:lnTo>
                  <a:pt x="169863" y="341313"/>
                </a:lnTo>
                <a:lnTo>
                  <a:pt x="169863" y="339745"/>
                </a:lnTo>
                <a:lnTo>
                  <a:pt x="172245" y="324845"/>
                </a:lnTo>
                <a:lnTo>
                  <a:pt x="174626" y="312298"/>
                </a:lnTo>
                <a:lnTo>
                  <a:pt x="176213" y="297399"/>
                </a:lnTo>
                <a:lnTo>
                  <a:pt x="178595" y="285636"/>
                </a:lnTo>
                <a:lnTo>
                  <a:pt x="180182" y="272305"/>
                </a:lnTo>
                <a:lnTo>
                  <a:pt x="181770" y="261326"/>
                </a:lnTo>
                <a:lnTo>
                  <a:pt x="183357" y="251132"/>
                </a:lnTo>
                <a:lnTo>
                  <a:pt x="183357" y="240153"/>
                </a:lnTo>
                <a:lnTo>
                  <a:pt x="184151" y="232311"/>
                </a:lnTo>
                <a:lnTo>
                  <a:pt x="184151" y="226038"/>
                </a:lnTo>
                <a:lnTo>
                  <a:pt x="185739" y="218980"/>
                </a:lnTo>
                <a:lnTo>
                  <a:pt x="185739" y="215059"/>
                </a:lnTo>
                <a:lnTo>
                  <a:pt x="185739" y="212707"/>
                </a:lnTo>
                <a:close/>
                <a:moveTo>
                  <a:pt x="298218" y="173038"/>
                </a:moveTo>
                <a:lnTo>
                  <a:pt x="314183" y="173038"/>
                </a:lnTo>
                <a:lnTo>
                  <a:pt x="327753" y="174614"/>
                </a:lnTo>
                <a:lnTo>
                  <a:pt x="337332" y="175402"/>
                </a:lnTo>
                <a:lnTo>
                  <a:pt x="339726" y="175402"/>
                </a:lnTo>
                <a:lnTo>
                  <a:pt x="339726" y="179341"/>
                </a:lnTo>
                <a:lnTo>
                  <a:pt x="338130" y="188797"/>
                </a:lnTo>
                <a:lnTo>
                  <a:pt x="334139" y="200616"/>
                </a:lnTo>
                <a:lnTo>
                  <a:pt x="329349" y="217164"/>
                </a:lnTo>
                <a:lnTo>
                  <a:pt x="320569" y="234499"/>
                </a:lnTo>
                <a:lnTo>
                  <a:pt x="310191" y="250258"/>
                </a:lnTo>
                <a:lnTo>
                  <a:pt x="294227" y="263653"/>
                </a:lnTo>
                <a:lnTo>
                  <a:pt x="272674" y="273897"/>
                </a:lnTo>
                <a:lnTo>
                  <a:pt x="249525" y="279412"/>
                </a:lnTo>
                <a:lnTo>
                  <a:pt x="229570" y="280988"/>
                </a:lnTo>
                <a:lnTo>
                  <a:pt x="212008" y="279412"/>
                </a:lnTo>
                <a:lnTo>
                  <a:pt x="199236" y="277048"/>
                </a:lnTo>
                <a:lnTo>
                  <a:pt x="206421" y="271533"/>
                </a:lnTo>
                <a:lnTo>
                  <a:pt x="216798" y="262077"/>
                </a:lnTo>
                <a:lnTo>
                  <a:pt x="222385" y="256562"/>
                </a:lnTo>
                <a:lnTo>
                  <a:pt x="227973" y="252622"/>
                </a:lnTo>
                <a:lnTo>
                  <a:pt x="241543" y="242378"/>
                </a:lnTo>
                <a:lnTo>
                  <a:pt x="243938" y="240802"/>
                </a:lnTo>
                <a:lnTo>
                  <a:pt x="247131" y="238439"/>
                </a:lnTo>
                <a:lnTo>
                  <a:pt x="253517" y="232923"/>
                </a:lnTo>
                <a:lnTo>
                  <a:pt x="259903" y="228983"/>
                </a:lnTo>
                <a:lnTo>
                  <a:pt x="265490" y="223467"/>
                </a:lnTo>
                <a:lnTo>
                  <a:pt x="272674" y="219528"/>
                </a:lnTo>
                <a:lnTo>
                  <a:pt x="277464" y="215588"/>
                </a:lnTo>
                <a:lnTo>
                  <a:pt x="288639" y="209284"/>
                </a:lnTo>
                <a:lnTo>
                  <a:pt x="292630" y="206132"/>
                </a:lnTo>
                <a:lnTo>
                  <a:pt x="298218" y="202192"/>
                </a:lnTo>
                <a:lnTo>
                  <a:pt x="300613" y="200616"/>
                </a:lnTo>
                <a:lnTo>
                  <a:pt x="304604" y="198252"/>
                </a:lnTo>
                <a:lnTo>
                  <a:pt x="307797" y="196676"/>
                </a:lnTo>
                <a:lnTo>
                  <a:pt x="310191" y="195888"/>
                </a:lnTo>
                <a:lnTo>
                  <a:pt x="311788" y="194313"/>
                </a:lnTo>
                <a:lnTo>
                  <a:pt x="310191" y="194313"/>
                </a:lnTo>
                <a:lnTo>
                  <a:pt x="307797" y="195888"/>
                </a:lnTo>
                <a:lnTo>
                  <a:pt x="304604" y="198252"/>
                </a:lnTo>
                <a:lnTo>
                  <a:pt x="300613" y="199828"/>
                </a:lnTo>
                <a:lnTo>
                  <a:pt x="296621" y="202192"/>
                </a:lnTo>
                <a:lnTo>
                  <a:pt x="292630" y="204556"/>
                </a:lnTo>
                <a:lnTo>
                  <a:pt x="287043" y="207708"/>
                </a:lnTo>
                <a:lnTo>
                  <a:pt x="276666" y="213224"/>
                </a:lnTo>
                <a:lnTo>
                  <a:pt x="269481" y="217164"/>
                </a:lnTo>
                <a:lnTo>
                  <a:pt x="264692" y="221104"/>
                </a:lnTo>
                <a:lnTo>
                  <a:pt x="257508" y="225043"/>
                </a:lnTo>
                <a:lnTo>
                  <a:pt x="251122" y="228983"/>
                </a:lnTo>
                <a:lnTo>
                  <a:pt x="243938" y="232923"/>
                </a:lnTo>
                <a:lnTo>
                  <a:pt x="239947" y="235287"/>
                </a:lnTo>
                <a:lnTo>
                  <a:pt x="237552" y="238439"/>
                </a:lnTo>
                <a:lnTo>
                  <a:pt x="223982" y="246318"/>
                </a:lnTo>
                <a:lnTo>
                  <a:pt x="216798" y="251834"/>
                </a:lnTo>
                <a:lnTo>
                  <a:pt x="212008" y="255774"/>
                </a:lnTo>
                <a:lnTo>
                  <a:pt x="199236" y="264441"/>
                </a:lnTo>
                <a:lnTo>
                  <a:pt x="198438" y="266017"/>
                </a:lnTo>
                <a:lnTo>
                  <a:pt x="200833" y="252622"/>
                </a:lnTo>
                <a:lnTo>
                  <a:pt x="206421" y="236863"/>
                </a:lnTo>
                <a:lnTo>
                  <a:pt x="214403" y="219528"/>
                </a:lnTo>
                <a:lnTo>
                  <a:pt x="226377" y="203768"/>
                </a:lnTo>
                <a:lnTo>
                  <a:pt x="241543" y="188797"/>
                </a:lnTo>
                <a:lnTo>
                  <a:pt x="259903" y="179341"/>
                </a:lnTo>
                <a:lnTo>
                  <a:pt x="279060" y="174614"/>
                </a:lnTo>
                <a:close/>
                <a:moveTo>
                  <a:pt x="54523" y="128588"/>
                </a:moveTo>
                <a:lnTo>
                  <a:pt x="73488" y="128588"/>
                </a:lnTo>
                <a:lnTo>
                  <a:pt x="93243" y="131763"/>
                </a:lnTo>
                <a:lnTo>
                  <a:pt x="112207" y="138113"/>
                </a:lnTo>
                <a:lnTo>
                  <a:pt x="131172" y="151607"/>
                </a:lnTo>
                <a:lnTo>
                  <a:pt x="145395" y="167482"/>
                </a:lnTo>
                <a:lnTo>
                  <a:pt x="157248" y="183357"/>
                </a:lnTo>
                <a:lnTo>
                  <a:pt x="166730" y="200819"/>
                </a:lnTo>
                <a:lnTo>
                  <a:pt x="172262" y="214314"/>
                </a:lnTo>
                <a:lnTo>
                  <a:pt x="176213" y="225426"/>
                </a:lnTo>
                <a:lnTo>
                  <a:pt x="166730" y="221457"/>
                </a:lnTo>
                <a:lnTo>
                  <a:pt x="152507" y="215901"/>
                </a:lnTo>
                <a:lnTo>
                  <a:pt x="144605" y="213520"/>
                </a:lnTo>
                <a:lnTo>
                  <a:pt x="135913" y="209551"/>
                </a:lnTo>
                <a:lnTo>
                  <a:pt x="120109" y="202407"/>
                </a:lnTo>
                <a:lnTo>
                  <a:pt x="116158" y="200819"/>
                </a:lnTo>
                <a:lnTo>
                  <a:pt x="110627" y="198438"/>
                </a:lnTo>
                <a:lnTo>
                  <a:pt x="102725" y="196057"/>
                </a:lnTo>
                <a:lnTo>
                  <a:pt x="96403" y="192088"/>
                </a:lnTo>
                <a:lnTo>
                  <a:pt x="88501" y="187326"/>
                </a:lnTo>
                <a:lnTo>
                  <a:pt x="80599" y="183357"/>
                </a:lnTo>
                <a:lnTo>
                  <a:pt x="73488" y="180975"/>
                </a:lnTo>
                <a:lnTo>
                  <a:pt x="67166" y="177007"/>
                </a:lnTo>
                <a:lnTo>
                  <a:pt x="60054" y="174625"/>
                </a:lnTo>
                <a:lnTo>
                  <a:pt x="54523" y="170657"/>
                </a:lnTo>
                <a:lnTo>
                  <a:pt x="49782" y="167482"/>
                </a:lnTo>
                <a:lnTo>
                  <a:pt x="45831" y="165100"/>
                </a:lnTo>
                <a:lnTo>
                  <a:pt x="41880" y="163513"/>
                </a:lnTo>
                <a:lnTo>
                  <a:pt x="45831" y="165894"/>
                </a:lnTo>
                <a:lnTo>
                  <a:pt x="49782" y="169069"/>
                </a:lnTo>
                <a:lnTo>
                  <a:pt x="53733" y="173038"/>
                </a:lnTo>
                <a:lnTo>
                  <a:pt x="60054" y="175419"/>
                </a:lnTo>
                <a:lnTo>
                  <a:pt x="65586" y="179388"/>
                </a:lnTo>
                <a:lnTo>
                  <a:pt x="71907" y="183357"/>
                </a:lnTo>
                <a:lnTo>
                  <a:pt x="79019" y="187326"/>
                </a:lnTo>
                <a:lnTo>
                  <a:pt x="85341" y="192088"/>
                </a:lnTo>
                <a:lnTo>
                  <a:pt x="93243" y="196057"/>
                </a:lnTo>
                <a:lnTo>
                  <a:pt x="100354" y="200819"/>
                </a:lnTo>
                <a:lnTo>
                  <a:pt x="108256" y="204788"/>
                </a:lnTo>
                <a:lnTo>
                  <a:pt x="112207" y="206376"/>
                </a:lnTo>
                <a:lnTo>
                  <a:pt x="116158" y="209551"/>
                </a:lnTo>
                <a:lnTo>
                  <a:pt x="131962" y="217489"/>
                </a:lnTo>
                <a:lnTo>
                  <a:pt x="140654" y="221457"/>
                </a:lnTo>
                <a:lnTo>
                  <a:pt x="148556" y="225426"/>
                </a:lnTo>
                <a:lnTo>
                  <a:pt x="162779" y="231776"/>
                </a:lnTo>
                <a:lnTo>
                  <a:pt x="165940" y="233364"/>
                </a:lnTo>
                <a:lnTo>
                  <a:pt x="150927" y="237332"/>
                </a:lnTo>
                <a:lnTo>
                  <a:pt x="131962" y="239714"/>
                </a:lnTo>
                <a:lnTo>
                  <a:pt x="110627" y="241301"/>
                </a:lnTo>
                <a:lnTo>
                  <a:pt x="88501" y="238920"/>
                </a:lnTo>
                <a:lnTo>
                  <a:pt x="65586" y="230982"/>
                </a:lnTo>
                <a:lnTo>
                  <a:pt x="46621" y="217489"/>
                </a:lnTo>
                <a:lnTo>
                  <a:pt x="32398" y="200819"/>
                </a:lnTo>
                <a:lnTo>
                  <a:pt x="20545" y="184944"/>
                </a:lnTo>
                <a:lnTo>
                  <a:pt x="11062" y="167482"/>
                </a:lnTo>
                <a:lnTo>
                  <a:pt x="5531" y="153988"/>
                </a:lnTo>
                <a:lnTo>
                  <a:pt x="1580" y="143669"/>
                </a:lnTo>
                <a:lnTo>
                  <a:pt x="0" y="139700"/>
                </a:lnTo>
                <a:lnTo>
                  <a:pt x="3161" y="139700"/>
                </a:lnTo>
                <a:lnTo>
                  <a:pt x="11062" y="136525"/>
                </a:lnTo>
                <a:lnTo>
                  <a:pt x="22915" y="132557"/>
                </a:lnTo>
                <a:lnTo>
                  <a:pt x="37139" y="130175"/>
                </a:lnTo>
                <a:close/>
                <a:moveTo>
                  <a:pt x="191688" y="0"/>
                </a:moveTo>
                <a:lnTo>
                  <a:pt x="194052" y="2381"/>
                </a:lnTo>
                <a:lnTo>
                  <a:pt x="200357" y="7937"/>
                </a:lnTo>
                <a:lnTo>
                  <a:pt x="209025" y="19050"/>
                </a:lnTo>
                <a:lnTo>
                  <a:pt x="219270" y="30956"/>
                </a:lnTo>
                <a:lnTo>
                  <a:pt x="228726" y="46831"/>
                </a:lnTo>
                <a:lnTo>
                  <a:pt x="238183" y="64294"/>
                </a:lnTo>
                <a:lnTo>
                  <a:pt x="243699" y="84137"/>
                </a:lnTo>
                <a:lnTo>
                  <a:pt x="246063" y="105569"/>
                </a:lnTo>
                <a:lnTo>
                  <a:pt x="243699" y="130175"/>
                </a:lnTo>
                <a:lnTo>
                  <a:pt x="235031" y="153194"/>
                </a:lnTo>
                <a:lnTo>
                  <a:pt x="224786" y="171450"/>
                </a:lnTo>
                <a:lnTo>
                  <a:pt x="212965" y="188912"/>
                </a:lnTo>
                <a:lnTo>
                  <a:pt x="203509" y="200819"/>
                </a:lnTo>
                <a:lnTo>
                  <a:pt x="195628" y="209550"/>
                </a:lnTo>
                <a:lnTo>
                  <a:pt x="194052" y="198437"/>
                </a:lnTo>
                <a:lnTo>
                  <a:pt x="191688" y="182562"/>
                </a:lnTo>
                <a:lnTo>
                  <a:pt x="191688" y="173037"/>
                </a:lnTo>
                <a:lnTo>
                  <a:pt x="190112" y="163512"/>
                </a:lnTo>
                <a:lnTo>
                  <a:pt x="188536" y="144462"/>
                </a:lnTo>
                <a:lnTo>
                  <a:pt x="188536" y="139700"/>
                </a:lnTo>
                <a:lnTo>
                  <a:pt x="188536" y="135731"/>
                </a:lnTo>
                <a:lnTo>
                  <a:pt x="188536" y="124619"/>
                </a:lnTo>
                <a:lnTo>
                  <a:pt x="188536" y="116681"/>
                </a:lnTo>
                <a:lnTo>
                  <a:pt x="187748" y="107156"/>
                </a:lnTo>
                <a:lnTo>
                  <a:pt x="187748" y="97631"/>
                </a:lnTo>
                <a:lnTo>
                  <a:pt x="187748" y="89694"/>
                </a:lnTo>
                <a:lnTo>
                  <a:pt x="188536" y="81756"/>
                </a:lnTo>
                <a:lnTo>
                  <a:pt x="188536" y="73819"/>
                </a:lnTo>
                <a:lnTo>
                  <a:pt x="188536" y="66675"/>
                </a:lnTo>
                <a:lnTo>
                  <a:pt x="188536" y="60325"/>
                </a:lnTo>
                <a:lnTo>
                  <a:pt x="188536" y="54769"/>
                </a:lnTo>
                <a:lnTo>
                  <a:pt x="188536" y="50800"/>
                </a:lnTo>
                <a:lnTo>
                  <a:pt x="190112" y="45244"/>
                </a:lnTo>
                <a:lnTo>
                  <a:pt x="190112" y="42862"/>
                </a:lnTo>
                <a:lnTo>
                  <a:pt x="188536" y="45244"/>
                </a:lnTo>
                <a:lnTo>
                  <a:pt x="188536" y="50800"/>
                </a:lnTo>
                <a:lnTo>
                  <a:pt x="187748" y="54769"/>
                </a:lnTo>
                <a:lnTo>
                  <a:pt x="187748" y="60325"/>
                </a:lnTo>
                <a:lnTo>
                  <a:pt x="186172" y="66675"/>
                </a:lnTo>
                <a:lnTo>
                  <a:pt x="186172" y="73819"/>
                </a:lnTo>
                <a:lnTo>
                  <a:pt x="184596" y="81756"/>
                </a:lnTo>
                <a:lnTo>
                  <a:pt x="184596" y="89694"/>
                </a:lnTo>
                <a:lnTo>
                  <a:pt x="183808" y="97631"/>
                </a:lnTo>
                <a:lnTo>
                  <a:pt x="183808" y="107156"/>
                </a:lnTo>
                <a:lnTo>
                  <a:pt x="183808" y="115094"/>
                </a:lnTo>
                <a:lnTo>
                  <a:pt x="182232" y="124619"/>
                </a:lnTo>
                <a:lnTo>
                  <a:pt x="182232" y="135731"/>
                </a:lnTo>
                <a:lnTo>
                  <a:pt x="182232" y="139700"/>
                </a:lnTo>
                <a:lnTo>
                  <a:pt x="182232" y="144462"/>
                </a:lnTo>
                <a:lnTo>
                  <a:pt x="182232" y="163512"/>
                </a:lnTo>
                <a:lnTo>
                  <a:pt x="182232" y="173037"/>
                </a:lnTo>
                <a:lnTo>
                  <a:pt x="182232" y="182562"/>
                </a:lnTo>
                <a:lnTo>
                  <a:pt x="182232" y="192087"/>
                </a:lnTo>
                <a:lnTo>
                  <a:pt x="182232" y="200025"/>
                </a:lnTo>
                <a:lnTo>
                  <a:pt x="182232" y="202406"/>
                </a:lnTo>
                <a:lnTo>
                  <a:pt x="171199" y="190500"/>
                </a:lnTo>
                <a:lnTo>
                  <a:pt x="159378" y="174625"/>
                </a:lnTo>
                <a:lnTo>
                  <a:pt x="149133" y="153987"/>
                </a:lnTo>
                <a:lnTo>
                  <a:pt x="141253" y="131762"/>
                </a:lnTo>
                <a:lnTo>
                  <a:pt x="136525" y="105569"/>
                </a:lnTo>
                <a:lnTo>
                  <a:pt x="139677" y="84137"/>
                </a:lnTo>
                <a:lnTo>
                  <a:pt x="145981" y="64294"/>
                </a:lnTo>
                <a:lnTo>
                  <a:pt x="153862" y="46831"/>
                </a:lnTo>
                <a:lnTo>
                  <a:pt x="164894" y="30956"/>
                </a:lnTo>
                <a:lnTo>
                  <a:pt x="174351" y="19050"/>
                </a:lnTo>
                <a:lnTo>
                  <a:pt x="183808" y="7937"/>
                </a:lnTo>
                <a:lnTo>
                  <a:pt x="188536" y="238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926171" y="2964184"/>
            <a:ext cx="297392" cy="244565"/>
          </a:xfrm>
          <a:custGeom>
            <a:rect l="l" t="t" r="r" b="b"/>
            <a:pathLst>
              <a:path w="366713" h="301625">
                <a:moveTo>
                  <a:pt x="79375" y="201612"/>
                </a:moveTo>
                <a:lnTo>
                  <a:pt x="79375" y="301625"/>
                </a:lnTo>
                <a:lnTo>
                  <a:pt x="14287" y="301625"/>
                </a:lnTo>
                <a:lnTo>
                  <a:pt x="14287" y="250418"/>
                </a:lnTo>
                <a:close/>
                <a:moveTo>
                  <a:pt x="131743" y="163512"/>
                </a:moveTo>
                <a:lnTo>
                  <a:pt x="161925" y="182562"/>
                </a:lnTo>
                <a:lnTo>
                  <a:pt x="161925" y="301625"/>
                </a:lnTo>
                <a:lnTo>
                  <a:pt x="100012" y="301625"/>
                </a:lnTo>
                <a:lnTo>
                  <a:pt x="100012" y="187325"/>
                </a:lnTo>
                <a:close/>
                <a:moveTo>
                  <a:pt x="246062" y="139700"/>
                </a:moveTo>
                <a:lnTo>
                  <a:pt x="246062" y="301625"/>
                </a:lnTo>
                <a:lnTo>
                  <a:pt x="182562" y="301625"/>
                </a:lnTo>
                <a:lnTo>
                  <a:pt x="182562" y="192346"/>
                </a:lnTo>
                <a:lnTo>
                  <a:pt x="184130" y="193941"/>
                </a:lnTo>
                <a:close/>
                <a:moveTo>
                  <a:pt x="330200" y="69850"/>
                </a:moveTo>
                <a:lnTo>
                  <a:pt x="330200" y="301625"/>
                </a:lnTo>
                <a:lnTo>
                  <a:pt x="265112" y="301625"/>
                </a:lnTo>
                <a:lnTo>
                  <a:pt x="265112" y="124011"/>
                </a:lnTo>
                <a:close/>
                <a:moveTo>
                  <a:pt x="279211" y="0"/>
                </a:moveTo>
                <a:lnTo>
                  <a:pt x="366713" y="3996"/>
                </a:lnTo>
                <a:lnTo>
                  <a:pt x="356372" y="90312"/>
                </a:lnTo>
                <a:lnTo>
                  <a:pt x="333303" y="88714"/>
                </a:lnTo>
                <a:lnTo>
                  <a:pt x="338872" y="43158"/>
                </a:lnTo>
                <a:lnTo>
                  <a:pt x="184550" y="174231"/>
                </a:lnTo>
                <a:lnTo>
                  <a:pt x="132049" y="143860"/>
                </a:lnTo>
                <a:lnTo>
                  <a:pt x="15114" y="231775"/>
                </a:lnTo>
                <a:lnTo>
                  <a:pt x="0" y="213393"/>
                </a:lnTo>
                <a:lnTo>
                  <a:pt x="130458" y="114289"/>
                </a:lnTo>
                <a:lnTo>
                  <a:pt x="181368" y="143860"/>
                </a:lnTo>
                <a:lnTo>
                  <a:pt x="322167" y="25575"/>
                </a:lnTo>
                <a:lnTo>
                  <a:pt x="278416" y="2237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28599" y="3927858"/>
            <a:ext cx="871116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253403" y="3934358"/>
            <a:ext cx="685826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28599" y="1496038"/>
            <a:ext cx="73931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28599" y="2110619"/>
            <a:ext cx="2803803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通过收集和分析市场数据，了解市场需求、竞争状况和行业趋势，以评估市场价值。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28599" y="4563437"/>
            <a:ext cx="2803803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请教行业专家或顾问，利用他们的专业知识和经验来评估市场价值。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3403" y="4592545"/>
            <a:ext cx="2803803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运用统计分析和预测模型，基于历史数据和市场趋势预测未来市场价值。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53403" y="1496038"/>
            <a:ext cx="771253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53403" y="2174707"/>
            <a:ext cx="2803803" cy="113356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分析过去类似交易的数据，以了解市场价值的波动范围和趋势。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659497" y="1542777"/>
            <a:ext cx="2452093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939229" y="1567161"/>
            <a:ext cx="2452093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历史交易数据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939229" y="3994099"/>
            <a:ext cx="2452093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预测模型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705060" y="3995300"/>
            <a:ext cx="2452093" cy="52641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</a:t>
            </a:r>
            <a:endParaRPr lang="en-US" sz="1100"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市场价值的评估方法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需求弹性概述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需求弹性是指市场需求对价格变动的反应程度，即价格变动百分之一所引起需求量变动的百分比。它是一个相对的概念，用于衡量市场需求对价格变动的敏感程度。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当价格变动时，需求量也会发生相应的变动。如果需求量变动的百分比大于价格变动的百分比，则称需求富有弹性；反之，如果需求量变动的百分比小于价格变动的百分比，则称需求缺乏弹性。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需求弹性的定义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需求弹性的类型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收入弹性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收入弹性衡量的是消费者收入变动对需求量的影响程度。当消费者收入增加时，对某些商品的需求量也会增加，而对另一些商品的需求量可能会减少。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交叉弹性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交叉弹性衡量的是其他商品价格变动对本商品需求量的影响程度。当其他商品价格下降时，可能会使得本商品的需求量增加，反之亦然。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4063" r="1406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商品的可替代性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如果一种商品容易被其他商品所替代，那么它的需求弹性就比较大。因为当这种商品价格上升时，消费者可以转而购买其他替代品。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商品用途的广泛性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如果一种商品具有多种用途，那么它的需求弹性就比较小。因为即使价格上升，消费者仍然需要购买这种商品来满足其不同需求。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商品对消费者生活的重要程度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如果一种商品对消费者的生活非常重要，如粮食、能源等，那么它的需求弹性就比较小。因为无论价格如何变动，消费者都需要购买这些商品来维持基本生活。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需求弹性的影响因素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消费者的购买习惯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消费者的购买习惯也会影响需求弹性。如果消费者习惯于购买某种品牌的商品或服务，那么即使价格有所变动，他们可能仍然会继续购买该品牌的商品或服务。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消费者对未来价格的预期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如果消费者预期未来价格会上升，那么他们可能会提前购买商品或服务，从而增加当前的需求量；反之，如果消费者预期未来价格会下降，那么他们可能会推迟购买计划，从而减少当前的需求量。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需求弹性的影响因素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价格策略与市场价值的平衡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https://d.book118.com/948141130056006032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2024-09-09T22:08:41.501</cp:lastPrinted>
  <dcterms:created xsi:type="dcterms:W3CDTF">2024-09-09T14:08:41Z</dcterms:created>
  <dcterms:modified xsi:type="dcterms:W3CDTF">2024-09-09T14:08:43Z</dcterms:modified>
</cp:coreProperties>
</file>