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7DD60A2-582B-4D5A-B1A2-ED34135E14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4E1734-39D7-44F4-AAA7-10209B5519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7EE9AB1-4508-4BE6-BB24-C25441A824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5717E4C-7521-4091-820B-DAEB08DDB2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D0E16B9-9CC9-43E5-8AA8-DEB458FE5E9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F5516F4-3201-40C3-9564-D836903E162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408FA06-D157-4394-B67F-9EDE88D7210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1299506-ED03-4633-BC0C-FA0207D066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3491042-5CD6-470A-8D49-941D87EA59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06DE4F-E1A6-4A59-AA95-5B42E79A85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0B07B8-1E9C-4A3E-9B1B-53AC151C23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17.jpeg" /><Relationship Id="rId6" Type="http://schemas.openxmlformats.org/officeDocument/2006/relationships/image" Target="../media/image2.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55003330321011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089" y="1082040"/>
            <a:ext cx="6643794"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社区护理护理诊断课件视频</a:t>
            </a:r>
          </a:p>
        </p:txBody>
      </p:sp>
      <p:sp>
        <p:nvSpPr>
          <p:cNvPr id="4" name="AutoShape 4"/>
          <p:cNvSpPr/>
          <p:nvPr/>
        </p:nvSpPr>
        <p:spPr>
          <a:xfrm>
            <a:off x="958956" y="4948612"/>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8956" y="5502858"/>
            <a:ext cx="162576" cy="384069"/>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社区护理概述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社区护理诊断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社区护理实践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社区护理资源与合作</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社区护理案例分享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01</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社区护理概述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6" r="250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社区护理是指在社区范围内，以社区居民为服务对象，提供预防、保健、康复、医疗、健康教育等全方位的护理服务。其特点包括地域性、群众性、综合性、连续性和协调性。</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社区护理是指在一定社区范围内，以社区居民为服务对象，提供预防、保健、康复、医疗、健康教育等全方位的护理服务。社区护理强调以人的健康为中心，注重整体性和连续性的护理服务，以满足居民的基本健康需求。</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社区护理的定义与特点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社区护理的重要性</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社区护理对于提高居民健康水平、降低医疗费用、促进社区发展等方面具有重要意义。</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社区护理通过提供预防、保健、康复等服务，有助于提高居民的健康意识和自我保健能力，减少疾病的发生和复发。同时，社区护理能够降低医疗费用，减轻家庭和社会的经济负担。此外，社区护理还能促进社区居民之间的互助和团结，增强社区的凝聚力，推动社区的发展。</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社区护理起源于19世纪中期的美国，最初是为了解决农村地区的医疗资源不足问题。随着社会经济的发展和人口老龄化的加剧，社区护理逐渐受到重视并得到快速发展。</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社区护理起源于19世纪中期的美国，当时由于农村地区医疗资源不足，一些护士开始在社区范围内提供预防和保健服务。此后，随着城市化进程的加速和人口老龄化的加剧，社区护理逐渐受到重视并得到快速发展。如今，社区护理已经成为全球范围内的趋势，各国纷纷加强社区护理服务体系建设，以满足居民日益增长的健康需求。</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社区护理的历史与发展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02</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社区护理诊断</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是指对个体、家庭或社区所现存的或潜在的健康问题以及生命过程的反应的一种临床判断，是护士为达到预期结果选择护理措施的基础，这些判断结果一般用问题来描述。</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护理诊断</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P（Problem）问题，即护理诊断的名称；S（Syndrome）综合征，是一组相关的临床表现；E（Etiology）病因，为症状的原因；T（Test）测试，某些可通过检查确定或排除的疾病。</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护理诊断的定义与分类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活动无耐力</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有受伤的危险</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营养失调</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焦虑</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常见社区护理诊断</a:t>
              </a:r>
            </a:p>
          </p:txBody>
        </p:sp>
      </p:grpSp>
      <p:pic>
        <p:nvPicPr>
          <p:cNvPr id="28" name="Picture 28"/>
          <p:cNvPicPr>
            <a:picLocks noChangeAspect="1"/>
          </p:cNvPicPr>
          <p:nvPr/>
        </p:nvPicPr>
        <p:blipFill>
          <a:blip r:embed="rId2"/>
          <a:srcRect l="19412" r="19412"/>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6589" r="16589"/>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与长期疲乏、慢性疾病或身体虚弱有关。</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与老年人步态不稳、视力减退、认知障碍等有关。</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与慢性疾病、消化不良、食欲减退等有关。</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与慢性疾病久治不愈、担心疾病预后、家庭经济负担等有关。</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制定护理计划</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根据主要护理诊断，制定相应的护理计划。</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确定主要护理诊断</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从列出的护理诊断中确定最主要的问题。</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列出护理诊断</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根据分析结果，列出可能的护理诊断。</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收集资料</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通过观察、询问、体格检查等方式收集患者的基本信息。</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分析资料</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将收集到的资料进行分析，识别出患者的健康问题。</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护理诊断的步骤与方法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03</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社区护理实践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社区健康教育是社区护理实践的重要环节，通过开展健康教育活动，提高居民的健康意识和自我保健能力。</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社区健康教育的内容包括疾病预防、健康生活方式、紧急救援等方面的知识，教育形式多样，如讲座、宣传册、视频等，旨在帮助居民建立健康的生活习惯和行为方式。</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社区健康教育</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家庭护理服务是社区护理实践的重要内容，为有需要的家庭提供专业的护理服务和支持。</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家庭护理服务包括家庭访视、康复指导、生活照顾等，旨在帮助家庭成员掌握基本的护理技能和知识，提高家庭照护的质量和安全性。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家庭护理服务</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详细描述</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总结词</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慢性病管理</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慢性病管理是社区护理实践的重要任务，通过建立慢性病档案、定期随访和健康指导，提高慢性病患者的生活质量和健康水平。</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慢性病管理包括建立慢性病档案、定期监测病情状况、提供个性化的健康指导等，帮助患者了解自身病情，掌握正确的自我管理和预防措施。</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康复护理是社区护理实践的重要环节，为康复期患者提供专业的护理服务和康复指导，促进患者的康复进程。</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康复护理包括康复训练、日常生活能力训练、心理支持等方面的服务，旨在帮助患者恢复身体功能、提高生活质量，并预防并发症的发生。</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康复护理</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61074" y="-36576"/>
            <a:ext cx="8576967"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accent3">
                    <a:lumMod val="50000"/>
                    <a:alpha val="100000"/>
                  </a:schemeClr>
                </a:solidFill>
                <a:latin typeface="Microsoft Yahei"/>
                <a:ea typeface="Microsoft Yahei"/>
                <a:cs typeface="Microsoft Yahei"/>
              </a:rPr>
              <a:t>CHAPTER</a:t>
            </a:r>
          </a:p>
        </p:txBody>
      </p:sp>
      <p:sp>
        <p:nvSpPr>
          <p:cNvPr id="3" name="TextBox 3"/>
          <p:cNvSpPr txBox="1"/>
          <p:nvPr/>
        </p:nvSpPr>
        <p:spPr>
          <a:xfrm>
            <a:off x="1565436" y="1311817"/>
            <a:ext cx="8683321" cy="10557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7650" b="1">
                <a:solidFill>
                  <a:schemeClr val="dk1">
                    <a:alpha val="100000"/>
                  </a:schemeClr>
                </a:solidFill>
                <a:latin typeface="Microsoft Yahei"/>
                <a:ea typeface="Microsoft Yahei"/>
                <a:cs typeface="Microsoft Yahei"/>
              </a:rPr>
              <a:t>04</a:t>
            </a:r>
          </a:p>
        </p:txBody>
      </p:sp>
      <p:sp>
        <p:nvSpPr>
          <p:cNvPr id="4" name="TextBox 4"/>
          <p:cNvSpPr txBox="1"/>
          <p:nvPr/>
        </p:nvSpPr>
        <p:spPr>
          <a:xfrm>
            <a:off x="1636415" y="2872202"/>
            <a:ext cx="7601626"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1">
                    <a:alpha val="100000"/>
                  </a:schemeClr>
                </a:solidFill>
                <a:latin typeface="Microsoft Yahei"/>
                <a:ea typeface="Microsoft Yahei"/>
                <a:cs typeface="Microsoft Yahei"/>
              </a:rPr>
              <a:t>社区护理资源与合作</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98" r="16598"/>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4628" r="14628"/>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351E00"/>
                </a:solidFill>
                <a:latin typeface="Calibri"/>
                <a:ea typeface="+mn-ea"/>
                <a:cs typeface="+mn-cs"/>
              </a:defRPr>
            </a:lvl1pPr>
            <a:lvl2pPr marL="457200" algn="l" defTabSz="914400" rtl="0" eaLnBrk="1" latinLnBrk="0" hangingPunct="1">
              <a:defRPr sz="1800" kern="1200">
                <a:solidFill>
                  <a:srgbClr val="351E00"/>
                </a:solidFill>
                <a:latin typeface="Calibri"/>
                <a:ea typeface="+mn-ea"/>
                <a:cs typeface="+mn-cs"/>
              </a:defRPr>
            </a:lvl2pPr>
            <a:lvl3pPr marL="914400" algn="l" defTabSz="914400" rtl="0" eaLnBrk="1" latinLnBrk="0" hangingPunct="1">
              <a:defRPr sz="1800" kern="1200">
                <a:solidFill>
                  <a:srgbClr val="351E00"/>
                </a:solidFill>
                <a:latin typeface="Calibri"/>
                <a:ea typeface="+mn-ea"/>
                <a:cs typeface="+mn-cs"/>
              </a:defRPr>
            </a:lvl3pPr>
            <a:lvl4pPr marL="1371600" algn="l" defTabSz="914400" rtl="0" eaLnBrk="1" latinLnBrk="0" hangingPunct="1">
              <a:defRPr sz="1800" kern="1200">
                <a:solidFill>
                  <a:srgbClr val="351E00"/>
                </a:solidFill>
                <a:latin typeface="Calibri"/>
                <a:ea typeface="+mn-ea"/>
                <a:cs typeface="+mn-cs"/>
              </a:defRPr>
            </a:lvl4pPr>
            <a:lvl5pPr marL="1828800" algn="l" defTabSz="914400" rtl="0" eaLnBrk="1" latinLnBrk="0" hangingPunct="1">
              <a:defRPr sz="1800" kern="1200">
                <a:solidFill>
                  <a:srgbClr val="351E00"/>
                </a:solidFill>
                <a:latin typeface="Calibri"/>
                <a:ea typeface="+mn-ea"/>
                <a:cs typeface="+mn-cs"/>
              </a:defRPr>
            </a:lvl5pPr>
            <a:lvl6pPr marL="2286000" algn="l" defTabSz="914400" rtl="0" eaLnBrk="1" latinLnBrk="0" hangingPunct="1">
              <a:defRPr sz="1800" kern="1200">
                <a:solidFill>
                  <a:srgbClr val="351E00"/>
                </a:solidFill>
                <a:latin typeface="Calibri"/>
                <a:ea typeface="+mn-ea"/>
                <a:cs typeface="+mn-cs"/>
              </a:defRPr>
            </a:lvl6pPr>
            <a:lvl7pPr marL="2743200" algn="l" defTabSz="914400" rtl="0" eaLnBrk="1" latinLnBrk="0" hangingPunct="1">
              <a:defRPr sz="1800" kern="1200">
                <a:solidFill>
                  <a:srgbClr val="351E00"/>
                </a:solidFill>
                <a:latin typeface="Calibri"/>
                <a:ea typeface="+mn-ea"/>
                <a:cs typeface="+mn-cs"/>
              </a:defRPr>
            </a:lvl7pPr>
            <a:lvl8pPr marL="3200400" algn="l" defTabSz="914400" rtl="0" eaLnBrk="1" latinLnBrk="0" hangingPunct="1">
              <a:defRPr sz="1800" kern="1200">
                <a:solidFill>
                  <a:srgbClr val="351E00"/>
                </a:solidFill>
                <a:latin typeface="Calibri"/>
                <a:ea typeface="+mn-ea"/>
                <a:cs typeface="+mn-cs"/>
              </a:defRPr>
            </a:lvl8pPr>
            <a:lvl9pPr marL="3657600" algn="l" defTabSz="914400" rtl="0" eaLnBrk="1" latinLnBrk="0" hangingPunct="1">
              <a:defRPr sz="1800" kern="1200">
                <a:solidFill>
                  <a:srgbClr val="351E00"/>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提供基础医疗护理服务，满足居民基本医疗需求。</a:t>
            </a:r>
            <a:endParaRPr lang="en-US" sz="1100"/>
          </a:p>
        </p:txBody>
      </p:sp>
      <p:sp>
        <p:nvSpPr>
          <p:cNvPr id="15" name="AutoShape 15"/>
          <p:cNvSpPr/>
          <p:nvPr/>
        </p:nvSpPr>
        <p:spPr>
          <a:xfrm>
            <a:off x="7473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社区卫生服务中心</a:t>
            </a:r>
            <a:endParaRPr lang="en-US" sz="1100"/>
          </a:p>
        </p:txBody>
      </p:sp>
      <p:sp>
        <p:nvSpPr>
          <p:cNvPr id="16" name="AutoShape 16"/>
          <p:cNvSpPr/>
          <p:nvPr/>
        </p:nvSpPr>
        <p:spPr>
          <a:xfrm>
            <a:off x="1940528" y="5092530"/>
            <a:ext cx="2552700" cy="89187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提供养老护理服务，满足老年人的生活和健康需求。</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社区养老机构</a:t>
            </a:r>
            <a:endParaRPr lang="en-US" sz="1100"/>
          </a:p>
        </p:txBody>
      </p:sp>
      <p:sp>
        <p:nvSpPr>
          <p:cNvPr id="18" name="AutoShape 18"/>
          <p:cNvSpPr/>
          <p:nvPr/>
        </p:nvSpPr>
        <p:spPr>
          <a:xfrm>
            <a:off x="8872233" y="2402205"/>
            <a:ext cx="2552700" cy="108278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提供志愿者服务，协助社区护理工作的开展。</a:t>
            </a:r>
            <a:endParaRPr lang="en-US" sz="1100"/>
          </a:p>
        </p:txBody>
      </p:sp>
      <p:sp>
        <p:nvSpPr>
          <p:cNvPr id="19" name="AutoShape 19"/>
          <p:cNvSpPr/>
          <p:nvPr/>
        </p:nvSpPr>
        <p:spPr>
          <a:xfrm>
            <a:off x="8872233"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志愿者组织</a:t>
            </a:r>
            <a:endParaRPr lang="en-US" sz="1100"/>
          </a:p>
        </p:txBody>
      </p:sp>
      <p:sp>
        <p:nvSpPr>
          <p:cNvPr id="20" name="AutoShape 20"/>
          <p:cNvSpPr/>
          <p:nvPr/>
        </p:nvSpPr>
        <p:spPr>
          <a:xfrm>
            <a:off x="7814024" y="5112856"/>
            <a:ext cx="2552700" cy="93397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通过各种形式支持社区护理事业的发展。</a:t>
            </a:r>
            <a:endParaRPr lang="en-US" sz="1100"/>
          </a:p>
        </p:txBody>
      </p:sp>
      <p:sp>
        <p:nvSpPr>
          <p:cNvPr id="21" name="AutoShape 21"/>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社会团体与慈善组织</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社区护理资源</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4472" r="14472"/>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4881" r="14881"/>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社区合作与联动</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加强政府部门、医疗机构、社区组织之间的合作，形成合力。</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实现信息、技术、设施等资源的共享，提高资源利用效率。</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整合志愿者资源，形成志愿服务合力，提升服务效果。</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构建社会支持网络，为社区护理提供全方位的支持。</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跨部门合作</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资源共享</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志愿服务联动</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社会支持网络</a:t>
              </a:r>
            </a:p>
          </p:txBody>
        </p:sp>
      </p:gr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https://d.book118.com/955003330321011042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106</Paragraphs>
  <Slides>19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19</vt:i4>
      </vt:variant>
    </vt:vector>
  </HeadingPairs>
  <TitlesOfParts>
    <vt:vector baseType="lpstr" size="2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2024-09-04T07:58:21.957</cp:lastPrinted>
  <dcterms:created xsi:type="dcterms:W3CDTF">2024-09-03T23:58:21Z</dcterms:created>
  <dcterms:modified xsi:type="dcterms:W3CDTF">2024-09-03T23:58:24Z</dcterms:modified>
</cp:coreProperties>
</file>