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AFCAEAAE-D410-45B0-B2E4-AFBAD37F86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A4C4606-18EA-4B8E-9CD9-2A53E7A100A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fld id="{D1989BB4-460A-4477-BD0B-2F6D1FBF28DD}" type="datetimeFigureOut">
              <a:rPr lang="zh-CN" altLang="en-US"/>
              <a:pPr>
                <a:defRPr/>
              </a:pPr>
              <a:t>2021/12/21</a:t>
            </a:fld>
            <a:endParaRPr lang="zh-CN" altLang="en-US"/>
          </a:p>
        </p:txBody>
      </p:sp>
      <p:sp>
        <p:nvSpPr>
          <p:cNvPr id="4" name="幻灯片图像占位符 3">
            <a:extLst>
              <a:ext uri="{FF2B5EF4-FFF2-40B4-BE49-F238E27FC236}">
                <a16:creationId xmlns:a16="http://schemas.microsoft.com/office/drawing/2014/main" id="{96D2A17E-D57E-48E8-BD06-929688B609E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>
            <a:extLst>
              <a:ext uri="{FF2B5EF4-FFF2-40B4-BE49-F238E27FC236}">
                <a16:creationId xmlns:a16="http://schemas.microsoft.com/office/drawing/2014/main" id="{466BFF53-2021-4C28-9558-8C3DDD8DC0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E916FF9-A661-48FC-8D05-580C67AB644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4F863AE-F45A-4B3E-A98B-E749935DB4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A22CF315-CE4C-4DA8-AB3B-3CC06BB8541B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幻灯片图像占位符 1">
            <a:extLst>
              <a:ext uri="{FF2B5EF4-FFF2-40B4-BE49-F238E27FC236}">
                <a16:creationId xmlns:a16="http://schemas.microsoft.com/office/drawing/2014/main" id="{1F4A9543-4328-4D02-B548-AF03629147A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备注占位符 2">
            <a:extLst>
              <a:ext uri="{FF2B5EF4-FFF2-40B4-BE49-F238E27FC236}">
                <a16:creationId xmlns:a16="http://schemas.microsoft.com/office/drawing/2014/main" id="{A90390E3-8782-4B41-825D-AF99D6E9E36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4A2BB0B-A92E-48E6-A0BB-6DC5564789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190EDC86-14BB-45D5-8DEB-C17B13E6ADE5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幻灯片图像占位符 1">
            <a:extLst>
              <a:ext uri="{FF2B5EF4-FFF2-40B4-BE49-F238E27FC236}">
                <a16:creationId xmlns:a16="http://schemas.microsoft.com/office/drawing/2014/main" id="{4AAA7FF2-135A-499A-808F-84AD304E98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备注占位符 2">
            <a:extLst>
              <a:ext uri="{FF2B5EF4-FFF2-40B4-BE49-F238E27FC236}">
                <a16:creationId xmlns:a16="http://schemas.microsoft.com/office/drawing/2014/main" id="{3570EA4C-7308-41F1-96A9-5412D945FD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CCC6C87-8E30-467C-8539-DB60A4E251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800A4BCD-B075-474B-B55C-41FD8607A665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F02365F-57E8-4F02-B38A-5C4876027B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25EC4357-84E9-4E44-B187-F3AB7A9BB7BD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9DA8349-AD51-483D-BAAF-D504B9569E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FA47D835-D329-4D55-B4B4-FAB6A08D8B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zh-CN" altLang="en-US" b="1"/>
              <a:t>展，大大缩短了世界各地通行的时间和空间距离。</a:t>
            </a:r>
            <a:r>
              <a:rPr lang="en-US" altLang="zh-CN" b="1"/>
              <a:t>500</a:t>
            </a:r>
            <a:r>
              <a:rPr lang="zh-CN" altLang="en-US" b="1"/>
              <a:t>多年前，哥伦布进从西班牙出发要</a:t>
            </a:r>
            <a:r>
              <a:rPr lang="en-US" altLang="zh-CN" b="1"/>
              <a:t>3</a:t>
            </a:r>
            <a:r>
              <a:rPr lang="zh-CN" altLang="en-US" b="1"/>
              <a:t>个月后才到达西半球的美洲，今天同样距离只需几个小时。如果说</a:t>
            </a:r>
            <a:r>
              <a:rPr lang="en-US" altLang="zh-CN" b="1"/>
              <a:t>15</a:t>
            </a:r>
            <a:r>
              <a:rPr lang="zh-CN" altLang="en-US" b="1"/>
              <a:t>世纪新航路的开辟，开始使“世界变小”，那么</a:t>
            </a:r>
            <a:r>
              <a:rPr lang="en-US" altLang="zh-CN" b="1"/>
              <a:t>20</a:t>
            </a:r>
            <a:r>
              <a:rPr lang="zh-CN" altLang="en-US" b="1"/>
              <a:t>世纪末的信息技术，真正使世界变成了“地球村”。信息在全球范围内的自由流动和交流使经济全球化成为可能。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幻灯片图像占位符 1">
            <a:extLst>
              <a:ext uri="{FF2B5EF4-FFF2-40B4-BE49-F238E27FC236}">
                <a16:creationId xmlns:a16="http://schemas.microsoft.com/office/drawing/2014/main" id="{80566364-111D-4A5E-92B4-0DE9AB92C5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备注占位符 2">
            <a:extLst>
              <a:ext uri="{FF2B5EF4-FFF2-40B4-BE49-F238E27FC236}">
                <a16:creationId xmlns:a16="http://schemas.microsoft.com/office/drawing/2014/main" id="{C5DD0FF8-046C-4196-85E9-C4C68EAAE5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E4EB6E9-6BB3-464A-9EB8-D8E1D4AFF2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03FD2B1E-14D0-4336-8C2C-C57F130453C9}" type="slidenum">
              <a:rPr lang="zh-CN" altLang="en-US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87930-6AFE-431A-B340-10956204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4B2F3-C25A-4606-8187-E07FF500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D607D-0977-4EB4-9105-6DC79315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A1683-61D6-4B75-BC4F-78CB76F1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0B230-EDB4-4432-92B1-9E97C9EDC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05575-DC41-4374-9FB2-6D323692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DC3C0-CC82-4226-AB1E-19C91605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3A6FE-44D1-4B19-8C21-B3BC2BB1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EAF04-A052-435E-ABBE-EBB00C46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705C7-1412-41CE-854F-0A413F8B6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3640F-BC61-433A-82C6-2102C4B0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B3A5FEB-845C-4A04-897E-68EC8D31FF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6EC83A-CA8D-4FBE-94F3-6CCFDF36A2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16B60A9-A2DF-4025-8D37-D7725E7BBB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B31EAD-CA5E-4DE0-B315-0424ED1C055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6391505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24BBCAF-C2C4-438F-A72B-B7A61BF958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7543C39-90CD-4D96-8824-955A01D73DD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E356C9E-9A5E-4E25-8D32-34CE98E47F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E0F5E-F2E7-43ED-827C-6ADE476BC43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9584166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D5589FA-80CD-4BD3-8407-D4957C2BD9B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33FB624-93D7-4BE0-9FB2-0E730FC3909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28874D0-26DD-4849-AC84-FEC94FC9EE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B02111-C4FD-42E2-AE77-98A3CEACACF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6847968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6B25F0-9669-4560-9238-3201C9ED95D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7CBC2D-E54E-4657-BB11-D79B643A22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EAF811-BB3B-41E5-90AC-A66DD48E2F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1D274-D808-4B84-AE11-AE9D48E2121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285036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51AF517-44A0-45A8-B0BD-1AC5946B49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7CD692CA-D347-45E6-99DD-DE4E3067D81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02D43DC-F37C-4CA1-8D01-8CB2ADC597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0A6C0B-B2FC-42C8-A14A-D3B1D3C5592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2233494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ECBBA25-D128-430F-AD92-624627C7B6A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16CABE9E-2B9B-494B-BB6F-DA6698C7E3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4A18527-8479-4E46-8C37-FFC91630FA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AA6739-D97E-4FB1-8167-238B989116F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7907339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691F4238-EC96-40BF-99C3-CCA764B388C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8BD54B4-AAF5-4B95-9F3C-FB68C4C4539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ACA102C-380A-46D7-8AED-E13AE3DDB6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94D3DD-A65B-4D92-BE56-FD4D808EC6A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4348413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3AC8A5-AA10-411D-9BAF-0B2CD772D11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D758963-EF74-4737-A280-35A2C554D1B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13D0AD-A6EA-4674-8164-3096AFA3334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2EA50C-D2A8-47AD-931A-39719A04B86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8105687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76A1B0-4DCB-45A8-9232-2847CD721D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0E1F13-AB59-4491-8D58-39CB8581EEF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C75368-8055-4F2D-9AAD-E61D79B0FA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E68E38-10F6-450C-AD78-2F55ACEF5CC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6915651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072C457-90DD-4B10-94A8-0650236668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AC474F2-4650-4CAF-BFA0-292D3B6744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DA3455-796F-498F-84E1-4ED9B5731A8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6616C7-4F18-4267-821A-474D34D5A55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9559928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48DE73A-6FA0-44C6-9809-E652E122E12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0511A2-B233-49DE-9315-1C79ACD82E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17A7334-55A2-4E69-BF33-D912AE4797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31C63F-CCAB-47BA-9F04-D647140A8B5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3995203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pPr lvl="0"/>
            <a:endParaRPr lang="zh-CN" altLang="en-US" noProof="1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9A9679E-6022-453B-B3ED-A24561946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9CBF68A-8BD0-4ACD-B46D-48D948081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5E06DFB-9D9C-465F-9F66-33CCF0C9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260726-B189-42EF-BD39-F0655DBFC4B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292933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07E525CD-F574-44E8-ACAE-5B7207E2DC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131C042-25DE-433A-960A-C2E5D63F85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90899F7B-93C3-467C-84F2-4DA96624990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280C046-CDCE-4A00-AB66-1D9F2A8412F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567B25D6-38EA-4829-A823-6F9734A7BDE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55CED739-1CD2-4867-A29C-FC3657BC2F75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7.jpe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4231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>
            <a:extLst>
              <a:ext uri="{FF2B5EF4-FFF2-40B4-BE49-F238E27FC236}">
                <a16:creationId xmlns:a16="http://schemas.microsoft.com/office/drawing/2014/main" id="{374B21BF-AD1D-47D3-9AA4-9ECC6F46F0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9200"/>
            <a:ext cx="9144000" cy="801688"/>
          </a:xfr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/>
          <a:lstStyle/>
          <a:p>
            <a:pPr eaLnBrk="1" hangingPunct="1"/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课  联合国与世界贸易组织</a:t>
            </a:r>
          </a:p>
        </p:txBody>
      </p:sp>
      <p:pic>
        <p:nvPicPr>
          <p:cNvPr id="3075" name="Picture 2" descr="C:\Users\Administrator\Desktop\360截图20201217115417059.jpg">
            <a:extLst>
              <a:ext uri="{FF2B5EF4-FFF2-40B4-BE49-F238E27FC236}">
                <a16:creationId xmlns:a16="http://schemas.microsoft.com/office/drawing/2014/main" id="{7D99EB32-4704-4ABA-8EB5-D7B32C715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5800" y="2673350"/>
            <a:ext cx="23622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3" descr="C:\Users\Administrator\Desktop\360截图20201217115358480.jpg">
            <a:extLst>
              <a:ext uri="{FF2B5EF4-FFF2-40B4-BE49-F238E27FC236}">
                <a16:creationId xmlns:a16="http://schemas.microsoft.com/office/drawing/2014/main" id="{4B4C2971-FFCB-469D-9758-FC0F1711F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3800" y="2667000"/>
            <a:ext cx="2362200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6" descr="http://i1.sinaimg.cn/cj/2015/1011/U5404P31DT20151011102813.jpg">
            <a:extLst>
              <a:ext uri="{FF2B5EF4-FFF2-40B4-BE49-F238E27FC236}">
                <a16:creationId xmlns:a16="http://schemas.microsoft.com/office/drawing/2014/main" id="{C5AF9CD5-F000-4E61-B374-62A704E52A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2667000"/>
            <a:ext cx="2209800" cy="219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 descr="http://www.rmzxb.com.cn/upload/resources/image/2018/05/19/2137394_600x450.jpg">
            <a:extLst>
              <a:ext uri="{FF2B5EF4-FFF2-40B4-BE49-F238E27FC236}">
                <a16:creationId xmlns:a16="http://schemas.microsoft.com/office/drawing/2014/main" id="{66329290-9FD0-481A-BAA3-CB13F2E10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2667000"/>
            <a:ext cx="22098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9" name="文本框 8198">
            <a:extLst>
              <a:ext uri="{FF2B5EF4-FFF2-40B4-BE49-F238E27FC236}">
                <a16:creationId xmlns:a16="http://schemas.microsoft.com/office/drawing/2014/main" id="{1BF433E0-245C-47F6-8E86-60FC218870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2400" y="533400"/>
            <a:ext cx="3352800" cy="646113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noFill/>
            <a:miter lim="800000"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3600" b="1">
                <a:solidFill>
                  <a:schemeClr val="bg1"/>
                </a:solidFill>
                <a:ea typeface="微软雅黑" panose="020b0503020204020204" pitchFamily="34" charset="-122"/>
              </a:rPr>
              <a:t>学习目标</a:t>
            </a:r>
          </a:p>
        </p:txBody>
      </p:sp>
      <p:sp>
        <p:nvSpPr>
          <p:cNvPr id="16388" name="矩形 6">
            <a:extLst>
              <a:ext uri="{FF2B5EF4-FFF2-40B4-BE49-F238E27FC236}">
                <a16:creationId xmlns:a16="http://schemas.microsoft.com/office/drawing/2014/main" id="{8B8F4F51-02AB-4A87-BCBE-71E1804E87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447800"/>
            <a:ext cx="9982200" cy="4511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．掌握联合国的成立、主要机构、宗旨及在国际安全中发挥的作用；</a:t>
            </a:r>
          </a:p>
          <a:p>
            <a:pPr eaLnBrk="1" hangingPunct="1">
              <a:lnSpc>
                <a:spcPct val="130000"/>
              </a:lnSpc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．理解经济全球化的实质、利弊、影响及世界贸易组织的成立；</a:t>
            </a:r>
          </a:p>
          <a:p>
            <a:pPr eaLnBrk="1" hangingPunct="1">
              <a:lnSpc>
                <a:spcPct val="130000"/>
              </a:lnSpc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．分析在经济全球化进程中，我国应当如何抓住机遇，迎接挑战；同时增强积极参与国际合作的意识和促进世界和平发展的信念。</a:t>
            </a:r>
            <a:endParaRPr lang="zh-CN" altLang="en-US" sz="3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528284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8261701-B512-46CB-A0BE-69A5695EB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990600"/>
            <a:ext cx="8915400" cy="1544638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   第二次世界大战中，世界反法西斯国家提出了建立战后国际安全组织的主张，</a:t>
            </a:r>
            <a:r>
              <a:rPr lang="en-US" altLang="zh-CN" b="1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1945</a:t>
            </a:r>
            <a:r>
              <a:rPr lang="zh-CN" altLang="en-US" b="1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b="1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b="1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月联合国正式成立。</a:t>
            </a:r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3EA20AD6-D7D4-426F-BAF3-75073DEA5ED2}"/>
              </a:ext>
            </a:extLst>
          </p:cNvPr>
          <p:cNvSpPr txBox="1"/>
          <p:nvPr/>
        </p:nvSpPr>
        <p:spPr bwMode="auto">
          <a:xfrm>
            <a:off x="1524000" y="0"/>
            <a:ext cx="6948488" cy="1017588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4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一、联合国与国际安全</a:t>
            </a:r>
          </a:p>
        </p:txBody>
      </p:sp>
      <p:pic>
        <p:nvPicPr>
          <p:cNvPr id="4100" name="Picture 2" descr="C:\Users\Administrator\Desktop\360截图20201217120904676.jpg">
            <a:extLst>
              <a:ext uri="{FF2B5EF4-FFF2-40B4-BE49-F238E27FC236}">
                <a16:creationId xmlns:a16="http://schemas.microsoft.com/office/drawing/2014/main" id="{8A77A64A-FA83-47A3-A11B-DAD5965CC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1650" y="2133600"/>
            <a:ext cx="381635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矩形 7">
            <a:extLst>
              <a:ext uri="{FF2B5EF4-FFF2-40B4-BE49-F238E27FC236}">
                <a16:creationId xmlns:a16="http://schemas.microsoft.com/office/drawing/2014/main" id="{EBC0DD11-A12A-4F77-BFE5-4FAC90338B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819400"/>
            <a:ext cx="5410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ea typeface="微软雅黑" panose="020b0503020204020204" pitchFamily="34" charset="-122"/>
              </a:rPr>
              <a:t>主要宗旨：</a:t>
            </a:r>
            <a:endParaRPr lang="en-US" altLang="zh-CN" sz="3600" b="1">
              <a:ea typeface="微软雅黑" panose="020b0503020204020204" pitchFamily="34" charset="-122"/>
            </a:endParaRPr>
          </a:p>
          <a:p>
            <a:r>
              <a:rPr lang="en-US" altLang="zh-CN" sz="3600">
                <a:ea typeface="微软雅黑" panose="020b0503020204020204" pitchFamily="34" charset="-122"/>
              </a:rPr>
              <a:t>       </a:t>
            </a:r>
            <a:r>
              <a:rPr lang="en-US" altLang="zh-CN" sz="3600" b="1">
                <a:solidFill>
                  <a:srgbClr val="0000FE"/>
                </a:solidFill>
                <a:ea typeface="微软雅黑" panose="020b0503020204020204" pitchFamily="34" charset="-122"/>
              </a:rPr>
              <a:t> </a:t>
            </a:r>
            <a:r>
              <a:rPr lang="zh-CN" altLang="en-US" sz="3600" b="1">
                <a:solidFill>
                  <a:srgbClr val="0000FE"/>
                </a:solidFill>
                <a:ea typeface="微软雅黑" panose="020b0503020204020204" pitchFamily="34" charset="-122"/>
              </a:rPr>
              <a:t>维护国际和平与安全</a:t>
            </a:r>
          </a:p>
        </p:txBody>
      </p:sp>
      <p:pic>
        <p:nvPicPr>
          <p:cNvPr id="4102" name="Picture 4" descr="打结的手枪">
            <a:extLst>
              <a:ext uri="{FF2B5EF4-FFF2-40B4-BE49-F238E27FC236}">
                <a16:creationId xmlns:a16="http://schemas.microsoft.com/office/drawing/2014/main" id="{8FCD274D-6237-4D5C-9E95-08269A122D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4038600"/>
            <a:ext cx="2362200" cy="228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5" descr="铸剑为犁">
            <a:extLst>
              <a:ext uri="{FF2B5EF4-FFF2-40B4-BE49-F238E27FC236}">
                <a16:creationId xmlns:a16="http://schemas.microsoft.com/office/drawing/2014/main" id="{BD3B06F1-9AA0-4EEF-AA86-BF33D83F0B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2400" y="403860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矩形 10">
            <a:extLst>
              <a:ext uri="{FF2B5EF4-FFF2-40B4-BE49-F238E27FC236}">
                <a16:creationId xmlns:a16="http://schemas.microsoft.com/office/drawing/2014/main" id="{B10E079B-770A-4754-89A5-AB88828DB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324601"/>
            <a:ext cx="4876800" cy="862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99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打结的手枪   铸剑为犁</a:t>
            </a:r>
          </a:p>
          <a:p>
            <a:endParaRPr lang="zh-CN" altLang="en-US"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 descr="C:\Users\Administrator\Desktop\360截图20201217123840192.jpg">
            <a:extLst>
              <a:ext uri="{FF2B5EF4-FFF2-40B4-BE49-F238E27FC236}">
                <a16:creationId xmlns:a16="http://schemas.microsoft.com/office/drawing/2014/main" id="{559AFF4D-CB61-4175-A996-8A4E4AD4D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6400" y="1524000"/>
            <a:ext cx="91440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659768C9-F565-467C-A1CB-8C09B4A80C1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257800" y="2362200"/>
            <a:ext cx="4267200" cy="0"/>
          </a:xfrm>
          <a:prstGeom prst="line">
            <a:avLst/>
          </a:prstGeom>
          <a:noFill/>
          <a:ln w="3492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" name="直接连接符 7">
            <a:extLst>
              <a:ext uri="{FF2B5EF4-FFF2-40B4-BE49-F238E27FC236}">
                <a16:creationId xmlns:a16="http://schemas.microsoft.com/office/drawing/2014/main" id="{719A54CA-EC35-47AB-82D9-1907FF3C522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763000" y="1981200"/>
            <a:ext cx="1524000" cy="0"/>
          </a:xfrm>
          <a:prstGeom prst="line">
            <a:avLst/>
          </a:prstGeom>
          <a:noFill/>
          <a:ln w="3492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F8907FD3-A2A5-4F42-ACF0-865D80C5E51C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181600" y="2819400"/>
            <a:ext cx="609600" cy="0"/>
          </a:xfrm>
          <a:prstGeom prst="line">
            <a:avLst/>
          </a:prstGeom>
          <a:noFill/>
          <a:ln w="3492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126" name="矩形 12">
            <a:extLst>
              <a:ext uri="{FF2B5EF4-FFF2-40B4-BE49-F238E27FC236}">
                <a16:creationId xmlns:a16="http://schemas.microsoft.com/office/drawing/2014/main" id="{C9E88A6C-8AD9-416B-B70A-01686F8164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5410200"/>
            <a:ext cx="89916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联合国共有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193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个成员国，包括所有得到国际承认的主权国家，此外还有两个观察员国（梵蒂冈和巴勒斯坦）。</a:t>
            </a:r>
          </a:p>
        </p:txBody>
      </p:sp>
      <p:cxnSp>
        <p:nvCxnSpPr>
          <p:cNvPr id="14" name="直接连接符 13">
            <a:extLst>
              <a:ext uri="{FF2B5EF4-FFF2-40B4-BE49-F238E27FC236}">
                <a16:creationId xmlns:a16="http://schemas.microsoft.com/office/drawing/2014/main" id="{EE53384F-36C6-494C-AE57-5B780A40CEE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752600" y="5867400"/>
            <a:ext cx="3733800" cy="0"/>
          </a:xfrm>
          <a:prstGeom prst="line">
            <a:avLst/>
          </a:prstGeom>
          <a:noFill/>
          <a:ln w="3492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128" name="矩形 16">
            <a:extLst>
              <a:ext uri="{FF2B5EF4-FFF2-40B4-BE49-F238E27FC236}">
                <a16:creationId xmlns:a16="http://schemas.microsoft.com/office/drawing/2014/main" id="{5BD83E2E-C3EC-4D02-87E5-6F4B0FF7F4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326231"/>
            <a:ext cx="1574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地位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3600">
              <a:ea typeface="微软雅黑" panose="020b0503020204020204" pitchFamily="34" charset="-122"/>
            </a:endParaRPr>
          </a:p>
        </p:txBody>
      </p:sp>
      <p:sp>
        <p:nvSpPr>
          <p:cNvPr id="5129" name="矩形 17">
            <a:extLst>
              <a:ext uri="{FF2B5EF4-FFF2-40B4-BE49-F238E27FC236}">
                <a16:creationId xmlns:a16="http://schemas.microsoft.com/office/drawing/2014/main" id="{9ED6C519-4E33-4989-9F15-EE93906A6C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838200"/>
            <a:ext cx="91440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地位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>
              <a:solidFill>
                <a:schemeClr val="bg1"/>
              </a:solidFill>
              <a:ea typeface="微软雅黑" panose="020b0503020204020204" pitchFamily="34" charset="-122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AA8ECAEC-B622-49A9-BB67-2AED3F0B2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333375"/>
            <a:ext cx="8458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联合国是人类构建世界和平的成果，</a:t>
            </a:r>
            <a:r>
              <a:rPr lang="en-US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lang="zh-CN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也是影响最大的国际组织</a:t>
            </a:r>
            <a:r>
              <a:rPr lang="zh-CN" altLang="en-US" sz="36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3600"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>
            <a:extLst>
              <a:ext uri="{FF2B5EF4-FFF2-40B4-BE49-F238E27FC236}">
                <a16:creationId xmlns:a16="http://schemas.microsoft.com/office/drawing/2014/main" id="{99DDCD6C-9395-4B36-AC41-CF25892D1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-152400"/>
            <a:ext cx="8229600" cy="914400"/>
          </a:xfrm>
        </p:spPr>
        <p:txBody>
          <a:bodyPr/>
          <a:lstStyle/>
          <a:p>
            <a:pPr eaLnBrk="1" hangingPunct="1"/>
            <a:r>
              <a:rPr lang="zh-CN" altLang="en-US" sz="3600">
                <a:latin typeface="微软雅黑" panose="020b0503020204020204" pitchFamily="34" charset="-122"/>
                <a:ea typeface="微软雅黑" panose="020b0503020204020204" pitchFamily="34" charset="-122"/>
              </a:rPr>
              <a:t>联合国的主要机构</a:t>
            </a:r>
          </a:p>
        </p:txBody>
      </p:sp>
      <p:pic>
        <p:nvPicPr>
          <p:cNvPr id="6147" name="Picture 2" descr="C:\Users\Administrator\Desktop\360截图20201217115649489.jpg">
            <a:extLst>
              <a:ext uri="{FF2B5EF4-FFF2-40B4-BE49-F238E27FC236}">
                <a16:creationId xmlns:a16="http://schemas.microsoft.com/office/drawing/2014/main" id="{C8B32A07-C038-4D69-9D0E-BB0A676AD3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13"/>
          <a:stretch>
            <a:fillRect/>
          </a:stretch>
        </p:blipFill>
        <p:spPr bwMode="auto">
          <a:xfrm>
            <a:off x="7620001" y="609600"/>
            <a:ext cx="2867025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6">
            <a:extLst>
              <a:ext uri="{FF2B5EF4-FFF2-40B4-BE49-F238E27FC236}">
                <a16:creationId xmlns:a16="http://schemas.microsoft.com/office/drawing/2014/main" id="{9954443A-CF23-478D-89B5-B1813EB6B150}"/>
              </a:ext>
            </a:extLst>
          </p:cNvPr>
          <p:cNvGrpSpPr/>
          <p:nvPr/>
        </p:nvGrpSpPr>
        <p:grpSpPr>
          <a:xfrm>
            <a:off x="4648200" y="1600200"/>
            <a:ext cx="2709396" cy="3124200"/>
            <a:chOff x="3124200" y="2362200"/>
            <a:chExt cx="2708819" cy="2209800"/>
          </a:xfrm>
        </p:grpSpPr>
        <p:pic>
          <p:nvPicPr>
            <p:cNvPr id="6150" name="Picture 3" descr="C:\Users\Administrator\Desktop\360截图20201217141144437.jpg">
              <a:extLst>
                <a:ext uri="{FF2B5EF4-FFF2-40B4-BE49-F238E27FC236}">
                  <a16:creationId xmlns:a16="http://schemas.microsoft.com/office/drawing/2014/main" id="{EB228B1F-B012-4A80-9561-167090C6AE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24200" y="2819400"/>
              <a:ext cx="2667000" cy="1752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1" name="矩形 5">
              <a:extLst>
                <a:ext uri="{FF2B5EF4-FFF2-40B4-BE49-F238E27FC236}">
                  <a16:creationId xmlns:a16="http://schemas.microsoft.com/office/drawing/2014/main" id="{DC5BE4E4-9CB5-4183-B92D-52E818486F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24200" y="2362200"/>
              <a:ext cx="2708819" cy="3700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8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五大常任理事国</a:t>
              </a:r>
            </a:p>
          </p:txBody>
        </p:sp>
      </p:grpSp>
      <p:pic>
        <p:nvPicPr>
          <p:cNvPr id="6149" name="Picture 2" descr="C:\Users\Administrator\Desktop\360截图20201217115649489.jpg">
            <a:extLst>
              <a:ext uri="{FF2B5EF4-FFF2-40B4-BE49-F238E27FC236}">
                <a16:creationId xmlns:a16="http://schemas.microsoft.com/office/drawing/2014/main" id="{E87EC38C-52C9-4108-9DE0-EE62DB90C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44"/>
          <a:stretch>
            <a:fillRect/>
          </a:stretch>
        </p:blipFill>
        <p:spPr bwMode="auto">
          <a:xfrm>
            <a:off x="1524000" y="609600"/>
            <a:ext cx="2971800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内容占位符 2">
            <a:extLst>
              <a:ext uri="{FF2B5EF4-FFF2-40B4-BE49-F238E27FC236}">
                <a16:creationId xmlns:a16="http://schemas.microsoft.com/office/drawing/2014/main" id="{553EB829-E7BB-48C9-BBDB-3A9908277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876800"/>
            <a:ext cx="8839200" cy="1447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1971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25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日，第二十六届联合国大会，</a:t>
            </a:r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恢复中华人民共和国的合法席位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pic>
        <p:nvPicPr>
          <p:cNvPr id="7171" name="Picture 2" descr="http://i2.w.yun.hjfile.cn/k12tiku/ef/2/ef2d2ebf725fda477cbd7c079d815d5c.png">
            <a:extLst>
              <a:ext uri="{FF2B5EF4-FFF2-40B4-BE49-F238E27FC236}">
                <a16:creationId xmlns:a16="http://schemas.microsoft.com/office/drawing/2014/main" id="{9F9BFD76-8486-48C7-BDA7-1016D3892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1066800"/>
            <a:ext cx="43434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 descr="http://5b0988e595225.cdn.sohucs.com/images/20170922/5f074efc8f9b4c07a89f81b0fb255a3d.jpeg">
            <a:extLst>
              <a:ext uri="{FF2B5EF4-FFF2-40B4-BE49-F238E27FC236}">
                <a16:creationId xmlns:a16="http://schemas.microsoft.com/office/drawing/2014/main" id="{2047098A-5BE0-4FB5-8758-3ED983240E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contras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5100" y="1143000"/>
            <a:ext cx="4152900" cy="334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矩形 5">
            <a:extLst>
              <a:ext uri="{FF2B5EF4-FFF2-40B4-BE49-F238E27FC236}">
                <a16:creationId xmlns:a16="http://schemas.microsoft.com/office/drawing/2014/main" id="{3C3F73D1-423F-47C6-A93E-9D69046A2E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228601"/>
            <a:ext cx="44942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五星红旗在联合国大厦飘扬</a:t>
            </a:r>
          </a:p>
        </p:txBody>
      </p:sp>
      <p:sp>
        <p:nvSpPr>
          <p:cNvPr id="7174" name="矩形 6">
            <a:extLst>
              <a:ext uri="{FF2B5EF4-FFF2-40B4-BE49-F238E27FC236}">
                <a16:creationId xmlns:a16="http://schemas.microsoft.com/office/drawing/2014/main" id="{81A77589-1624-4ABA-B036-71D70232D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1" y="228601"/>
            <a:ext cx="19796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“乔”的笑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2">
            <a:extLst>
              <a:ext uri="{FF2B5EF4-FFF2-40B4-BE49-F238E27FC236}">
                <a16:creationId xmlns:a16="http://schemas.microsoft.com/office/drawing/2014/main" id="{FC517CC6-8A03-4572-B770-339F000B0C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372600" cy="1384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根据安理会或联合国大会的决议，联合国可以向冲突地区派出军事人员，以恢复或维持和平。以联合国名义派出的武装力量被人们称为</a:t>
            </a:r>
            <a:r>
              <a:rPr lang="zh-CN" altLang="en-US" sz="2800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“联合国维持和平部队”。</a:t>
            </a:r>
          </a:p>
        </p:txBody>
      </p:sp>
      <p:pic>
        <p:nvPicPr>
          <p:cNvPr id="8195" name="Picture 7" descr="C:\Users\Administrator\Desktop\360截图20201217135302219.jpg">
            <a:extLst>
              <a:ext uri="{FF2B5EF4-FFF2-40B4-BE49-F238E27FC236}">
                <a16:creationId xmlns:a16="http://schemas.microsoft.com/office/drawing/2014/main" id="{9296A6A5-FABC-4BB0-8E85-D48819A80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1447800"/>
            <a:ext cx="89154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矩形 3">
            <a:extLst>
              <a:ext uri="{FF2B5EF4-FFF2-40B4-BE49-F238E27FC236}">
                <a16:creationId xmlns:a16="http://schemas.microsoft.com/office/drawing/2014/main" id="{47053A36-721E-4E5C-A8E1-7BDF5D3B47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1295400"/>
            <a:ext cx="35814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人们</a:t>
            </a:r>
            <a:endParaRPr lang="zh-CN" altLang="en-US">
              <a:solidFill>
                <a:schemeClr val="bg1"/>
              </a:solidFill>
              <a:ea typeface="微软雅黑" panose="020b0503020204020204" pitchFamily="34" charset="-122"/>
            </a:endParaRPr>
          </a:p>
        </p:txBody>
      </p:sp>
      <p:sp>
        <p:nvSpPr>
          <p:cNvPr id="5" name="矩形 5">
            <a:extLst>
              <a:ext uri="{FF2B5EF4-FFF2-40B4-BE49-F238E27FC236}">
                <a16:creationId xmlns:a16="http://schemas.microsoft.com/office/drawing/2014/main" id="{849B8193-627C-41C2-916C-11E02C7F21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5780088"/>
            <a:ext cx="883920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影响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联合国</a:t>
            </a:r>
            <a:r>
              <a:rPr lang="zh-CN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在维护世界和平与安全方面发挥了积极的作用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5" descr="C:\Users\Administrator\Desktop\360截图20201217132808628.jpg">
            <a:extLst>
              <a:ext uri="{FF2B5EF4-FFF2-40B4-BE49-F238E27FC236}">
                <a16:creationId xmlns:a16="http://schemas.microsoft.com/office/drawing/2014/main" id="{561FBD9C-7B12-4CE5-B069-E002873AB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6" descr="C:\Users\Administrator\Desktop\360截图20201217133939990.jpg">
            <a:extLst>
              <a:ext uri="{FF2B5EF4-FFF2-40B4-BE49-F238E27FC236}">
                <a16:creationId xmlns:a16="http://schemas.microsoft.com/office/drawing/2014/main" id="{D8A77D15-0C0D-4216-BE45-476C0B14C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7012" y="3733801"/>
            <a:ext cx="9170988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矩形 7">
            <a:extLst>
              <a:ext uri="{FF2B5EF4-FFF2-40B4-BE49-F238E27FC236}">
                <a16:creationId xmlns:a16="http://schemas.microsoft.com/office/drawing/2014/main" id="{17085DEB-B830-497D-9B33-068E65A34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3200401"/>
            <a:ext cx="42068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中国维和部队出发赴利比里亚</a:t>
            </a:r>
          </a:p>
        </p:txBody>
      </p:sp>
      <p:sp>
        <p:nvSpPr>
          <p:cNvPr id="9221" name="矩形 8">
            <a:extLst>
              <a:ext uri="{FF2B5EF4-FFF2-40B4-BE49-F238E27FC236}">
                <a16:creationId xmlns:a16="http://schemas.microsoft.com/office/drawing/2014/main" id="{27F3AB89-183D-4079-8573-24AC3B84AB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1564" y="3200401"/>
            <a:ext cx="45164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中国第二批赴刚果维和部队官兵</a:t>
            </a:r>
          </a:p>
        </p:txBody>
      </p:sp>
      <p:sp>
        <p:nvSpPr>
          <p:cNvPr id="9222" name="矩形 9">
            <a:extLst>
              <a:ext uri="{FF2B5EF4-FFF2-40B4-BE49-F238E27FC236}">
                <a16:creationId xmlns:a16="http://schemas.microsoft.com/office/drawing/2014/main" id="{6D3B11CF-9E0D-4DE0-B9F5-F95DBC80BC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1" y="6396038"/>
            <a:ext cx="38973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中国维和警察防暴队赴海地</a:t>
            </a:r>
          </a:p>
        </p:txBody>
      </p:sp>
      <p:sp>
        <p:nvSpPr>
          <p:cNvPr id="9223" name="矩形 10">
            <a:extLst>
              <a:ext uri="{FF2B5EF4-FFF2-40B4-BE49-F238E27FC236}">
                <a16:creationId xmlns:a16="http://schemas.microsoft.com/office/drawing/2014/main" id="{B7191F3A-CEA9-4859-9160-6BB3D18C7F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9001" y="6396038"/>
            <a:ext cx="29686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我国首批维和</a:t>
            </a:r>
            <a:r>
              <a:rPr lang="zh-CN" altLang="en-US" sz="2400" b="1">
                <a:solidFill>
                  <a:srgbClr val="0000F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女军人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DDDB015C-0CD2-44E2-A679-D44D756DDB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895601"/>
            <a:ext cx="9144000" cy="1077913"/>
          </a:xfrm>
          <a:prstGeom prst="rect">
            <a:avLst/>
          </a:prstGeom>
          <a:solidFill>
            <a:srgbClr val="99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中国积极参与联合国派出的维和部队，有力地维护了世界和平，体现了中国的大国当担。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>
            <a:extLst>
              <a:ext uri="{FF2B5EF4-FFF2-40B4-BE49-F238E27FC236}">
                <a16:creationId xmlns:a16="http://schemas.microsoft.com/office/drawing/2014/main" id="{82707DD1-6548-4AE2-B9D0-992819B9F58F}"/>
              </a:ext>
            </a:extLst>
          </p:cNvPr>
          <p:cNvSpPr txBox="1"/>
          <p:nvPr/>
        </p:nvSpPr>
        <p:spPr bwMode="auto">
          <a:xfrm>
            <a:off x="1524000" y="0"/>
            <a:ext cx="8686800" cy="1017588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4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二、经济全球化与世界贸易组织</a:t>
            </a:r>
          </a:p>
        </p:txBody>
      </p:sp>
      <p:sp>
        <p:nvSpPr>
          <p:cNvPr id="10243" name="Text Box 5">
            <a:extLst>
              <a:ext uri="{FF2B5EF4-FFF2-40B4-BE49-F238E27FC236}">
                <a16:creationId xmlns:a16="http://schemas.microsoft.com/office/drawing/2014/main" id="{465A7639-1A9A-4DE3-8A24-21204CF409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838200"/>
            <a:ext cx="9144000" cy="646113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a typeface="微软雅黑" panose="020b0503020204020204" pitchFamily="34" charset="-122"/>
              </a:rPr>
              <a:t>经济全球化的含义：</a:t>
            </a:r>
          </a:p>
        </p:txBody>
      </p:sp>
      <p:pic>
        <p:nvPicPr>
          <p:cNvPr id="10244" name="Picture 2" descr="C:\Users\Administrator\Desktop\360截图20201217142857261.jpg">
            <a:extLst>
              <a:ext uri="{FF2B5EF4-FFF2-40B4-BE49-F238E27FC236}">
                <a16:creationId xmlns:a16="http://schemas.microsoft.com/office/drawing/2014/main" id="{058C31DE-0F08-43FC-9DE4-E57F1EF1F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1524000"/>
            <a:ext cx="9144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145">
            <a:extLst>
              <a:ext uri="{FF2B5EF4-FFF2-40B4-BE49-F238E27FC236}">
                <a16:creationId xmlns:a16="http://schemas.microsoft.com/office/drawing/2014/main" id="{55EA35A8-5790-443A-BBD1-76B0DCADF5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4676" y="1163638"/>
            <a:ext cx="4278313" cy="609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B1AA7"/>
                </a:solidFill>
                <a:ea typeface="微软雅黑" panose="020b0503020204020204" pitchFamily="34" charset="-122"/>
              </a:rPr>
              <a:t>新航路的开辟、殖民扩张</a:t>
            </a:r>
          </a:p>
        </p:txBody>
      </p:sp>
      <p:sp>
        <p:nvSpPr>
          <p:cNvPr id="6147" name="右箭头 6146">
            <a:extLst>
              <a:ext uri="{FF2B5EF4-FFF2-40B4-BE49-F238E27FC236}">
                <a16:creationId xmlns:a16="http://schemas.microsoft.com/office/drawing/2014/main" id="{5D5F5D9B-613F-4439-9B09-21935AE4E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3788" y="1341438"/>
            <a:ext cx="546100" cy="195262"/>
          </a:xfrm>
          <a:prstGeom prst="rightArrow">
            <a:avLst>
              <a:gd name="adj1" fmla="val 50000"/>
              <a:gd name="adj2" fmla="val 69854"/>
            </a:avLst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6148" name="矩形 6147">
            <a:extLst>
              <a:ext uri="{FF2B5EF4-FFF2-40B4-BE49-F238E27FC236}">
                <a16:creationId xmlns:a16="http://schemas.microsoft.com/office/drawing/2014/main" id="{A18F3A3A-DC9D-4254-8097-753B4EDEAC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488" y="2497138"/>
            <a:ext cx="1814512" cy="57785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B1AA7"/>
                </a:solidFill>
                <a:ea typeface="微软雅黑" panose="020b0503020204020204" pitchFamily="34" charset="-122"/>
              </a:rPr>
              <a:t>工业革命</a:t>
            </a:r>
          </a:p>
        </p:txBody>
      </p:sp>
      <p:sp>
        <p:nvSpPr>
          <p:cNvPr id="6149" name="矩形 6148">
            <a:extLst>
              <a:ext uri="{FF2B5EF4-FFF2-40B4-BE49-F238E27FC236}">
                <a16:creationId xmlns:a16="http://schemas.microsoft.com/office/drawing/2014/main" id="{3B852638-2EF5-422A-A3AB-06CE4A933A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1" y="3889376"/>
            <a:ext cx="2733675" cy="56356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B1AA7"/>
                </a:solidFill>
                <a:ea typeface="微软雅黑" panose="020b0503020204020204" pitchFamily="34" charset="-122"/>
              </a:rPr>
              <a:t>第二次工业革命</a:t>
            </a:r>
          </a:p>
        </p:txBody>
      </p:sp>
      <p:sp>
        <p:nvSpPr>
          <p:cNvPr id="6150" name="文本框 6149">
            <a:extLst>
              <a:ext uri="{FF2B5EF4-FFF2-40B4-BE49-F238E27FC236}">
                <a16:creationId xmlns:a16="http://schemas.microsoft.com/office/drawing/2014/main" id="{D49F23E1-DB8C-4880-AC5B-8F1174330A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7288" y="2039938"/>
            <a:ext cx="1600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ea typeface="微软雅黑" panose="020b0503020204020204" pitchFamily="34" charset="-122"/>
              </a:rPr>
              <a:t>商品输出</a:t>
            </a:r>
          </a:p>
        </p:txBody>
      </p:sp>
      <p:sp>
        <p:nvSpPr>
          <p:cNvPr id="6151" name="矩形 6150">
            <a:extLst>
              <a:ext uri="{FF2B5EF4-FFF2-40B4-BE49-F238E27FC236}">
                <a16:creationId xmlns:a16="http://schemas.microsoft.com/office/drawing/2014/main" id="{BDB22D20-697D-4EB7-8374-464CAF155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4675" y="4957763"/>
            <a:ext cx="3208338" cy="56515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0B1AA7"/>
                </a:solidFill>
                <a:ea typeface="微软雅黑" panose="020b0503020204020204" pitchFamily="34" charset="-122"/>
              </a:rPr>
              <a:t>20</a:t>
            </a:r>
            <a:r>
              <a:rPr lang="zh-CN" altLang="en-US" sz="2800" b="1">
                <a:solidFill>
                  <a:srgbClr val="0B1AA7"/>
                </a:solidFill>
                <a:ea typeface="微软雅黑" panose="020b0503020204020204" pitchFamily="34" charset="-122"/>
              </a:rPr>
              <a:t>世纪八九十年代</a:t>
            </a:r>
          </a:p>
        </p:txBody>
      </p:sp>
      <p:sp>
        <p:nvSpPr>
          <p:cNvPr id="6152" name="文本框 6151">
            <a:extLst>
              <a:ext uri="{FF2B5EF4-FFF2-40B4-BE49-F238E27FC236}">
                <a16:creationId xmlns:a16="http://schemas.microsoft.com/office/drawing/2014/main" id="{FE27E06C-4E54-4D65-958D-8E318422F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3014" y="3665538"/>
            <a:ext cx="154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ea typeface="微软雅黑" panose="020b0503020204020204" pitchFamily="34" charset="-122"/>
              </a:rPr>
              <a:t>资本输出</a:t>
            </a:r>
          </a:p>
        </p:txBody>
      </p:sp>
      <p:sp>
        <p:nvSpPr>
          <p:cNvPr id="6153" name="直接连接符 6152">
            <a:extLst>
              <a:ext uri="{FF2B5EF4-FFF2-40B4-BE49-F238E27FC236}">
                <a16:creationId xmlns:a16="http://schemas.microsoft.com/office/drawing/2014/main" id="{6FF44B59-3D17-4B93-9DC8-BE791199131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30801" y="5300663"/>
            <a:ext cx="1185863" cy="0"/>
          </a:xfrm>
          <a:prstGeom prst="line">
            <a:avLst/>
          </a:prstGeom>
          <a:noFill/>
          <a:ln w="92075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4" name="横卷形 6153">
            <a:extLst>
              <a:ext uri="{FF2B5EF4-FFF2-40B4-BE49-F238E27FC236}">
                <a16:creationId xmlns:a16="http://schemas.microsoft.com/office/drawing/2014/main" id="{8F72B253-D68C-4995-9A03-698DCE3B87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6039" y="4576764"/>
            <a:ext cx="3876675" cy="18446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B1AA7"/>
                </a:solidFill>
                <a:ea typeface="微软雅黑" panose="020b0503020204020204" pitchFamily="34" charset="-122"/>
              </a:rPr>
              <a:t>全球化时代</a:t>
            </a:r>
            <a:endParaRPr lang="zh-CN" altLang="en-US" sz="2800" b="1">
              <a:solidFill>
                <a:srgbClr val="0B1AA7"/>
              </a:solidFill>
              <a:ea typeface="微软雅黑" panose="020b0503020204020204" pitchFamily="34" charset="-122"/>
            </a:endParaRPr>
          </a:p>
        </p:txBody>
      </p:sp>
      <p:sp>
        <p:nvSpPr>
          <p:cNvPr id="6155" name="下箭头 6154">
            <a:extLst>
              <a:ext uri="{FF2B5EF4-FFF2-40B4-BE49-F238E27FC236}">
                <a16:creationId xmlns:a16="http://schemas.microsoft.com/office/drawing/2014/main" id="{87EB9CCD-1272-46E6-A969-0D1C4629A9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2375" y="1916114"/>
            <a:ext cx="304800" cy="439737"/>
          </a:xfrm>
          <a:prstGeom prst="downArrow">
            <a:avLst>
              <a:gd name="adj1" fmla="val 50000"/>
              <a:gd name="adj2" fmla="val 3603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6156" name="文本框 6155">
            <a:extLst>
              <a:ext uri="{FF2B5EF4-FFF2-40B4-BE49-F238E27FC236}">
                <a16:creationId xmlns:a16="http://schemas.microsoft.com/office/drawing/2014/main" id="{304A61D3-15B2-40FB-8CB6-6D912507AA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4825" y="1163639"/>
            <a:ext cx="3200400" cy="528637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ea typeface="微软雅黑" panose="020b0503020204020204" pitchFamily="34" charset="-122"/>
              </a:rPr>
              <a:t>世界市场初具雏形</a:t>
            </a:r>
          </a:p>
        </p:txBody>
      </p:sp>
      <p:sp>
        <p:nvSpPr>
          <p:cNvPr id="6157" name="文本框 6156">
            <a:extLst>
              <a:ext uri="{FF2B5EF4-FFF2-40B4-BE49-F238E27FC236}">
                <a16:creationId xmlns:a16="http://schemas.microsoft.com/office/drawing/2014/main" id="{D554E3DC-C274-4B7D-87D2-0E0356BAE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7488" y="2355850"/>
            <a:ext cx="3352800" cy="5286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ea typeface="微软雅黑" panose="020b0503020204020204" pitchFamily="34" charset="-122"/>
              </a:rPr>
              <a:t>世界市场初步形成</a:t>
            </a:r>
          </a:p>
        </p:txBody>
      </p:sp>
      <p:sp>
        <p:nvSpPr>
          <p:cNvPr id="6158" name="右箭头 6157">
            <a:extLst>
              <a:ext uri="{FF2B5EF4-FFF2-40B4-BE49-F238E27FC236}">
                <a16:creationId xmlns:a16="http://schemas.microsoft.com/office/drawing/2014/main" id="{64C27866-4AB4-4203-AC44-F3AF399B0F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3013" y="2497138"/>
            <a:ext cx="1312862" cy="266700"/>
          </a:xfrm>
          <a:prstGeom prst="rightArrow">
            <a:avLst>
              <a:gd name="adj1" fmla="val 50000"/>
              <a:gd name="adj2" fmla="val 122951"/>
            </a:avLst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6159" name="文本框 6158">
            <a:extLst>
              <a:ext uri="{FF2B5EF4-FFF2-40B4-BE49-F238E27FC236}">
                <a16:creationId xmlns:a16="http://schemas.microsoft.com/office/drawing/2014/main" id="{ADAD400A-80DD-46E4-A45D-A802E8742E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9888" y="3906839"/>
            <a:ext cx="3124200" cy="528637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ea typeface="微软雅黑" panose="020b0503020204020204" pitchFamily="34" charset="-122"/>
              </a:rPr>
              <a:t>世界市场最终形成</a:t>
            </a:r>
          </a:p>
        </p:txBody>
      </p:sp>
      <p:sp>
        <p:nvSpPr>
          <p:cNvPr id="6160" name="右箭头 6159">
            <a:extLst>
              <a:ext uri="{FF2B5EF4-FFF2-40B4-BE49-F238E27FC236}">
                <a16:creationId xmlns:a16="http://schemas.microsoft.com/office/drawing/2014/main" id="{E383ECC7-9E2B-4A21-8242-0A5852F7E5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3014" y="4064000"/>
            <a:ext cx="1373187" cy="266700"/>
          </a:xfrm>
          <a:prstGeom prst="rightArrow">
            <a:avLst>
              <a:gd name="adj1" fmla="val 50000"/>
              <a:gd name="adj2" fmla="val 141497"/>
            </a:avLst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6161" name="下箭头 6160">
            <a:extLst>
              <a:ext uri="{FF2B5EF4-FFF2-40B4-BE49-F238E27FC236}">
                <a16:creationId xmlns:a16="http://schemas.microsoft.com/office/drawing/2014/main" id="{1964C10B-8BC1-4758-ACB7-1AC57E3A64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2375" y="3284538"/>
            <a:ext cx="304800" cy="481012"/>
          </a:xfrm>
          <a:prstGeom prst="downArrow">
            <a:avLst>
              <a:gd name="adj1" fmla="val 50000"/>
              <a:gd name="adj2" fmla="val 312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6162" name="下箭头 6161">
            <a:extLst>
              <a:ext uri="{FF2B5EF4-FFF2-40B4-BE49-F238E27FC236}">
                <a16:creationId xmlns:a16="http://schemas.microsoft.com/office/drawing/2014/main" id="{AD296DE7-F95C-4E77-8B0A-AE774EE0B0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7138" y="4576763"/>
            <a:ext cx="304800" cy="381000"/>
          </a:xfrm>
          <a:prstGeom prst="downArrow">
            <a:avLst>
              <a:gd name="adj1" fmla="val 50000"/>
              <a:gd name="adj2" fmla="val 31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11283" name="文本框 6162">
            <a:extLst>
              <a:ext uri="{FF2B5EF4-FFF2-40B4-BE49-F238E27FC236}">
                <a16:creationId xmlns:a16="http://schemas.microsoft.com/office/drawing/2014/main" id="{F84F97DE-5DD2-4AED-978D-A8EF4F2137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4450" y="260350"/>
            <a:ext cx="121379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微软雅黑" panose="020b0503020204020204" pitchFamily="34" charset="-122"/>
                <a:ea typeface="微软雅黑" panose="020b0503020204020204" pitchFamily="34" charset="-122"/>
              </a:rPr>
              <a:t>进程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5" presetID="3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5" presetID="3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4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8" grpId="0"/>
      <p:bldP spid="6149" grpId="0"/>
      <p:bldP spid="6150" grpId="0"/>
      <p:bldP spid="6151" grpId="0"/>
      <p:bldP spid="6152" grpId="0"/>
      <p:bldP spid="6154" grpId="0" uiExpand="1" build="allAtOnce" animBg="1"/>
      <p:bldP spid="6156" grpId="0"/>
      <p:bldP spid="6157" grpId="0"/>
      <p:bldP spid="615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7169">
            <a:extLst>
              <a:ext uri="{FF2B5EF4-FFF2-40B4-BE49-F238E27FC236}">
                <a16:creationId xmlns:a16="http://schemas.microsoft.com/office/drawing/2014/main" id="{366D877A-144F-43EF-BD80-2C9B6C85913D}"/>
              </a:ext>
            </a:extLst>
          </p:cNvPr>
          <p:cNvGrpSpPr>
            <a:grpSpLocks noRot="1" noChangeAspect="1"/>
          </p:cNvGrpSpPr>
          <p:nvPr/>
        </p:nvGrpSpPr>
        <p:grpSpPr>
          <a:xfrm>
            <a:off x="1919288" y="3176"/>
            <a:ext cx="8443912" cy="4670425"/>
            <a:chOff x="-19" y="-9"/>
            <a:chExt cx="2899" cy="729"/>
          </a:xfrm>
        </p:grpSpPr>
        <p:sp>
          <p:nvSpPr>
            <p:cNvPr id="12294" name="矩形 7170">
              <a:extLst>
                <a:ext uri="{FF2B5EF4-FFF2-40B4-BE49-F238E27FC236}">
                  <a16:creationId xmlns:a16="http://schemas.microsoft.com/office/drawing/2014/main" id="{541B7624-E185-4FF4-8D7B-CAEFBDC2E420}"/>
                </a:ext>
              </a:extLst>
            </p:cNvPr>
            <p:cNvSpPr>
              <a:spLocks noRot="1" noChangeAspect="1" noChangeArrowheads="1"/>
            </p:cNvSpPr>
            <p:nvPr/>
          </p:nvSpPr>
          <p:spPr bwMode="auto">
            <a:xfrm>
              <a:off x="-19" y="-9"/>
              <a:ext cx="2880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2295" name="_s7172">
              <a:extLst>
                <a:ext uri="{FF2B5EF4-FFF2-40B4-BE49-F238E27FC236}">
                  <a16:creationId xmlns:a16="http://schemas.microsoft.com/office/drawing/2014/main" id="{7BA051BF-85A0-4E79-B6A9-90CD60505A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28" y="0"/>
              <a:ext cx="785" cy="288"/>
            </a:xfrm>
            <a:prstGeom prst="roundRect">
              <a:avLst>
                <a:gd name="adj" fmla="val 16667"/>
              </a:avLst>
            </a:prstGeom>
            <a:solidFill>
              <a:srgbClr val="0000FF"/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bg1"/>
                  </a:solidFill>
                  <a:ea typeface="微软雅黑" panose="020b0503020204020204" pitchFamily="34" charset="-122"/>
                </a:rPr>
                <a:t>出现经济全球化的原因</a:t>
              </a:r>
            </a:p>
          </p:txBody>
        </p:sp>
        <p:sp>
          <p:nvSpPr>
            <p:cNvPr id="12296" name="_s7173">
              <a:extLst>
                <a:ext uri="{FF2B5EF4-FFF2-40B4-BE49-F238E27FC236}">
                  <a16:creationId xmlns:a16="http://schemas.microsoft.com/office/drawing/2014/main" id="{3F18A354-2BF7-44E9-8465-8ECB58D2C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>
                <a:alpha val="58038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ea typeface="微软雅黑" panose="020b0503020204020204" pitchFamily="34" charset="-122"/>
                </a:rPr>
                <a:t>冷战结束，和平与发展成为世界的发展主题</a:t>
              </a:r>
            </a:p>
          </p:txBody>
        </p:sp>
        <p:cxnSp>
          <p:nvCxnSpPr>
            <p:cNvPr id="12297" name="_s7174">
              <a:extLst>
                <a:ext uri="{FF2B5EF4-FFF2-40B4-BE49-F238E27FC236}">
                  <a16:creationId xmlns:a16="http://schemas.microsoft.com/office/drawing/2014/main" id="{FC95709C-7B5A-4271-8382-86826EE0687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-5400000">
              <a:off x="858" y="-144"/>
              <a:ext cx="144" cy="1008"/>
            </a:xfrm>
            <a:prstGeom prst="bentConnector3">
              <a:avLst>
                <a:gd name="adj1" fmla="val 4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298" name="_s7175">
              <a:extLst>
                <a:ext uri="{FF2B5EF4-FFF2-40B4-BE49-F238E27FC236}">
                  <a16:creationId xmlns:a16="http://schemas.microsoft.com/office/drawing/2014/main" id="{B31DCDB9-F2CC-42BD-AB73-100F0917CE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8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>
                <a:alpha val="76862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ea typeface="微软雅黑" panose="020b0503020204020204" pitchFamily="34" charset="-122"/>
                </a:rPr>
                <a:t>第三次科技革命的发展</a:t>
              </a:r>
            </a:p>
          </p:txBody>
        </p:sp>
        <p:cxnSp>
          <p:nvCxnSpPr>
            <p:cNvPr id="12299" name="_s7176">
              <a:extLst>
                <a:ext uri="{FF2B5EF4-FFF2-40B4-BE49-F238E27FC236}">
                  <a16:creationId xmlns:a16="http://schemas.microsoft.com/office/drawing/2014/main" id="{F9861141-AB6B-478F-8C89-4620C66E537E}"/>
                </a:ext>
              </a:extLst>
            </p:cNvPr>
            <p:cNvCxnSpPr>
              <a:cxnSpLocks noChangeShapeType="1"/>
              <a:stCxn id="12298" idx="0"/>
              <a:endCxn id="12295" idx="2"/>
            </p:cNvCxnSpPr>
            <p:nvPr/>
          </p:nvCxnSpPr>
          <p:spPr bwMode="auto">
            <a:xfrm rot="16200000" flipV="1">
              <a:off x="1358" y="350"/>
              <a:ext cx="144" cy="2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300" name="_s7177">
              <a:extLst>
                <a:ext uri="{FF2B5EF4-FFF2-40B4-BE49-F238E27FC236}">
                  <a16:creationId xmlns:a16="http://schemas.microsoft.com/office/drawing/2014/main" id="{89E69A10-DA8F-4EBE-8B88-C20E834CBE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9C9CDF">
                <a:alpha val="78822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ea typeface="微软雅黑" panose="020b0503020204020204" pitchFamily="34" charset="-122"/>
                </a:rPr>
                <a:t>跨国公司的推动</a:t>
              </a:r>
            </a:p>
          </p:txBody>
        </p:sp>
        <p:cxnSp>
          <p:nvCxnSpPr>
            <p:cNvPr id="12301" name="_s7178">
              <a:extLst>
                <a:ext uri="{FF2B5EF4-FFF2-40B4-BE49-F238E27FC236}">
                  <a16:creationId xmlns:a16="http://schemas.microsoft.com/office/drawing/2014/main" id="{548E86F9-D27B-4D5B-856A-EED5FA6AE92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>
              <a:off x="1865" y="-144"/>
              <a:ext cx="144" cy="1008"/>
            </a:xfrm>
            <a:prstGeom prst="bentConnector3">
              <a:avLst>
                <a:gd name="adj1" fmla="val 4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7180" name="文本框 7179">
            <a:extLst>
              <a:ext uri="{FF2B5EF4-FFF2-40B4-BE49-F238E27FC236}">
                <a16:creationId xmlns:a16="http://schemas.microsoft.com/office/drawing/2014/main" id="{AC86B7F4-240E-49BE-83E5-17D725C1AB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289" y="2060576"/>
            <a:ext cx="2560637" cy="519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ea typeface="微软雅黑" panose="020b0503020204020204" pitchFamily="34" charset="-122"/>
              </a:rPr>
              <a:t>国际政治背景</a:t>
            </a:r>
          </a:p>
        </p:txBody>
      </p:sp>
      <p:sp>
        <p:nvSpPr>
          <p:cNvPr id="7181" name="文本框 7180">
            <a:extLst>
              <a:ext uri="{FF2B5EF4-FFF2-40B4-BE49-F238E27FC236}">
                <a16:creationId xmlns:a16="http://schemas.microsoft.com/office/drawing/2014/main" id="{7E64C769-44C2-4E2F-A2AB-9F6E51D327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2057401"/>
            <a:ext cx="1792288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ea typeface="微软雅黑" panose="020b0503020204020204" pitchFamily="34" charset="-122"/>
              </a:rPr>
              <a:t>根本动力</a:t>
            </a:r>
          </a:p>
        </p:txBody>
      </p:sp>
      <p:sp>
        <p:nvSpPr>
          <p:cNvPr id="7185" name="矩形 7184">
            <a:extLst>
              <a:ext uri="{FF2B5EF4-FFF2-40B4-BE49-F238E27FC236}">
                <a16:creationId xmlns:a16="http://schemas.microsoft.com/office/drawing/2014/main" id="{E83DDB7B-0E8D-4672-87D1-CCC28B74C3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4765676"/>
            <a:ext cx="1036319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第三次科技革命促进了生产力的空前提高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科学技术特别是交通运输和信息技术的迅速发展，</a:t>
            </a:r>
            <a:r>
              <a:rPr lang="zh-CN" altLang="en-US" sz="3200" b="1">
                <a:solidFill>
                  <a:srgbClr val="0099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大大缩短了世界各地的时空距离，为全球范围的经济活动提供了便利条件。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0" grpId="0"/>
      <p:bldP spid="7181" grpId="0"/>
      <p:bldP spid="71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组合 7169">
            <a:extLst>
              <a:ext uri="{FF2B5EF4-FFF2-40B4-BE49-F238E27FC236}">
                <a16:creationId xmlns:a16="http://schemas.microsoft.com/office/drawing/2014/main" id="{5017B7A2-D1AB-44E6-83DC-ED6432818176}"/>
              </a:ext>
            </a:extLst>
          </p:cNvPr>
          <p:cNvGrpSpPr>
            <a:grpSpLocks noRot="1" noChangeAspect="1"/>
          </p:cNvGrpSpPr>
          <p:nvPr/>
        </p:nvGrpSpPr>
        <p:grpSpPr>
          <a:xfrm>
            <a:off x="1919288" y="3176"/>
            <a:ext cx="8443912" cy="4670425"/>
            <a:chOff x="-19" y="-9"/>
            <a:chExt cx="2899" cy="729"/>
          </a:xfrm>
        </p:grpSpPr>
        <p:sp>
          <p:nvSpPr>
            <p:cNvPr id="13319" name="矩形 7170">
              <a:extLst>
                <a:ext uri="{FF2B5EF4-FFF2-40B4-BE49-F238E27FC236}">
                  <a16:creationId xmlns:a16="http://schemas.microsoft.com/office/drawing/2014/main" id="{C475D022-852D-4FF1-8329-6CD91764B98B}"/>
                </a:ext>
              </a:extLst>
            </p:cNvPr>
            <p:cNvSpPr>
              <a:spLocks noRot="1" noChangeAspect="1" noChangeArrowheads="1"/>
            </p:cNvSpPr>
            <p:nvPr/>
          </p:nvSpPr>
          <p:spPr bwMode="auto">
            <a:xfrm>
              <a:off x="-19" y="-9"/>
              <a:ext cx="2880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3320" name="_s7172">
              <a:extLst>
                <a:ext uri="{FF2B5EF4-FFF2-40B4-BE49-F238E27FC236}">
                  <a16:creationId xmlns:a16="http://schemas.microsoft.com/office/drawing/2014/main" id="{A8613CFC-B98D-49BE-8E68-FA17C50E1B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28" y="0"/>
              <a:ext cx="785" cy="288"/>
            </a:xfrm>
            <a:prstGeom prst="roundRect">
              <a:avLst>
                <a:gd name="adj" fmla="val 16667"/>
              </a:avLst>
            </a:prstGeom>
            <a:solidFill>
              <a:srgbClr val="0000FF"/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bg1"/>
                  </a:solidFill>
                  <a:ea typeface="微软雅黑" panose="020b0503020204020204" pitchFamily="34" charset="-122"/>
                </a:rPr>
                <a:t>出现经济全球化的原因</a:t>
              </a:r>
            </a:p>
          </p:txBody>
        </p:sp>
        <p:sp>
          <p:nvSpPr>
            <p:cNvPr id="13321" name="_s7173">
              <a:extLst>
                <a:ext uri="{FF2B5EF4-FFF2-40B4-BE49-F238E27FC236}">
                  <a16:creationId xmlns:a16="http://schemas.microsoft.com/office/drawing/2014/main" id="{80A1FD8C-4CAC-42EF-9220-D74C78F5D2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>
                <a:alpha val="58038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ea typeface="微软雅黑" panose="020b0503020204020204" pitchFamily="34" charset="-122"/>
                </a:rPr>
                <a:t>冷战结束，和平与发展成为世界的发展主题</a:t>
              </a:r>
            </a:p>
          </p:txBody>
        </p:sp>
        <p:cxnSp>
          <p:nvCxnSpPr>
            <p:cNvPr id="13322" name="_s7174">
              <a:extLst>
                <a:ext uri="{FF2B5EF4-FFF2-40B4-BE49-F238E27FC236}">
                  <a16:creationId xmlns:a16="http://schemas.microsoft.com/office/drawing/2014/main" id="{407F3DD8-A2CB-4507-B801-2BFEEE56B4E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-5400000">
              <a:off x="858" y="-144"/>
              <a:ext cx="144" cy="1008"/>
            </a:xfrm>
            <a:prstGeom prst="bentConnector3">
              <a:avLst>
                <a:gd name="adj1" fmla="val 4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323" name="_s7175">
              <a:extLst>
                <a:ext uri="{FF2B5EF4-FFF2-40B4-BE49-F238E27FC236}">
                  <a16:creationId xmlns:a16="http://schemas.microsoft.com/office/drawing/2014/main" id="{2AD8C4D6-4D3B-41C8-BC07-E0567A0FF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8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>
                <a:alpha val="76862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ea typeface="微软雅黑" panose="020b0503020204020204" pitchFamily="34" charset="-122"/>
                </a:rPr>
                <a:t>第三次科技革命的发展</a:t>
              </a:r>
            </a:p>
          </p:txBody>
        </p:sp>
        <p:cxnSp>
          <p:nvCxnSpPr>
            <p:cNvPr id="13324" name="_s7176">
              <a:extLst>
                <a:ext uri="{FF2B5EF4-FFF2-40B4-BE49-F238E27FC236}">
                  <a16:creationId xmlns:a16="http://schemas.microsoft.com/office/drawing/2014/main" id="{79965188-799E-4C00-A4E5-B7CB2347B904}"/>
                </a:ext>
              </a:extLst>
            </p:cNvPr>
            <p:cNvCxnSpPr>
              <a:cxnSpLocks noChangeShapeType="1"/>
              <a:stCxn id="13323" idx="0"/>
              <a:endCxn id="13320" idx="2"/>
            </p:cNvCxnSpPr>
            <p:nvPr/>
          </p:nvCxnSpPr>
          <p:spPr bwMode="auto">
            <a:xfrm rot="16200000" flipV="1">
              <a:off x="1358" y="350"/>
              <a:ext cx="144" cy="2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325" name="_s7177">
              <a:extLst>
                <a:ext uri="{FF2B5EF4-FFF2-40B4-BE49-F238E27FC236}">
                  <a16:creationId xmlns:a16="http://schemas.microsoft.com/office/drawing/2014/main" id="{904D34D7-51B4-4361-8352-0790B24872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9C9CDF">
                <a:alpha val="78822"/>
              </a:srgbClr>
            </a:solidFill>
            <a:ln w="9525">
              <a:solidFill>
                <a:srgbClr val="6B8BDB"/>
              </a:solidFill>
              <a:round/>
            </a:ln>
          </p:spPr>
          <p:txBody>
            <a:bodyPr lIns="114300" tIns="57150" rIns="114300" bIns="5715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ea typeface="微软雅黑" panose="020b0503020204020204" pitchFamily="34" charset="-122"/>
                </a:rPr>
                <a:t>跨国公司的推动</a:t>
              </a:r>
            </a:p>
          </p:txBody>
        </p:sp>
        <p:cxnSp>
          <p:nvCxnSpPr>
            <p:cNvPr id="13326" name="_s7178">
              <a:extLst>
                <a:ext uri="{FF2B5EF4-FFF2-40B4-BE49-F238E27FC236}">
                  <a16:creationId xmlns:a16="http://schemas.microsoft.com/office/drawing/2014/main" id="{03820021-8BED-474F-A11F-F6F36CDC368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>
              <a:off x="1865" y="-144"/>
              <a:ext cx="144" cy="1008"/>
            </a:xfrm>
            <a:prstGeom prst="bentConnector3">
              <a:avLst>
                <a:gd name="adj1" fmla="val 40000"/>
              </a:avLst>
            </a:prstGeom>
            <a:noFill/>
            <a:ln w="28575">
              <a:solidFill>
                <a:srgbClr val="8FACE8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7180" name="文本框 7179">
            <a:extLst>
              <a:ext uri="{FF2B5EF4-FFF2-40B4-BE49-F238E27FC236}">
                <a16:creationId xmlns:a16="http://schemas.microsoft.com/office/drawing/2014/main" id="{3E8582E9-1BD5-4530-B8D4-7469019352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289" y="2060576"/>
            <a:ext cx="2560637" cy="519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ea typeface="微软雅黑" panose="020b0503020204020204" pitchFamily="34" charset="-122"/>
              </a:rPr>
              <a:t>国际政治背景</a:t>
            </a:r>
          </a:p>
        </p:txBody>
      </p:sp>
      <p:sp>
        <p:nvSpPr>
          <p:cNvPr id="7181" name="文本框 7180">
            <a:extLst>
              <a:ext uri="{FF2B5EF4-FFF2-40B4-BE49-F238E27FC236}">
                <a16:creationId xmlns:a16="http://schemas.microsoft.com/office/drawing/2014/main" id="{68AEE79E-7176-4F95-8976-07BDE40C04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2057401"/>
            <a:ext cx="1792288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ea typeface="微软雅黑" panose="020b0503020204020204" pitchFamily="34" charset="-122"/>
              </a:rPr>
              <a:t>根本动力</a:t>
            </a:r>
          </a:p>
        </p:txBody>
      </p:sp>
      <p:sp>
        <p:nvSpPr>
          <p:cNvPr id="7185" name="矩形 7184">
            <a:extLst>
              <a:ext uri="{FF2B5EF4-FFF2-40B4-BE49-F238E27FC236}">
                <a16:creationId xmlns:a16="http://schemas.microsoft.com/office/drawing/2014/main" id="{B38027BD-08B6-4DA1-A0C3-2EDC6DE193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0289" y="4765676"/>
            <a:ext cx="8218487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第三次科技革命促进了生产力的空前提高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科学技术特别是交通运输和信息技术的迅速发展，</a:t>
            </a:r>
            <a:r>
              <a:rPr lang="zh-CN" altLang="en-US" sz="3200" b="1">
                <a:solidFill>
                  <a:srgbClr val="0099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大大缩短了世界各地的时空距离，为全球范围的经济活动提供了便利条件。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A30AF9BA-A17B-48F4-A49D-CB1363184F9F}"/>
              </a:ext>
            </a:extLst>
          </p:cNvPr>
          <p:cNvSpPr txBox="1"/>
          <p:nvPr/>
        </p:nvSpPr>
        <p:spPr>
          <a:xfrm>
            <a:off x="7315200" y="1"/>
            <a:ext cx="3533140" cy="255454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5F3DC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跨国公司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是经济全球化的</a:t>
            </a:r>
            <a:r>
              <a:rPr lang="zh-CN" altLang="en-US" sz="32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载体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</a:t>
            </a:r>
            <a:r>
              <a:rPr lang="zh-CN" altLang="en-US" sz="32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推动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经济全球化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，也是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经济全球化的</a:t>
            </a:r>
            <a:r>
              <a:rPr lang="zh-CN" altLang="en-US" sz="32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表现</a:t>
            </a:r>
            <a:r>
              <a:rPr lang="zh-CN" altLang="en-US" sz="32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0" grpId="0"/>
      <p:bldP spid="7181" grpId="0"/>
      <p:bldP spid="718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8" name="Group 7">
            <a:extLst>
              <a:ext uri="{FF2B5EF4-FFF2-40B4-BE49-F238E27FC236}">
                <a16:creationId xmlns:a16="http://schemas.microsoft.com/office/drawing/2014/main" id="{D5E40081-79CF-439C-92CF-A7EAFC8A1C67}"/>
              </a:ext>
            </a:extLst>
          </p:cNvPr>
          <p:cNvGrpSpPr/>
          <p:nvPr/>
        </p:nvGrpSpPr>
        <p:grpSpPr>
          <a:xfrm>
            <a:off x="6240463" y="1557338"/>
            <a:ext cx="4356100" cy="4248150"/>
            <a:chOff x="3008" y="1133"/>
            <a:chExt cx="2744" cy="2676"/>
          </a:xfrm>
        </p:grpSpPr>
        <p:sp>
          <p:nvSpPr>
            <p:cNvPr id="19467" name="Rectangle 8">
              <a:extLst>
                <a:ext uri="{FF2B5EF4-FFF2-40B4-BE49-F238E27FC236}">
                  <a16:creationId xmlns:a16="http://schemas.microsoft.com/office/drawing/2014/main" id="{542D037F-95FE-4FD0-8F73-BBB09CDCE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6" y="3189"/>
              <a:ext cx="1550" cy="62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342900" indent="-342900" eaLnBrk="0" hangingPunct="0">
                <a:spcBef>
                  <a:spcPct val="20000"/>
                </a:spcBef>
                <a:defRPr/>
              </a:pPr>
              <a:r>
                <a:rPr lang="zh-CN" altLang="en-US" sz="4800" b="1">
                  <a:solidFill>
                    <a:srgbClr val="0000C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三小时</a:t>
              </a:r>
              <a:endParaRPr lang="zh-CN" altLang="en-US" sz="4800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4347" name="Picture 9" descr="U28P27T1D283224F3DT20050428205954">
              <a:extLst>
                <a:ext uri="{FF2B5EF4-FFF2-40B4-BE49-F238E27FC236}">
                  <a16:creationId xmlns:a16="http://schemas.microsoft.com/office/drawing/2014/main" id="{EB59072A-A84E-4BCC-9DBC-533C94F715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008" y="1133"/>
              <a:ext cx="2744" cy="2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97994" name="Rectangle 10">
            <a:extLst>
              <a:ext uri="{FF2B5EF4-FFF2-40B4-BE49-F238E27FC236}">
                <a16:creationId xmlns:a16="http://schemas.microsoft.com/office/drawing/2014/main" id="{0FB54197-C352-48D0-915E-59A8A715F0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8038" y="188914"/>
            <a:ext cx="5772150" cy="922337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spcBef>
                <a:spcPct val="20000"/>
              </a:spcBef>
              <a:defRPr/>
            </a:pPr>
            <a:r>
              <a:rPr lang="zh-CN" altLang="en-US" sz="5400" b="1">
                <a:solidFill>
                  <a:srgbClr val="800000"/>
                </a:solidFill>
                <a:ea typeface="微软雅黑" panose="020b0503020204020204" pitchFamily="34" charset="-122"/>
              </a:rPr>
              <a:t>从西班牙到美洲</a:t>
            </a:r>
          </a:p>
        </p:txBody>
      </p:sp>
      <p:sp>
        <p:nvSpPr>
          <p:cNvPr id="297995" name="Rectangle 11">
            <a:extLst>
              <a:ext uri="{FF2B5EF4-FFF2-40B4-BE49-F238E27FC236}">
                <a16:creationId xmlns:a16="http://schemas.microsoft.com/office/drawing/2014/main" id="{0FF6D3EE-647D-47F9-A176-C0B0F49983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2176" y="5732463"/>
            <a:ext cx="5592763" cy="10160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6000" b="1">
                <a:latin typeface="微软雅黑" panose="020b0503020204020204" pitchFamily="34" charset="-122"/>
                <a:ea typeface="微软雅黑" panose="020b0503020204020204" pitchFamily="34" charset="-122"/>
              </a:rPr>
              <a:t>交通工具的进步</a:t>
            </a:r>
          </a:p>
        </p:txBody>
      </p:sp>
      <p:grpSp>
        <p:nvGrpSpPr>
          <p:cNvPr id="14341" name="组合 1">
            <a:extLst>
              <a:ext uri="{FF2B5EF4-FFF2-40B4-BE49-F238E27FC236}">
                <a16:creationId xmlns:a16="http://schemas.microsoft.com/office/drawing/2014/main" id="{7557593C-1F39-4735-9E8E-F08B77CE9B43}"/>
              </a:ext>
            </a:extLst>
          </p:cNvPr>
          <p:cNvGrpSpPr/>
          <p:nvPr/>
        </p:nvGrpSpPr>
        <p:grpSpPr>
          <a:xfrm>
            <a:off x="1482725" y="1484314"/>
            <a:ext cx="4603750" cy="3260725"/>
            <a:chOff x="107504" y="1412875"/>
            <a:chExt cx="2667000" cy="2286000"/>
          </a:xfrm>
        </p:grpSpPr>
        <p:pic>
          <p:nvPicPr>
            <p:cNvPr id="14344" name="Picture 2">
              <a:extLst>
                <a:ext uri="{FF2B5EF4-FFF2-40B4-BE49-F238E27FC236}">
                  <a16:creationId xmlns:a16="http://schemas.microsoft.com/office/drawing/2014/main" id="{D9AD692C-273B-4D93-ADD5-A14A8C5AE3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7504" y="1412875"/>
              <a:ext cx="2667000" cy="2286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45" name="Picture 3">
              <a:extLst>
                <a:ext uri="{FF2B5EF4-FFF2-40B4-BE49-F238E27FC236}">
                  <a16:creationId xmlns:a16="http://schemas.microsoft.com/office/drawing/2014/main" id="{C36FB7AC-73D5-4B49-BB5C-1E4691B1378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7504" y="3501008"/>
              <a:ext cx="1209675" cy="1619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97986" name="Picture 2" descr="交通进步">
            <a:extLst>
              <a:ext uri="{FF2B5EF4-FFF2-40B4-BE49-F238E27FC236}">
                <a16:creationId xmlns:a16="http://schemas.microsoft.com/office/drawing/2014/main" id="{EEB26620-F570-4F13-B0E3-96A6A1FD9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6" t="3709" b="12646"/>
          <a:stretch>
            <a:fillRect/>
          </a:stretch>
        </p:blipFill>
        <p:spPr bwMode="auto">
          <a:xfrm>
            <a:off x="1509713" y="1052514"/>
            <a:ext cx="9123363" cy="383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8">
            <a:extLst>
              <a:ext uri="{FF2B5EF4-FFF2-40B4-BE49-F238E27FC236}">
                <a16:creationId xmlns:a16="http://schemas.microsoft.com/office/drawing/2014/main" id="{1ED3557F-E27D-4E37-BEB0-8C3DB9DEF0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0" y="4795839"/>
            <a:ext cx="2795588" cy="9366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zh-CN" altLang="en-US" sz="48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三个月</a:t>
            </a:r>
            <a:endParaRPr lang="zh-CN" altLang="en-US" sz="4800">
              <a:solidFill>
                <a:srgbClr val="0000C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083" name="Rectangle 3">
            <a:extLst>
              <a:ext uri="{FF2B5EF4-FFF2-40B4-BE49-F238E27FC236}">
                <a16:creationId xmlns:a16="http://schemas.microsoft.com/office/drawing/2014/main" id="{25B250DC-CF8F-42C8-900A-E1797305CF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1" y="5486400"/>
            <a:ext cx="5592763" cy="10160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6000" b="1">
                <a:ea typeface="微软雅黑" panose="020b0503020204020204" pitchFamily="34" charset="-122"/>
              </a:rPr>
              <a:t>信息技术的发展</a:t>
            </a:r>
          </a:p>
        </p:txBody>
      </p:sp>
      <p:pic>
        <p:nvPicPr>
          <p:cNvPr id="15363" name="Picture 4" descr="20091014113851564">
            <a:extLst>
              <a:ext uri="{FF2B5EF4-FFF2-40B4-BE49-F238E27FC236}">
                <a16:creationId xmlns:a16="http://schemas.microsoft.com/office/drawing/2014/main" id="{6EB54AC3-D520-4A81-A977-F9233D8B68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47850" y="23814"/>
            <a:ext cx="8459788" cy="543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图片 8195">
            <a:extLst>
              <a:ext uri="{FF2B5EF4-FFF2-40B4-BE49-F238E27FC236}">
                <a16:creationId xmlns:a16="http://schemas.microsoft.com/office/drawing/2014/main" id="{731D4B02-99E3-4EB4-930A-C78B7C1AFF66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9088" y="609600"/>
            <a:ext cx="5268912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9" name="文本框 8198">
            <a:extLst>
              <a:ext uri="{FF2B5EF4-FFF2-40B4-BE49-F238E27FC236}">
                <a16:creationId xmlns:a16="http://schemas.microsoft.com/office/drawing/2014/main" id="{1BF433E0-245C-47F6-8E86-60FC218870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"/>
            <a:ext cx="9144000" cy="646113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</a:ln>
          <a:effectLst>
            <a:outerShdw dist="35921" dir="2700000" algn="ctr" rotWithShape="0">
              <a:schemeClr val="tx1"/>
            </a:outerShdw>
          </a:effec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3600" b="1">
                <a:solidFill>
                  <a:srgbClr val="FFFF00"/>
                </a:solidFill>
                <a:ea typeface="微软雅黑" panose="020b0503020204020204" pitchFamily="34" charset="-122"/>
              </a:rPr>
              <a:t>表现一   国际投资和国际贸易迅速增长</a:t>
            </a:r>
          </a:p>
        </p:txBody>
      </p:sp>
      <p:sp>
        <p:nvSpPr>
          <p:cNvPr id="16388" name="矩形 6">
            <a:extLst>
              <a:ext uri="{FF2B5EF4-FFF2-40B4-BE49-F238E27FC236}">
                <a16:creationId xmlns:a16="http://schemas.microsoft.com/office/drawing/2014/main" id="{8B8F4F51-02AB-4A87-BCBE-71E1804E87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990600"/>
            <a:ext cx="4343400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目前，世界贸易总额约占世界年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GDP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总额的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1/4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左右。自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年代以来，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国际贸易增长率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大大高于世界经济增长率。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年代，世界贸易额平均每年增长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6%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2000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年，增长速度达到</a:t>
            </a:r>
            <a:r>
              <a: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12.5%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3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C0699A39-DD55-44AE-86CA-A77978D6D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6595091"/>
              </p:ext>
            </p:extLst>
          </p:nvPr>
        </p:nvGraphicFramePr>
        <p:xfrm>
          <a:off x="1881188" y="1524001"/>
          <a:ext cx="8610600" cy="3413760"/>
        </p:xfrm>
        <a:graphic>
          <a:graphicData uri="http://schemas.openxmlformats.org/drawingml/2006/table">
            <a:tbl>
              <a:tblPr/>
              <a:tblGrid>
                <a:gridCol w="2819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91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solidFill>
                            <a:srgbClr val="0000FF"/>
                          </a:solidFill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公司名称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全球年销售额</a:t>
                      </a: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(</a:t>
                      </a: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单位：</a:t>
                      </a: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10</a:t>
                      </a: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亿美元）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通用汽车公司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132.4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艾克森石油公司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115.7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壳牌公司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96.6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solidFill>
                            <a:srgbClr val="0000FF"/>
                          </a:solidFill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国家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国内生产总值（单位：</a:t>
                      </a: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10</a:t>
                      </a: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亿美元）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丹麦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123.5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挪威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112.9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66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波兰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i="0" kern="100">
                          <a:latin typeface="Calibri"/>
                          <a:ea typeface="微软雅黑" panose="020b0503020204020204" pitchFamily="34" charset="-122"/>
                          <a:cs typeface="Times New Roman"/>
                        </a:rPr>
                        <a:t>83.8</a:t>
                      </a:r>
                      <a:endParaRPr lang="zh-CN" sz="2800" b="1" i="0" kern="100">
                        <a:latin typeface="Calibri"/>
                        <a:ea typeface="微软雅黑" panose="020b0503020204020204" pitchFamily="34" charset="-122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7439" name="Rectangle 1">
            <a:extLst>
              <a:ext uri="{FF2B5EF4-FFF2-40B4-BE49-F238E27FC236}">
                <a16:creationId xmlns:a16="http://schemas.microsoft.com/office/drawing/2014/main" id="{E2DFF1F4-2075-4956-A268-BB1B53E2D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914401"/>
            <a:ext cx="81295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Calibri" panose="020f0502020204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1992</a:t>
            </a:r>
            <a:r>
              <a:rPr lang="zh-CN" altLang="en-US" sz="2800" b="1">
                <a:latin typeface="Calibri" panose="020f0502020204030204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年统计的部分跨国公司和国家经济实力对比表</a:t>
            </a:r>
            <a:endParaRPr lang="zh-CN" altLang="en-US" sz="5400" b="1">
              <a:ea typeface="微软雅黑" panose="020b0503020204020204" pitchFamily="34" charset="-122"/>
            </a:endParaRPr>
          </a:p>
        </p:txBody>
      </p:sp>
      <p:sp>
        <p:nvSpPr>
          <p:cNvPr id="6" name="文本框 10242">
            <a:extLst>
              <a:ext uri="{FF2B5EF4-FFF2-40B4-BE49-F238E27FC236}">
                <a16:creationId xmlns:a16="http://schemas.microsoft.com/office/drawing/2014/main" id="{FF18C779-019A-4E93-9EF2-C1D0B63F35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"/>
            <a:ext cx="9144000" cy="646113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</a:ln>
          <a:effectLst>
            <a:outerShdw dist="35921" dir="2700000" algn="ctr" rotWithShape="0">
              <a:schemeClr val="tx1"/>
            </a:outerShdw>
          </a:effec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3600" b="1">
                <a:solidFill>
                  <a:srgbClr val="FFFF00"/>
                </a:solidFill>
                <a:ea typeface="微软雅黑" panose="020b0503020204020204" pitchFamily="34" charset="-122"/>
              </a:rPr>
              <a:t>表现二  跨国公司增多</a:t>
            </a:r>
          </a:p>
        </p:txBody>
      </p:sp>
      <p:sp>
        <p:nvSpPr>
          <p:cNvPr id="17441" name="文本框 10243">
            <a:extLst>
              <a:ext uri="{FF2B5EF4-FFF2-40B4-BE49-F238E27FC236}">
                <a16:creationId xmlns:a16="http://schemas.microsoft.com/office/drawing/2014/main" id="{8878F6B1-0722-4666-8200-D2AD4D82C2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5041900"/>
            <a:ext cx="49530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目前，外资在各国资本构成中的比重不断增大，发达国家达到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25％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，发展中国家平均达到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，中国达到15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8" name="文本框 2">
            <a:extLst>
              <a:ext uri="{FF2B5EF4-FFF2-40B4-BE49-F238E27FC236}">
                <a16:creationId xmlns:a16="http://schemas.microsoft.com/office/drawing/2014/main" id="{BFED84C1-BE4A-42D3-B4D5-0D61665250C6}"/>
              </a:ext>
            </a:extLst>
          </p:cNvPr>
          <p:cNvSpPr txBox="1"/>
          <p:nvPr/>
        </p:nvSpPr>
        <p:spPr>
          <a:xfrm>
            <a:off x="6400800" y="4953000"/>
            <a:ext cx="4114800" cy="1815882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跨国公司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是经济全球化的</a:t>
            </a:r>
            <a:r>
              <a:rPr lang="zh-CN" altLang="en-US" sz="28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载体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</a:t>
            </a:r>
            <a:r>
              <a:rPr lang="zh-CN" altLang="en-US" sz="28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推动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经济全球化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，也是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经济全球化的</a:t>
            </a:r>
            <a:r>
              <a:rPr lang="zh-CN" altLang="en-US" sz="2800" b="1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表现</a:t>
            </a:r>
            <a:r>
              <a:rPr lang="zh-CN" altLang="en-US" sz="2800" b="1" noProof="1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10241" descr="无标题22">
            <a:extLst>
              <a:ext uri="{FF2B5EF4-FFF2-40B4-BE49-F238E27FC236}">
                <a16:creationId xmlns:a16="http://schemas.microsoft.com/office/drawing/2014/main" id="{AF7BA680-CE55-4C5B-83D7-F679EF5DA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533400"/>
            <a:ext cx="91440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文本框 10243">
            <a:extLst>
              <a:ext uri="{FF2B5EF4-FFF2-40B4-BE49-F238E27FC236}">
                <a16:creationId xmlns:a16="http://schemas.microsoft.com/office/drawing/2014/main" id="{67FCF47E-CF30-49C6-A107-6F416B8DA4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5903914"/>
            <a:ext cx="9144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目前，外资在各国资本构成中的比重不断增大，发达国家达到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25％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，发展中国家平均达到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，中国达到15</a:t>
            </a:r>
            <a:r>
              <a:rPr lang="zh-CN" altLang="en-US" sz="2800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％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2" name="文本框 10242">
            <a:extLst>
              <a:ext uri="{FF2B5EF4-FFF2-40B4-BE49-F238E27FC236}">
                <a16:creationId xmlns:a16="http://schemas.microsoft.com/office/drawing/2014/main" id="{F3C91D60-5DEF-4864-AB2E-6C9159D804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"/>
            <a:ext cx="9144000" cy="646113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</a:ln>
          <a:effectLst>
            <a:outerShdw dist="35921" dir="2700000" algn="ctr" rotWithShape="0">
              <a:schemeClr val="tx1"/>
            </a:outerShdw>
          </a:effec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3600" b="1">
                <a:solidFill>
                  <a:srgbClr val="FFFF00"/>
                </a:solidFill>
                <a:ea typeface="微软雅黑" panose="020b0503020204020204" pitchFamily="34" charset="-122"/>
              </a:rPr>
              <a:t>表现二  跨国公司增多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https://d.book118.com/955004231030011111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4</Notes>
  <TotalTime>1</TotalTime>
  <HiddenSlides>2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Times New Roman</vt:lpstr>
      <vt:lpstr>Office Theme</vt:lpstr>
      <vt:lpstr>第20课  联合国与世界贸易组织</vt:lpstr>
      <vt:lpstr>PowerPoint Presentation</vt:lpstr>
      <vt:lpstr>PowerPoint Presentation</vt:lpstr>
      <vt:lpstr>PowerPoint Presentation</vt:lpstr>
      <vt:lpstr>联合国的主要机构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2024-09-16T19:26:59.816</cp:lastPrinted>
  <dcterms:created xsi:type="dcterms:W3CDTF">2024-09-16T11:26:59Z</dcterms:created>
  <dcterms:modified xsi:type="dcterms:W3CDTF">2024-09-16T11:27:01Z</dcterms:modified>
</cp:coreProperties>
</file>