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9302750" cy="696595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7996E-988F-4631-AC33-807E433A2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EF06A-70DF-4FDA-A303-36791D96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7DB5-C855-40C4-9A93-B8D63A5A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D7992-B800-4503-B289-A638279F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7571F-7002-47BC-96AA-2216916A0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96BAA-B510-4375-90B1-BE7D560D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BB5D5-DFF3-4DD3-8EFA-2C222DB5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5BD22-EB5F-451F-978A-C1E5897F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C85C4-D8E5-43AB-9498-363864BF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375DD-EBBA-41B4-8E2B-08913A23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5624F-0BCC-4C5E-9249-D94543E7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2.jpeg" /><Relationship Id="rId4" Type="http://schemas.openxmlformats.org/officeDocument/2006/relationships/image" Target="../media/image15.jpeg" /><Relationship Id="rId5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2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9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9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jpeg" /><Relationship Id="rId3" Type="http://schemas.openxmlformats.org/officeDocument/2006/relationships/image" Target="../media/image6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100443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02750" cy="69659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067098" y="1586191"/>
            <a:ext cx="2694304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500" b="1" kern="0" spc="-20">
                <a:solidFill>
                  <a:srgbClr val="6200D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电子商务安全</a:t>
            </a:r>
            <a:endParaRPr lang="SimSun" altLang="SimSun" sz="35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869945" y="2419536"/>
            <a:ext cx="4597400" cy="1929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700" kern="0" spc="-130">
                <a:solidFill>
                  <a:srgbClr val="D46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700" kern="0" spc="-390">
                <a:solidFill>
                  <a:srgbClr val="D46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30">
                <a:solidFill>
                  <a:srgbClr val="0A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传统支付工具</a:t>
            </a:r>
            <a:endParaRPr lang="SimHei" altLang="SimHei" sz="2700"/>
          </a:p>
          <a:p>
            <a:pPr marL="412115" algn="l" rtl="0" eaLnBrk="0">
              <a:lnSpc>
                <a:spcPts val="4134"/>
              </a:lnSpc>
            </a:pPr>
            <a:r>
              <a:rPr sz="2400" kern="0" spc="210">
                <a:solidFill>
                  <a:srgbClr val="3227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一现金</a:t>
            </a:r>
            <a:endParaRPr lang="SimHei" altLang="SimHei" sz="2400"/>
          </a:p>
          <a:p>
            <a:pPr algn="r" rtl="0" eaLnBrk="0">
              <a:lnSpc>
                <a:spcPct val="86000"/>
              </a:lnSpc>
              <a:spcBef>
                <a:spcPts val="1229"/>
              </a:spcBef>
            </a:pPr>
            <a:r>
              <a:rPr sz="2700" kern="0" spc="30">
                <a:solidFill>
                  <a:srgbClr val="3227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一票据：本票、汇票、支票</a:t>
            </a:r>
            <a:endParaRPr lang="SimHei" altLang="SimHei" sz="2700"/>
          </a:p>
          <a:p>
            <a:pPr marL="412115" algn="l" rtl="0" eaLnBrk="0">
              <a:lnSpc>
                <a:spcPts val="4051"/>
              </a:lnSpc>
            </a:pPr>
            <a:r>
              <a:rPr sz="2400" kern="0" spc="240">
                <a:solidFill>
                  <a:srgbClr val="3227C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一信用卡</a:t>
            </a:r>
            <a:endParaRPr lang="SimHei" altLang="SimHei" sz="2400"/>
          </a:p>
        </p:txBody>
      </p:sp>
      <p:sp>
        <p:nvSpPr>
          <p:cNvPr id="8" name="textbox 8"/>
          <p:cNvSpPr/>
          <p:nvPr/>
        </p:nvSpPr>
        <p:spPr>
          <a:xfrm>
            <a:off x="869944" y="467812"/>
            <a:ext cx="5268595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64"/>
              </a:lnSpc>
            </a:pPr>
            <a:endParaRPr lang="Arial" altLang="Arial" sz="100"/>
          </a:p>
          <a:p>
            <a:pPr marL="18415" algn="l" rtl="0" eaLnBrk="0">
              <a:lnSpc>
                <a:spcPct val="96000"/>
              </a:lnSpc>
            </a:pPr>
            <a:r>
              <a:rPr sz="3200" b="1" kern="0" spc="270">
                <a:solidFill>
                  <a:srgbClr val="0500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3200" kern="0" spc="-890">
                <a:solidFill>
                  <a:srgbClr val="0500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200" b="1" kern="0" spc="270">
                <a:solidFill>
                  <a:srgbClr val="05009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1电子支付的概念与发展</a:t>
            </a:r>
            <a:endParaRPr lang="SimSun" altLang="SimSun" sz="3200"/>
          </a:p>
          <a:p>
            <a:pPr marL="12700" algn="l" rtl="0" eaLnBrk="0">
              <a:lnSpc>
                <a:spcPct val="96000"/>
              </a:lnSpc>
              <a:spcBef>
                <a:spcPts val="192"/>
              </a:spcBef>
            </a:pPr>
            <a:r>
              <a:rPr sz="3200" b="1" kern="0" spc="-30">
                <a:solidFill>
                  <a:srgbClr val="05A4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4.1.1</a:t>
            </a:r>
            <a:r>
              <a:rPr sz="3200" b="1" kern="0" spc="820">
                <a:solidFill>
                  <a:srgbClr val="05A4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3200" b="1" kern="0" spc="-30">
                <a:solidFill>
                  <a:srgbClr val="05A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传统的支付方式</a:t>
            </a:r>
            <a:endParaRPr lang="SimSun" altLang="SimSun" sz="32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18259" y="298421"/>
            <a:ext cx="2127260" cy="67945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15255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textbox 14"/>
          <p:cNvSpPr/>
          <p:nvPr/>
        </p:nvSpPr>
        <p:spPr>
          <a:xfrm>
            <a:off x="647702" y="2123844"/>
            <a:ext cx="7768590" cy="2998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3"/>
              </a:lnSpc>
            </a:pPr>
            <a:endParaRPr lang="Arial" altLang="Arial" sz="100"/>
          </a:p>
          <a:p>
            <a:pPr marL="349250" indent="-336550" algn="l" rtl="0" eaLnBrk="0">
              <a:lnSpc>
                <a:spcPct val="101000"/>
              </a:lnSpc>
            </a:pPr>
            <a:r>
              <a:rPr sz="2700" kern="0" spc="7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●现金有两种形式，即纸币和硬币，由国家</a:t>
            </a:r>
            <a:r>
              <a:rPr sz="2700" kern="0" spc="6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组织或</a:t>
            </a:r>
            <a:r>
              <a:rPr sz="2700" kern="0" spc="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政府授权的银行发行。</a:t>
            </a:r>
            <a:endParaRPr lang="SimHei" altLang="SimHei" sz="2700"/>
          </a:p>
          <a:p>
            <a:pPr marL="349250" indent="-336550" algn="l" rtl="0" eaLnBrk="0">
              <a:lnSpc>
                <a:spcPct val="100000"/>
              </a:lnSpc>
              <a:spcBef>
                <a:spcPts val="1921"/>
              </a:spcBef>
            </a:pPr>
            <a:r>
              <a:rPr sz="2700" kern="0" spc="7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●现金具有的使用方便和灵活的特点。故而很多交</a:t>
            </a:r>
            <a:r>
              <a:rPr sz="2700" kern="0" spc="1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2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易都是通过现金来完成的</a:t>
            </a:r>
            <a:r>
              <a:rPr sz="2700" kern="0" spc="1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  <a:p>
            <a:pPr algn="l" rtl="0" eaLnBrk="0">
              <a:lnSpc>
                <a:spcPct val="105000"/>
              </a:lnSpc>
            </a:pPr>
            <a:endParaRPr lang="Arial" altLang="Arial" sz="1500"/>
          </a:p>
          <a:p>
            <a:pPr algn="l" rtl="0" eaLnBrk="0">
              <a:lnSpc>
                <a:spcPct val="13037"/>
              </a:lnSpc>
            </a:pPr>
            <a:endParaRPr lang="Arial" altLang="Arial" sz="100"/>
          </a:p>
          <a:p>
            <a:pPr marL="349250" indent="-336550" algn="l" rtl="0" eaLnBrk="0">
              <a:lnSpc>
                <a:spcPct val="101000"/>
              </a:lnSpc>
            </a:pPr>
            <a:r>
              <a:rPr sz="2700" kern="0" spc="7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●现金交易的缺陷在于：受时间和空间的</a:t>
            </a:r>
            <a:r>
              <a:rPr sz="2700" kern="0" spc="6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限制；携</a:t>
            </a:r>
            <a:r>
              <a:rPr sz="2700" kern="0" spc="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5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带的不便性以及由此产生的不安全</a:t>
            </a:r>
            <a:r>
              <a:rPr sz="2700" kern="0" spc="4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性。</a:t>
            </a:r>
            <a:endParaRPr lang="SimHei" altLang="SimHei" sz="27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4533136" y="951462"/>
            <a:ext cx="825500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3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20">
                <a:solidFill>
                  <a:srgbClr val="6500C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现金</a:t>
            </a:r>
            <a:endParaRPr lang="SimSun" altLang="SimSun" sz="3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27999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2"/>
          <p:cNvSpPr/>
          <p:nvPr/>
        </p:nvSpPr>
        <p:spPr>
          <a:xfrm>
            <a:off x="565186" y="1901969"/>
            <a:ext cx="8470900" cy="4388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300" kern="0" spc="9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●票据是出票人依票据法发行的、无条件支付一定金额或委托</a:t>
            </a:r>
            <a:endParaRPr lang="SimHei" altLang="SimHei" sz="2300"/>
          </a:p>
          <a:p>
            <a:pPr marL="316865" algn="l" rtl="0" eaLnBrk="0">
              <a:lnSpc>
                <a:spcPct val="102000"/>
              </a:lnSpc>
              <a:spcBef>
                <a:spcPts val="288"/>
              </a:spcBef>
            </a:pPr>
            <a:r>
              <a:rPr sz="2300" kern="0" spc="3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他人无条件支付一定金额给受款人或持票人的一种文书凭证。</a:t>
            </a:r>
            <a:r>
              <a:rPr sz="2300" kern="0" spc="1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7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票据所具的汇兑功能使得</a:t>
            </a:r>
            <a:r>
              <a:rPr sz="2300" kern="0" spc="6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大宗交易</a:t>
            </a:r>
            <a:r>
              <a:rPr sz="2300" kern="0" spc="6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成为可能。</a:t>
            </a:r>
            <a:endParaRPr lang="SimHei" altLang="SimHei" sz="2300"/>
          </a:p>
          <a:p>
            <a:pPr marL="291465" algn="l" rtl="0" eaLnBrk="0">
              <a:lnSpc>
                <a:spcPct val="96000"/>
              </a:lnSpc>
              <a:spcBef>
                <a:spcPts val="1551"/>
              </a:spcBef>
            </a:pPr>
            <a:r>
              <a:rPr sz="2300" kern="0" spc="5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狭义票据专指票据法所规定的</a:t>
            </a:r>
            <a:r>
              <a:rPr sz="2300" kern="0" spc="5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汇票</a:t>
            </a:r>
            <a:r>
              <a:rPr sz="2300" kern="0" spc="5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r>
              <a:rPr sz="2300" kern="0" spc="5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本票</a:t>
            </a:r>
            <a:r>
              <a:rPr sz="2300" kern="0" spc="5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kern="0" spc="50">
                <a:solidFill>
                  <a:srgbClr val="F5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支票</a:t>
            </a:r>
            <a:r>
              <a:rPr sz="2300" kern="0" spc="5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等。</a:t>
            </a:r>
            <a:endParaRPr lang="SimHei" altLang="SimHei" sz="2300"/>
          </a:p>
          <a:p>
            <a:pPr marL="291465" algn="l" rtl="0" eaLnBrk="0">
              <a:lnSpc>
                <a:spcPct val="96000"/>
              </a:lnSpc>
              <a:spcBef>
                <a:spcPts val="1651"/>
              </a:spcBef>
            </a:pPr>
            <a:r>
              <a:rPr sz="2300" kern="0" spc="13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(1)汇票是出票人委托他人于到期日无条件支付</a:t>
            </a:r>
            <a:r>
              <a:rPr sz="2300" kern="0" spc="120">
                <a:solidFill>
                  <a:srgbClr val="2F24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一定金额给</a:t>
            </a:r>
            <a:endParaRPr lang="SimHei" altLang="SimHei" sz="2300"/>
          </a:p>
          <a:p>
            <a:pPr marL="316865" algn="l" rtl="0" eaLnBrk="0">
              <a:lnSpc>
                <a:spcPct val="96000"/>
              </a:lnSpc>
              <a:spcBef>
                <a:spcPts val="251"/>
              </a:spcBef>
            </a:pPr>
            <a:r>
              <a:rPr sz="2300" kern="0" spc="-18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受款人的票。</a:t>
            </a:r>
            <a:endParaRPr lang="SimHei" altLang="SimHei" sz="2300"/>
          </a:p>
          <a:p>
            <a:pPr marL="316229" indent="-177164" algn="l" rtl="0" eaLnBrk="0">
              <a:lnSpc>
                <a:spcPct val="101000"/>
              </a:lnSpc>
              <a:spcBef>
                <a:spcPts val="1675"/>
              </a:spcBef>
            </a:pPr>
            <a:r>
              <a:rPr sz="2300" kern="0" spc="13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(2)本票是出票人自己于到</a:t>
            </a:r>
            <a:r>
              <a:rPr sz="2300" kern="0" spc="12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期日无条件支付一定金额给受款人</a:t>
            </a:r>
            <a:r>
              <a:rPr sz="2300" kern="0" spc="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-3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的票据。</a:t>
            </a:r>
            <a:endParaRPr lang="SimHei" altLang="Sim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marL="316229" indent="-177164" algn="l" rtl="0" eaLnBrk="0">
              <a:lnSpc>
                <a:spcPct val="101000"/>
              </a:lnSpc>
            </a:pPr>
            <a:r>
              <a:rPr sz="2300" kern="0" spc="13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(3)支票是出票人委</a:t>
            </a:r>
            <a:r>
              <a:rPr sz="2300" kern="0" spc="12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托银行或其他法定金融机构于见票时无条</a:t>
            </a:r>
            <a:r>
              <a:rPr sz="2300" kern="0" spc="-1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6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件支付一定金额给受款人的票据</a:t>
            </a:r>
            <a:r>
              <a:rPr sz="2300" kern="0" spc="50">
                <a:solidFill>
                  <a:srgbClr val="2018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4431550" y="968974"/>
            <a:ext cx="831214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50">
                <a:solidFill>
                  <a:srgbClr val="6A00E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票据</a:t>
            </a:r>
            <a:endParaRPr lang="SimSun" altLang="SimSun" sz="3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0402" y="1555775"/>
            <a:ext cx="8127999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20786" y="3219453"/>
            <a:ext cx="7766028" cy="2508229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1496382" y="1688374"/>
            <a:ext cx="7021830" cy="1122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69850" indent="-57150" algn="l" rtl="0" eaLnBrk="0">
              <a:lnSpc>
                <a:spcPct val="99000"/>
              </a:lnSpc>
            </a:pPr>
            <a:r>
              <a:rPr sz="2300" b="1" kern="0" spc="80">
                <a:solidFill>
                  <a:srgbClr val="1C13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在商业交易中，以票据的转移，代替</a:t>
            </a:r>
            <a:r>
              <a:rPr sz="2300" b="1" kern="0" spc="70">
                <a:solidFill>
                  <a:srgbClr val="1C13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实际的金钱的转</a:t>
            </a:r>
            <a:r>
              <a:rPr sz="2300" kern="0" spc="-10">
                <a:solidFill>
                  <a:srgbClr val="1C13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60">
                <a:solidFill>
                  <a:srgbClr val="1C13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移，可以大大</a:t>
            </a:r>
            <a:r>
              <a:rPr sz="2300" b="1" kern="0" spc="60">
                <a:solidFill>
                  <a:srgbClr val="F9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减少交易风险</a:t>
            </a:r>
            <a:r>
              <a:rPr sz="2300" b="1" kern="0" spc="60">
                <a:solidFill>
                  <a:srgbClr val="1C13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。下图是以支票为例说明</a:t>
            </a:r>
            <a:endParaRPr lang="SimHei" altLang="SimHei" sz="2300"/>
          </a:p>
          <a:p>
            <a:pPr marL="82550" algn="l" rtl="0" eaLnBrk="0">
              <a:lnSpc>
                <a:spcPct val="95000"/>
              </a:lnSpc>
              <a:spcBef>
                <a:spcPts val="526"/>
              </a:spcBef>
            </a:pPr>
            <a:r>
              <a:rPr sz="2300" b="1" kern="0" spc="-100">
                <a:solidFill>
                  <a:srgbClr val="0A00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的票据支付交易流程</a:t>
            </a:r>
            <a:r>
              <a:rPr sz="2300" b="1" kern="0" spc="-110">
                <a:solidFill>
                  <a:srgbClr val="0A00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</p:txBody>
      </p:sp>
      <p:sp>
        <p:nvSpPr>
          <p:cNvPr id="34" name="textbox 34"/>
          <p:cNvSpPr/>
          <p:nvPr/>
        </p:nvSpPr>
        <p:spPr>
          <a:xfrm>
            <a:off x="4296789" y="5799315"/>
            <a:ext cx="2631439" cy="954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6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支票(2)</a:t>
            </a:r>
            <a:endParaRPr lang="SimSun" altLang="SimSun" sz="16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2300" b="1" kern="0" spc="60">
                <a:solidFill>
                  <a:srgbClr val="2C21C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支票交易流程图</a:t>
            </a:r>
            <a:endParaRPr lang="SimSun" altLang="SimSun" sz="2300"/>
          </a:p>
        </p:txBody>
      </p:sp>
      <p:sp>
        <p:nvSpPr>
          <p:cNvPr id="36" name="textbox 36"/>
          <p:cNvSpPr/>
          <p:nvPr/>
        </p:nvSpPr>
        <p:spPr>
          <a:xfrm>
            <a:off x="2146282" y="4104685"/>
            <a:ext cx="2370454" cy="905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卖</a:t>
            </a:r>
            <a:r>
              <a:rPr sz="16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endParaRPr lang="SimSun" altLang="SimSun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12700" algn="l" rtl="0" eaLnBrk="0">
              <a:lnSpc>
                <a:spcPct val="95000"/>
              </a:lnSpc>
            </a:pPr>
            <a:r>
              <a:rPr sz="16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买</a:t>
            </a:r>
            <a:r>
              <a:rPr sz="16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endParaRPr lang="SimSun" altLang="SimSun" sz="160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5968968" y="2999816"/>
            <a:ext cx="1089660" cy="257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6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现金或对帐</a:t>
            </a:r>
            <a:endParaRPr lang="SimSun" altLang="SimSun" sz="1600"/>
          </a:p>
        </p:txBody>
      </p:sp>
      <p:sp>
        <p:nvSpPr>
          <p:cNvPr id="42" name="textbox 42"/>
          <p:cNvSpPr/>
          <p:nvPr/>
        </p:nvSpPr>
        <p:spPr>
          <a:xfrm>
            <a:off x="2647979" y="5799315"/>
            <a:ext cx="920750" cy="255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0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</a:t>
            </a:r>
            <a:r>
              <a:rPr sz="15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票 (</a:t>
            </a:r>
            <a:r>
              <a:rPr sz="15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5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500"/>
          </a:p>
        </p:txBody>
      </p:sp>
      <p:sp>
        <p:nvSpPr>
          <p:cNvPr id="44" name="textbox 44"/>
          <p:cNvSpPr/>
          <p:nvPr/>
        </p:nvSpPr>
        <p:spPr>
          <a:xfrm>
            <a:off x="6800818" y="4434871"/>
            <a:ext cx="575944" cy="257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银</a:t>
            </a:r>
            <a:r>
              <a:rPr sz="16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</a:t>
            </a:r>
            <a:endParaRPr lang="SimSun" altLang="SimSun" sz="1600"/>
          </a:p>
        </p:txBody>
      </p:sp>
      <p:sp>
        <p:nvSpPr>
          <p:cNvPr id="46" name="textbox 46"/>
          <p:cNvSpPr/>
          <p:nvPr/>
        </p:nvSpPr>
        <p:spPr>
          <a:xfrm>
            <a:off x="2698772" y="3023749"/>
            <a:ext cx="569594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2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货</a:t>
            </a:r>
            <a:r>
              <a:rPr sz="16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endParaRPr lang="SimSun" altLang="SimSun" sz="16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60402" y="1555775"/>
            <a:ext cx="8121672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/>
          <p:cNvSpPr/>
          <p:nvPr/>
        </p:nvSpPr>
        <p:spPr>
          <a:xfrm>
            <a:off x="800081" y="2085740"/>
            <a:ext cx="7774940" cy="3679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122"/>
              </a:lnSpc>
            </a:pPr>
            <a:endParaRPr lang="Arial" altLang="Arial" sz="100"/>
          </a:p>
          <a:p>
            <a:pPr marL="330200" indent="-317500" algn="l" rtl="0" eaLnBrk="0">
              <a:lnSpc>
                <a:spcPct val="110000"/>
              </a:lnSpc>
            </a:pPr>
            <a:r>
              <a:rPr sz="2700" kern="0" spc="7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●信用卡是银行或金融公司发行的，授权持卡人在</a:t>
            </a:r>
            <a:r>
              <a:rPr sz="2700" kern="0" spc="1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9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指定的商店或场所进行记帐消费的</a:t>
            </a:r>
            <a:r>
              <a:rPr sz="2700" kern="0" spc="9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信用凭证</a:t>
            </a:r>
            <a:r>
              <a:rPr sz="2700" kern="0" spc="9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7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329565" indent="-311150" algn="l" rtl="0" eaLnBrk="0">
              <a:lnSpc>
                <a:spcPct val="119000"/>
              </a:lnSpc>
              <a:spcBef>
                <a:spcPts val="7"/>
              </a:spcBef>
            </a:pPr>
            <a:r>
              <a:rPr sz="2700" kern="0" spc="7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●信用卡具有转帐结算、消费借贷、储蓄和汇兑等</a:t>
            </a:r>
            <a:r>
              <a:rPr sz="2700" kern="0" spc="1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8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多种功能。它能为持卡人和特约</a:t>
            </a:r>
            <a:r>
              <a:rPr sz="2700" kern="0" spc="7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商户提供简化高</a:t>
            </a:r>
            <a:r>
              <a:rPr sz="2700" kern="0" spc="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8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效的结算服务，减少现金货币流通量；还可避免</a:t>
            </a:r>
            <a:r>
              <a:rPr sz="2700" kern="0" spc="3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8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随身携带大量现金的不便，为支</a:t>
            </a:r>
            <a:r>
              <a:rPr sz="2700" kern="0" spc="7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付提供较好的安</a:t>
            </a:r>
            <a:r>
              <a:rPr sz="2700" kern="0" spc="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-6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全保障。</a:t>
            </a:r>
            <a:endParaRPr lang="SimHei" altLang="SimHei" sz="27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4229014" y="900241"/>
            <a:ext cx="1369060" cy="523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100">
                <a:solidFill>
                  <a:srgbClr val="5B00C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信用卡</a:t>
            </a:r>
            <a:endParaRPr lang="SimSun" altLang="SimSun" sz="34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27999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textbox 58"/>
          <p:cNvSpPr/>
          <p:nvPr/>
        </p:nvSpPr>
        <p:spPr>
          <a:xfrm>
            <a:off x="698495" y="1735003"/>
            <a:ext cx="7696200" cy="4718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1"/>
              </a:lnSpc>
            </a:pPr>
            <a:endParaRPr lang="Arial" altLang="Arial" sz="100"/>
          </a:p>
          <a:p>
            <a:pPr marL="23495" algn="l" rtl="0" eaLnBrk="0">
              <a:lnSpc>
                <a:spcPct val="96000"/>
              </a:lnSpc>
            </a:pPr>
            <a:r>
              <a:rPr sz="2700" b="1" kern="0" spc="30">
                <a:solidFill>
                  <a:srgbClr val="05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700" kern="0" spc="-520">
                <a:solidFill>
                  <a:srgbClr val="05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30">
                <a:solidFill>
                  <a:srgbClr val="0500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现金支付</a:t>
            </a:r>
            <a:endParaRPr lang="SimHei" altLang="SimHei" sz="2700"/>
          </a:p>
          <a:p>
            <a:pPr marL="970914" algn="l" rtl="0" eaLnBrk="0">
              <a:lnSpc>
                <a:spcPct val="85000"/>
              </a:lnSpc>
              <a:spcBef>
                <a:spcPts val="45"/>
              </a:spcBef>
            </a:pPr>
            <a:r>
              <a:rPr sz="2700" kern="0" spc="8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简单方便，易磨损、易失</a:t>
            </a:r>
            <a:r>
              <a:rPr sz="2700" kern="0" spc="7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、易盗、易伪造</a:t>
            </a:r>
            <a:endParaRPr lang="SimHei" altLang="SimHei" sz="2700"/>
          </a:p>
          <a:p>
            <a:pPr marL="12700" algn="l" rtl="0" eaLnBrk="0">
              <a:lnSpc>
                <a:spcPts val="4177"/>
              </a:lnSpc>
            </a:pPr>
            <a:r>
              <a:rPr sz="2700" kern="0" spc="6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2700" kern="0" spc="-40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6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通过银行支付</a:t>
            </a:r>
            <a:endParaRPr lang="SimHei" altLang="SimHei" sz="2700"/>
          </a:p>
          <a:p>
            <a:pPr marL="1332864" indent="-361950" algn="l" rtl="0" eaLnBrk="0">
              <a:lnSpc>
                <a:spcPct val="92000"/>
              </a:lnSpc>
              <a:spcBef>
                <a:spcPts val="749"/>
              </a:spcBef>
            </a:pPr>
            <a:r>
              <a:rPr sz="2500" kern="0" spc="20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500" kern="0" spc="200">
                <a:solidFill>
                  <a:srgbClr val="E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支票支付</a:t>
            </a:r>
            <a:r>
              <a:rPr sz="2500" kern="0" spc="20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：增加各大银行和交易部门</a:t>
            </a:r>
            <a:r>
              <a:rPr sz="2500" kern="0" spc="19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(支</a:t>
            </a:r>
            <a:r>
              <a:rPr sz="2500" kern="0" spc="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500" kern="0" spc="27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票交易所)的开支，存在支</a:t>
            </a:r>
            <a:r>
              <a:rPr sz="2500" kern="0" spc="26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票不能兑换的</a:t>
            </a:r>
            <a:r>
              <a:rPr sz="2500" kern="0" spc="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500" kern="0" spc="19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可能性</a:t>
            </a:r>
            <a:endParaRPr lang="SimHei" altLang="SimHei" sz="2500"/>
          </a:p>
          <a:p>
            <a:pPr algn="r" rtl="0" eaLnBrk="0">
              <a:lnSpc>
                <a:spcPct val="87000"/>
              </a:lnSpc>
              <a:spcBef>
                <a:spcPts val="274"/>
              </a:spcBef>
            </a:pPr>
            <a:r>
              <a:rPr sz="2700" kern="0" spc="1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700" kern="0" spc="10">
                <a:solidFill>
                  <a:srgbClr val="E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邮政汇兑支付</a:t>
            </a:r>
            <a:r>
              <a:rPr sz="2700" kern="0" spc="1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：支付者给其银行发送</a:t>
            </a:r>
            <a:r>
              <a:rPr sz="2700" kern="0" spc="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指令</a:t>
            </a:r>
            <a:endParaRPr lang="SimHei" altLang="SimHei" sz="2700"/>
          </a:p>
          <a:p>
            <a:pPr marL="1382394" algn="l" rtl="0" eaLnBrk="0">
              <a:lnSpc>
                <a:spcPct val="86000"/>
              </a:lnSpc>
              <a:spcBef>
                <a:spcPts val="3"/>
              </a:spcBef>
            </a:pPr>
            <a:r>
              <a:rPr sz="2700" b="1" kern="0" spc="6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向接收者的开户行传送款额.不经过交易</a:t>
            </a:r>
            <a:endParaRPr lang="SimHei" altLang="SimHei" sz="2700"/>
          </a:p>
          <a:p>
            <a:pPr marL="1337944" algn="l" rtl="0" eaLnBrk="0">
              <a:lnSpc>
                <a:spcPct val="95000"/>
              </a:lnSpc>
              <a:spcBef>
                <a:spcPts val="6"/>
              </a:spcBef>
            </a:pPr>
            <a:r>
              <a:rPr sz="2700" b="1" kern="0" spc="40">
                <a:solidFill>
                  <a:srgbClr val="1F18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系统.</a:t>
            </a:r>
            <a:endParaRPr lang="SimHei" altLang="SimHei" sz="2700"/>
          </a:p>
          <a:p>
            <a:pPr marL="1337310" indent="-366395" algn="l" rtl="0" eaLnBrk="0">
              <a:lnSpc>
                <a:spcPct val="89000"/>
              </a:lnSpc>
              <a:spcBef>
                <a:spcPts val="11"/>
              </a:spcBef>
            </a:pPr>
            <a:r>
              <a:rPr sz="2700" kern="0" spc="-30">
                <a:solidFill>
                  <a:srgbClr val="C9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700" b="1" kern="0" spc="-30">
                <a:solidFill>
                  <a:srgbClr val="E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自动清算</a:t>
            </a:r>
            <a:r>
              <a:rPr sz="2700" b="1" kern="0" spc="-30">
                <a:solidFill>
                  <a:srgbClr val="362BC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(ACH):</a:t>
            </a:r>
            <a:r>
              <a:rPr sz="2700" kern="0" spc="830">
                <a:solidFill>
                  <a:srgbClr val="362BC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3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类似于支</a:t>
            </a:r>
            <a:r>
              <a:rPr sz="2700" b="1" kern="0" spc="-4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票支付，但支</a:t>
            </a:r>
            <a:r>
              <a:rPr sz="2700" kern="0" spc="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b="1" kern="0" spc="-2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付指令均为电子形式</a:t>
            </a:r>
            <a:r>
              <a:rPr sz="2700" b="1" kern="0" spc="-3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，用于小额.</a:t>
            </a:r>
            <a:endParaRPr lang="SimHei" altLang="SimHei" sz="2700"/>
          </a:p>
          <a:p>
            <a:pPr marL="970914" algn="l" rtl="0" eaLnBrk="0">
              <a:lnSpc>
                <a:spcPct val="92000"/>
              </a:lnSpc>
              <a:spcBef>
                <a:spcPts val="119"/>
              </a:spcBef>
            </a:pPr>
            <a:r>
              <a:rPr sz="2700" kern="0" spc="-150">
                <a:solidFill>
                  <a:srgbClr val="C9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700" b="1" kern="0" spc="-150">
                <a:solidFill>
                  <a:srgbClr val="E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电子资金汇兑</a:t>
            </a:r>
            <a:r>
              <a:rPr sz="2700" b="1" kern="0" spc="-150">
                <a:solidFill>
                  <a:srgbClr val="362B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，用于大额</a:t>
            </a:r>
            <a:endParaRPr lang="SimHei" altLang="SimHei" sz="27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27999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881265" y="1716049"/>
            <a:ext cx="4288790" cy="2132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700" b="1" kern="0" spc="60">
                <a:solidFill>
                  <a:srgbClr val="0A0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2700" kern="0" spc="1400">
                <a:solidFill>
                  <a:srgbClr val="0A0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60">
                <a:solidFill>
                  <a:srgbClr val="0A00A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使用信用卡支付</a:t>
            </a:r>
            <a:endParaRPr lang="SimHei" altLang="SimHei" sz="2700"/>
          </a:p>
          <a:p>
            <a:pPr algn="r" rtl="0" eaLnBrk="0">
              <a:lnSpc>
                <a:spcPct val="98000"/>
              </a:lnSpc>
              <a:spcBef>
                <a:spcPts val="184"/>
              </a:spcBef>
            </a:pPr>
            <a:r>
              <a:rPr sz="2700" kern="0" spc="-110">
                <a:solidFill>
                  <a:srgbClr val="F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700" kern="0" spc="-110">
                <a:solidFill>
                  <a:srgbClr val="0F04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</a:t>
            </a:r>
            <a:r>
              <a:rPr sz="2700" kern="0" spc="-110">
                <a:solidFill>
                  <a:srgbClr val="F4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透支功能</a:t>
            </a:r>
            <a:r>
              <a:rPr sz="2700" kern="0" spc="-110">
                <a:solidFill>
                  <a:srgbClr val="0F04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的信用卡</a:t>
            </a:r>
            <a:endParaRPr lang="SimHei" altLang="SimHei" sz="2700"/>
          </a:p>
          <a:p>
            <a:pPr marL="795019" algn="l" rtl="0" eaLnBrk="0">
              <a:lnSpc>
                <a:spcPct val="89000"/>
              </a:lnSpc>
              <a:spcBef>
                <a:spcPts val="210"/>
              </a:spcBef>
            </a:pPr>
            <a:r>
              <a:rPr sz="2600" kern="0" spc="-240">
                <a:solidFill>
                  <a:srgbClr val="D0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250">
                <a:solidFill>
                  <a:srgbClr val="D0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240">
                <a:solidFill>
                  <a:srgbClr val="0F04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借记卡</a:t>
            </a:r>
            <a:endParaRPr lang="SimHei" altLang="SimHei" sz="2600"/>
          </a:p>
          <a:p>
            <a:pPr marL="795019" algn="l" rtl="0" eaLnBrk="0">
              <a:lnSpc>
                <a:spcPts val="3400"/>
              </a:lnSpc>
            </a:pPr>
            <a:r>
              <a:rPr sz="2600" kern="0" spc="-190">
                <a:solidFill>
                  <a:srgbClr val="D0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150">
                <a:solidFill>
                  <a:srgbClr val="D0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190">
                <a:solidFill>
                  <a:srgbClr val="0F04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收费卡</a:t>
            </a:r>
            <a:endParaRPr lang="SimHei" altLang="SimHei" sz="2600"/>
          </a:p>
          <a:p>
            <a:pPr marL="795019" algn="l" rtl="0" eaLnBrk="0">
              <a:lnSpc>
                <a:spcPct val="97000"/>
              </a:lnSpc>
              <a:spcBef>
                <a:spcPts val="552"/>
              </a:spcBef>
            </a:pPr>
            <a:r>
              <a:rPr sz="2700" kern="0" spc="-130">
                <a:solidFill>
                  <a:srgbClr val="D0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700" kern="0" spc="-130">
                <a:solidFill>
                  <a:srgbClr val="0F04A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旅行娱乐卡</a:t>
            </a:r>
            <a:endParaRPr lang="SimHei" altLang="SimHei" sz="27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27999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textbox 70"/>
          <p:cNvSpPr/>
          <p:nvPr/>
        </p:nvSpPr>
        <p:spPr>
          <a:xfrm>
            <a:off x="850874" y="1927852"/>
            <a:ext cx="7366000" cy="3056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56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-20">
                <a:solidFill>
                  <a:srgbClr val="05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700" kern="0" spc="100">
                <a:solidFill>
                  <a:srgbClr val="05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700" b="1" kern="0" spc="-20">
                <a:solidFill>
                  <a:srgbClr val="1D198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</a:t>
            </a:r>
            <a:endParaRPr lang="SimHei" altLang="SimHei" sz="2700"/>
          </a:p>
          <a:p>
            <a:pPr marL="546100" indent="927100" algn="l" rtl="0" eaLnBrk="0">
              <a:lnSpc>
                <a:spcPct val="100000"/>
              </a:lnSpc>
              <a:spcBef>
                <a:spcPts val="1047"/>
              </a:spcBef>
            </a:pPr>
            <a:r>
              <a:rPr sz="2700" kern="0" spc="-2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电子支付是以金融电子化网络为基础，</a:t>
            </a:r>
            <a:r>
              <a:rPr sz="2700" kern="0" spc="3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8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以商用电子化机具和各类交易卡为媒介，以</a:t>
            </a:r>
            <a:r>
              <a:rPr sz="2700" kern="0" spc="5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8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计算机技术和通信技术为手段，将货币以</a:t>
            </a:r>
            <a:r>
              <a:rPr sz="2700" kern="0" spc="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</a:t>
            </a:r>
            <a:r>
              <a:rPr sz="2700" kern="0" spc="-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1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子数据 </a:t>
            </a:r>
            <a:r>
              <a:rPr sz="2700" kern="0" spc="15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(二进制数据)形</a:t>
            </a:r>
            <a:r>
              <a:rPr sz="2700" kern="0" spc="14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式存储在银行的计</a:t>
            </a:r>
            <a:r>
              <a:rPr sz="2700" kern="0" spc="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8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算机系统中，并通过网络系统</a:t>
            </a:r>
            <a:r>
              <a:rPr sz="2700" kern="0" spc="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以电子信息传</a:t>
            </a:r>
            <a:endParaRPr lang="SimHei" altLang="SimHei" sz="2700"/>
          </a:p>
          <a:p>
            <a:pPr marL="575944" algn="l" rtl="0" eaLnBrk="0">
              <a:lnSpc>
                <a:spcPct val="95000"/>
              </a:lnSpc>
              <a:spcBef>
                <a:spcPts val="416"/>
              </a:spcBef>
            </a:pPr>
            <a:r>
              <a:rPr sz="2700" b="1" kern="0" spc="-1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递形式</a:t>
            </a:r>
            <a:r>
              <a:rPr sz="2700" b="1" kern="0" spc="-120">
                <a:solidFill>
                  <a:srgbClr val="0A00A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实现流通和支付。</a:t>
            </a:r>
            <a:endParaRPr lang="SimHei" altLang="SimHei" sz="2700"/>
          </a:p>
        </p:txBody>
      </p:sp>
      <p:sp>
        <p:nvSpPr>
          <p:cNvPr id="72" name="textbox 72"/>
          <p:cNvSpPr/>
          <p:nvPr/>
        </p:nvSpPr>
        <p:spPr>
          <a:xfrm>
            <a:off x="874501" y="981652"/>
            <a:ext cx="5086350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-90">
                <a:solidFill>
                  <a:srgbClr val="05A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4.1.2</a:t>
            </a:r>
            <a:r>
              <a:rPr sz="3100" kern="0" spc="650">
                <a:solidFill>
                  <a:srgbClr val="05A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90">
                <a:solidFill>
                  <a:srgbClr val="05A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电子支付的定义及特点</a:t>
            </a:r>
            <a:endParaRPr lang="SimSun" altLang="SimSun" sz="31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15255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textbox 78"/>
          <p:cNvSpPr/>
          <p:nvPr/>
        </p:nvSpPr>
        <p:spPr>
          <a:xfrm>
            <a:off x="869944" y="1916927"/>
            <a:ext cx="7734300" cy="3939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kern="0" spc="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</a:t>
            </a:r>
            <a:r>
              <a:rPr sz="2300" b="1" kern="0" spc="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传统的支付方式相比，</a:t>
            </a:r>
            <a:r>
              <a:rPr sz="2300" b="1" kern="0" spc="-1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网络支付具有以下特征：</a:t>
            </a:r>
            <a:endParaRPr lang="SimHei" altLang="SimHei" sz="2300"/>
          </a:p>
          <a:p>
            <a:pPr marL="514350" indent="3810" algn="l" rtl="0" eaLnBrk="0">
              <a:lnSpc>
                <a:spcPct val="95000"/>
              </a:lnSpc>
              <a:spcBef>
                <a:spcPts val="1139"/>
              </a:spcBef>
            </a:pPr>
            <a:r>
              <a:rPr sz="2300" b="1" kern="0" spc="7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网络支付是采用先进的</a:t>
            </a:r>
            <a:r>
              <a:rPr sz="2300" b="1" kern="0" spc="6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技术通过</a:t>
            </a:r>
            <a:r>
              <a:rPr sz="2300" b="1" kern="0" spc="60">
                <a:solidFill>
                  <a:srgbClr val="F8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数字流转</a:t>
            </a:r>
            <a:r>
              <a:rPr sz="2300" b="1" kern="0" spc="6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来完成信</a:t>
            </a:r>
            <a:r>
              <a:rPr sz="2300" kern="0" spc="6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  </a:t>
            </a:r>
            <a:r>
              <a:rPr sz="2300" kern="0" spc="9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传输的；而传统的支付方式则是通过物理实体流转来</a:t>
            </a:r>
            <a:endParaRPr lang="SimHei" altLang="SimHei" sz="2300"/>
          </a:p>
          <a:p>
            <a:pPr marL="514350" algn="l" rtl="0" eaLnBrk="0">
              <a:lnSpc>
                <a:spcPct val="95000"/>
              </a:lnSpc>
              <a:spcBef>
                <a:spcPts val="376"/>
              </a:spcBef>
            </a:pPr>
            <a:r>
              <a:rPr sz="2300" kern="0" spc="-12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完成款项支付的。</a:t>
            </a:r>
            <a:endParaRPr lang="SimHei" altLang="SimHei" sz="2300"/>
          </a:p>
          <a:p>
            <a:pPr marL="514350" algn="l" rtl="0" eaLnBrk="0">
              <a:lnSpc>
                <a:spcPct val="92000"/>
              </a:lnSpc>
              <a:spcBef>
                <a:spcPts val="864"/>
              </a:spcBef>
            </a:pPr>
            <a:r>
              <a:rPr sz="2300" kern="0" spc="2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网络支付的工作环境是基于一个</a:t>
            </a:r>
            <a:r>
              <a:rPr sz="2300" kern="0" spc="2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开放</a:t>
            </a:r>
            <a:r>
              <a:rPr sz="2300" kern="0" spc="2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的系统平台之中；</a:t>
            </a:r>
            <a:endParaRPr lang="SimHei" altLang="SimHei" sz="2300"/>
          </a:p>
          <a:p>
            <a:pPr marL="514350" algn="l" rtl="0" eaLnBrk="0">
              <a:lnSpc>
                <a:spcPct val="95000"/>
              </a:lnSpc>
              <a:spcBef>
                <a:spcPts val="376"/>
              </a:spcBef>
            </a:pPr>
            <a:r>
              <a:rPr sz="2300" kern="0" spc="1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传统支付则是在较为封闭的系</a:t>
            </a:r>
            <a:r>
              <a:rPr sz="2300" kern="0" spc="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统中运作。</a:t>
            </a:r>
            <a:endParaRPr lang="SimHei" altLang="SimHei" sz="2300"/>
          </a:p>
          <a:p>
            <a:pPr marL="514350" algn="l" rtl="0" eaLnBrk="0">
              <a:lnSpc>
                <a:spcPct val="101000"/>
              </a:lnSpc>
              <a:spcBef>
                <a:spcPts val="809"/>
              </a:spcBef>
            </a:pPr>
            <a:r>
              <a:rPr sz="2300" kern="0" spc="7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网络支付使用的是最先进的通信手段；而传统支付则</a:t>
            </a:r>
            <a:r>
              <a:rPr sz="2300" kern="0" spc="6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2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没有这么高的要求。</a:t>
            </a:r>
            <a:endParaRPr lang="SimHei" altLang="SimHei" sz="2300"/>
          </a:p>
          <a:p>
            <a:pPr marL="514350" algn="l" rtl="0" eaLnBrk="0">
              <a:lnSpc>
                <a:spcPct val="95000"/>
              </a:lnSpc>
              <a:spcBef>
                <a:spcPts val="895"/>
              </a:spcBef>
            </a:pPr>
            <a:r>
              <a:rPr sz="2300" kern="0" spc="80">
                <a:solidFill>
                  <a:srgbClr val="1E169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网络支付具有方便、快捷、高效、经济的优势。支付</a:t>
            </a:r>
            <a:endParaRPr lang="SimHei" altLang="SimHei" sz="2300"/>
          </a:p>
          <a:p>
            <a:pPr marL="514350" algn="l" rtl="0" eaLnBrk="0">
              <a:lnSpc>
                <a:spcPct val="92000"/>
              </a:lnSpc>
              <a:spcBef>
                <a:spcPts val="63"/>
              </a:spcBef>
            </a:pPr>
            <a:r>
              <a:rPr sz="2300" kern="0" spc="8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费用仅相当于传统支付的几十分之一，</a:t>
            </a:r>
            <a:r>
              <a:rPr sz="2300" kern="0" spc="7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甚至几百分之</a:t>
            </a:r>
            <a:endParaRPr lang="SimHei" altLang="SimHei" sz="23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3123400" y="994178"/>
            <a:ext cx="2792729" cy="465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90">
                <a:solidFill>
                  <a:srgbClr val="9A00C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电子支付的特点</a:t>
            </a:r>
            <a:endParaRPr lang="SimSun" altLang="SimSun" sz="30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0402" y="1555775"/>
            <a:ext cx="8127999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660402" y="1543027"/>
          <a:ext cx="8121650" cy="1968500"/>
        </p:xfrm>
        <a:graphic>
          <a:graphicData uri="http://schemas.openxmlformats.org/drawingml/2006/table">
            <a:tbl>
              <a:tblPr/>
              <a:tblGrid>
                <a:gridCol w="403225"/>
                <a:gridCol w="6940550"/>
                <a:gridCol w="777875"/>
              </a:tblGrid>
              <a:tr h="1968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75"/>
                        </a:lnSpc>
                      </a:pPr>
                      <a:endParaRPr lang="Arial" altLang="Arial" sz="100"/>
                    </a:p>
                    <a:p>
                      <a:pPr marL="529590" indent="-311150" algn="l" rtl="0" eaLnBrk="0">
                        <a:lnSpc>
                          <a:spcPct val="92000"/>
                        </a:lnSpc>
                      </a:pPr>
                      <a:r>
                        <a:rPr sz="2300" kern="0" spc="9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●第一阶段是银行间采用安全的专用网络进行电</a:t>
                      </a:r>
                      <a:r>
                        <a:rPr sz="2300" kern="0" spc="1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2300" kern="0" spc="60">
                          <a:solidFill>
                            <a:srgbClr val="F10008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子资金转账 </a:t>
                      </a:r>
                      <a:r>
                        <a:rPr sz="2300" kern="0" spc="6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2300" kern="0" spc="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EFT</a:t>
                      </a:r>
                      <a:r>
                        <a:rPr sz="2300" kern="0" spc="6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),</a:t>
                      </a:r>
                      <a:r>
                        <a:rPr sz="2300" kern="0" spc="42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2300" kern="0" spc="5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即利用通讯网络进行账</a:t>
                      </a:r>
                      <a:r>
                        <a:rPr sz="2300" kern="0" spc="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300" kern="0" spc="-3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户交易信息的电子传输，办理结算。</a:t>
                      </a:r>
                      <a:r>
                        <a:rPr sz="2300" kern="0" spc="39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300" kern="0" spc="-30">
                          <a:solidFill>
                            <a:srgbClr val="1B138C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EF</a:t>
                      </a:r>
                      <a:r>
                        <a:rPr sz="2300" kern="0" spc="-40">
                          <a:solidFill>
                            <a:srgbClr val="1B138C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</a:t>
                      </a:r>
                      <a:r>
                        <a:rPr sz="2300" kern="0" spc="-4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的好</a:t>
                      </a:r>
                      <a:r>
                        <a:rPr sz="2300" kern="0" spc="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300" kern="0" spc="9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处包括减少了管理费用，增加了效率，</a:t>
                      </a:r>
                      <a:r>
                        <a:rPr sz="2300" kern="0" spc="8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简化了</a:t>
                      </a:r>
                      <a:r>
                        <a:rPr sz="2300" kern="0" spc="0">
                          <a:solidFill>
                            <a:srgbClr val="1B138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薄记并且更加安全；</a:t>
                      </a:r>
                      <a:endParaRPr lang="SimHei" altLang="SimHei" sz="2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8" name="table 88"/>
          <p:cNvGraphicFramePr>
            <a:graphicFrameLocks noGrp="1"/>
          </p:cNvGraphicFramePr>
          <p:nvPr/>
        </p:nvGraphicFramePr>
        <p:xfrm>
          <a:off x="1098561" y="4197333"/>
          <a:ext cx="6978015" cy="1098550"/>
        </p:xfrm>
        <a:graphic>
          <a:graphicData uri="http://schemas.openxmlformats.org/drawingml/2006/table">
            <a:tbl>
              <a:tblPr/>
              <a:tblGrid>
                <a:gridCol w="6978015"/>
              </a:tblGrid>
              <a:tr h="1095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183514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2300" kern="0" spc="90">
                          <a:solidFill>
                            <a:srgbClr val="150AB4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●第二阶段是银行计算机与其他机构计算机之间</a:t>
                      </a:r>
                      <a:endParaRPr lang="SimHei" altLang="SimHei" sz="2300"/>
                    </a:p>
                    <a:p>
                      <a:pPr marL="494665" algn="l" rtl="0" eaLnBrk="0">
                        <a:lnSpc>
                          <a:spcPct val="90000"/>
                        </a:lnSpc>
                        <a:spcBef>
                          <a:spcPts val="18"/>
                        </a:spcBef>
                      </a:pPr>
                      <a:r>
                        <a:rPr sz="2300" kern="0" spc="20">
                          <a:solidFill>
                            <a:srgbClr val="1D1591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资金的结算，如代发</a:t>
                      </a:r>
                      <a:r>
                        <a:rPr sz="2300" kern="0" spc="10">
                          <a:solidFill>
                            <a:srgbClr val="1D1591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工资，代交水费、电费、</a:t>
                      </a:r>
                      <a:r>
                        <a:rPr sz="2300" kern="0" spc="-10">
                          <a:solidFill>
                            <a:srgbClr val="1D1591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 </a:t>
                      </a:r>
                      <a:r>
                        <a:rPr sz="2300" kern="0" spc="30">
                          <a:solidFill>
                            <a:srgbClr val="1D1591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煤气费、电话费等业务；</a:t>
                      </a:r>
                      <a:endParaRPr lang="SimHei" altLang="SimHei" sz="2300"/>
                    </a:p>
                  </a:txBody>
                  <a:tcPr marL="0" marR="0" marT="0" marB="0">
                    <a:lnL w="6350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0" name="textbox 90"/>
          <p:cNvSpPr/>
          <p:nvPr/>
        </p:nvSpPr>
        <p:spPr>
          <a:xfrm>
            <a:off x="880789" y="994178"/>
            <a:ext cx="3764279" cy="465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-60">
                <a:solidFill>
                  <a:srgbClr val="0DA80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4.1.3</a:t>
            </a:r>
            <a:r>
              <a:rPr sz="3000" kern="0" spc="-60">
                <a:solidFill>
                  <a:srgbClr val="0DA80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60">
                <a:solidFill>
                  <a:srgbClr val="0DA80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电子支付的发展</a:t>
            </a:r>
            <a:endParaRPr lang="SimSun" altLang="SimSun" sz="30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02750" cy="696595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787429" y="2310525"/>
            <a:ext cx="3983990" cy="3272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6"/>
              </a:lnSpc>
            </a:pPr>
            <a:endParaRPr lang="Arial" altLang="Arial" sz="100"/>
          </a:p>
          <a:p>
            <a:pPr marL="333375" indent="-321309" algn="l" rtl="0" eaLnBrk="0">
              <a:lnSpc>
                <a:spcPct val="94000"/>
              </a:lnSpc>
            </a:pPr>
            <a:r>
              <a:rPr sz="2300" kern="0" spc="-30">
                <a:solidFill>
                  <a:srgbClr val="CB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320">
                <a:solidFill>
                  <a:srgbClr val="CB65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3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第三阶段是利用网</a:t>
            </a:r>
            <a:r>
              <a:rPr sz="2300" b="1" kern="0" spc="-4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络终端向</a:t>
            </a:r>
            <a:r>
              <a:rPr sz="2300" kern="0" spc="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用户提供各项银行服务，</a:t>
            </a:r>
            <a:r>
              <a:rPr sz="2300" b="1" kern="0" spc="6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</a:t>
            </a:r>
            <a:endParaRPr lang="SimHei" altLang="SimHei" sz="2300"/>
          </a:p>
          <a:p>
            <a:pPr marL="330200" algn="l" rtl="0" eaLnBrk="0">
              <a:lnSpc>
                <a:spcPct val="97000"/>
              </a:lnSpc>
              <a:spcBef>
                <a:spcPts val="577"/>
              </a:spcBef>
            </a:pPr>
            <a:r>
              <a:rPr sz="2300" kern="0" spc="-5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用户在自动柜员机 (</a:t>
            </a:r>
            <a:r>
              <a:rPr sz="2300" kern="0" spc="-63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50">
                <a:solidFill>
                  <a:srgbClr val="F5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ATM</a:t>
            </a:r>
            <a:r>
              <a:rPr sz="2300" kern="0" spc="-5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r>
              <a:rPr sz="2300" kern="0" spc="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kern="0" spc="7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上进行取、存款操作。它是</a:t>
            </a:r>
            <a:endParaRPr lang="SimHei" altLang="SimHei" sz="2300"/>
          </a:p>
          <a:p>
            <a:pPr marL="334009" algn="l" rtl="0" eaLnBrk="0">
              <a:lnSpc>
                <a:spcPct val="102000"/>
              </a:lnSpc>
              <a:spcBef>
                <a:spcPts val="308"/>
              </a:spcBef>
            </a:pPr>
            <a:r>
              <a:rPr sz="2300" b="1" kern="0" spc="6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由计算机控制的持卡人</a:t>
            </a:r>
            <a:r>
              <a:rPr sz="2300" b="1" kern="0" spc="5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</a:t>
            </a:r>
            <a:r>
              <a:rPr sz="2300" kern="0" spc="-1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5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服务的金融专用设备</a:t>
            </a:r>
            <a:r>
              <a:rPr sz="2300" b="1" kern="0" spc="-6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2300" kern="0" spc="-6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60">
                <a:solidFill>
                  <a:srgbClr val="1D17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ATM</a:t>
            </a:r>
            <a:r>
              <a:rPr sz="2300" kern="0" spc="0">
                <a:solidFill>
                  <a:srgbClr val="1D177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b="1" kern="0" spc="6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可以向持卡人提供提款、存</a:t>
            </a:r>
            <a:r>
              <a:rPr sz="2300" kern="0" spc="2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1D177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款、查询余额、更改密码等</a:t>
            </a:r>
            <a:endParaRPr lang="SimHei" altLang="SimHei" sz="2300"/>
          </a:p>
          <a:p>
            <a:pPr marL="334009" algn="l" rtl="0" eaLnBrk="0">
              <a:lnSpc>
                <a:spcPct val="96000"/>
              </a:lnSpc>
              <a:spcBef>
                <a:spcPts val="235"/>
              </a:spcBef>
            </a:pPr>
            <a:r>
              <a:rPr sz="2300" b="1" kern="0" spc="60">
                <a:solidFill>
                  <a:srgbClr val="2A21A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</a:t>
            </a:r>
            <a:endParaRPr lang="SimHei" altLang="SimHei" sz="2300"/>
          </a:p>
        </p:txBody>
      </p:sp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78477" y="3073377"/>
            <a:ext cx="3511508" cy="2539994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731004" y="304830"/>
            <a:ext cx="2120934" cy="66671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6703411" y="5962896"/>
            <a:ext cx="1671954" cy="361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50">
                <a:solidFill>
                  <a:srgbClr val="2019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金融</a:t>
            </a:r>
            <a:r>
              <a:rPr sz="2300" b="1" kern="0" spc="0">
                <a:solidFill>
                  <a:srgbClr val="2019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ATM</a:t>
            </a:r>
            <a:r>
              <a:rPr sz="2300" b="1" kern="0" spc="50">
                <a:solidFill>
                  <a:srgbClr val="20198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设备</a:t>
            </a:r>
            <a:endParaRPr lang="SimHei" altLang="SimHei" sz="23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406621" y="5721343"/>
            <a:ext cx="577886" cy="4571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6" name="table 106"/>
          <p:cNvGraphicFramePr>
            <a:graphicFrameLocks noGrp="1"/>
          </p:cNvGraphicFramePr>
          <p:nvPr/>
        </p:nvGraphicFramePr>
        <p:xfrm>
          <a:off x="584212" y="2413005"/>
          <a:ext cx="5308600" cy="3187064"/>
        </p:xfrm>
        <a:graphic>
          <a:graphicData uri="http://schemas.openxmlformats.org/drawingml/2006/table">
            <a:tbl>
              <a:tblPr/>
              <a:tblGrid>
                <a:gridCol w="5308600"/>
              </a:tblGrid>
              <a:tr h="31838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Arial" altLang="Arial" sz="1000"/>
                    </a:p>
                    <a:p>
                      <a:pPr marL="645159" indent="-499109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2300" kern="0" spc="-20">
                          <a:solidFill>
                            <a:srgbClr val="D068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●</a:t>
                      </a:r>
                      <a:r>
                        <a:rPr sz="2300" kern="0" spc="410">
                          <a:solidFill>
                            <a:srgbClr val="D068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300" b="1" kern="0" spc="-2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第四阶段是利用银行销售点终端</a:t>
                      </a:r>
                      <a:r>
                        <a:rPr sz="2300" kern="0" spc="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 </a:t>
                      </a:r>
                      <a:r>
                        <a:rPr sz="2300" b="1" kern="0" spc="-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(</a:t>
                      </a:r>
                      <a:r>
                        <a:rPr sz="2300" b="1" kern="0" spc="-6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POS</a:t>
                      </a:r>
                      <a:r>
                        <a:rPr sz="2300" kern="0" spc="-670">
                          <a:solidFill>
                            <a:srgbClr val="FB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)</a:t>
                      </a:r>
                      <a:r>
                        <a:rPr sz="2300" kern="0" spc="-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300" b="1" kern="0" spc="-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向用户提供自动扣款服务。</a:t>
                      </a:r>
                      <a:endParaRPr lang="SimHei" altLang="SimHei" sz="2300"/>
                    </a:p>
                    <a:p>
                      <a:pPr marL="454659" indent="184150" algn="l" rtl="0" eaLnBrk="0">
                        <a:lnSpc>
                          <a:spcPct val="102000"/>
                        </a:lnSpc>
                        <a:spcBef>
                          <a:spcPts val="175"/>
                        </a:spcBef>
                      </a:pPr>
                      <a:r>
                        <a:rPr sz="2300" b="1" kern="0" spc="-1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(POS)</a:t>
                      </a:r>
                      <a:r>
                        <a:rPr sz="2300" kern="0" spc="42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1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是英文</a:t>
                      </a:r>
                      <a:r>
                        <a:rPr sz="2300" b="1" kern="0" spc="-1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Point</a:t>
                      </a:r>
                      <a:r>
                        <a:rPr sz="2300" kern="0" spc="34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2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of</a:t>
                      </a:r>
                      <a:r>
                        <a:rPr sz="2300" kern="0" spc="33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300" b="1" kern="0" spc="-2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Sales</a:t>
                      </a:r>
                      <a:r>
                        <a:rPr sz="2300" b="1" kern="0" spc="-2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的缩</a:t>
                      </a:r>
                      <a:r>
                        <a:rPr sz="2300" kern="0" spc="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</a:t>
                      </a:r>
                      <a:r>
                        <a:rPr sz="2300" b="1" kern="0" spc="3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写，金融</a:t>
                      </a:r>
                      <a:r>
                        <a:rPr sz="2300" kern="0" spc="3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300" b="1" kern="0" spc="30">
                          <a:solidFill>
                            <a:srgbClr val="1D158D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(</a:t>
                      </a:r>
                      <a:r>
                        <a:rPr sz="2300" b="1" kern="0" spc="0">
                          <a:solidFill>
                            <a:srgbClr val="1D158D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POS</a:t>
                      </a:r>
                      <a:r>
                        <a:rPr sz="2300" b="1" kern="0" spc="30">
                          <a:solidFill>
                            <a:srgbClr val="1D158D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)  </a:t>
                      </a:r>
                      <a:r>
                        <a:rPr sz="2300" b="1" kern="0" spc="2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系统是由银行计算</a:t>
                      </a:r>
                      <a:r>
                        <a:rPr sz="2300" kern="0" spc="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</a:t>
                      </a:r>
                      <a:r>
                        <a:rPr sz="2300" b="1" kern="0" spc="7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机与商业网点、收费网点、</a:t>
                      </a:r>
                      <a:r>
                        <a:rPr sz="2300" b="1" kern="0" spc="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金融网</a:t>
                      </a:r>
                      <a:r>
                        <a:rPr sz="2300" kern="0" spc="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2300" b="1" kern="0" spc="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点之间通过公用电话线或网络进行</a:t>
                      </a:r>
                      <a:r>
                        <a:rPr sz="2300" kern="0" spc="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2300" b="1" kern="0" spc="60">
                          <a:solidFill>
                            <a:srgbClr val="1D158D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联机业务处理的银行计算机网络系</a:t>
                      </a:r>
                      <a:endParaRPr lang="SimHei" altLang="SimHei" sz="2300"/>
                    </a:p>
                    <a:p>
                      <a:pPr marL="454659" algn="l" rtl="0" eaLnBrk="0">
                        <a:lnSpc>
                          <a:spcPts val="2659"/>
                        </a:lnSpc>
                        <a:spcBef>
                          <a:spcPts val="164"/>
                        </a:spcBef>
                      </a:pPr>
                      <a:r>
                        <a:rPr sz="2100" b="1" kern="0" spc="-190">
                          <a:solidFill>
                            <a:srgbClr val="3229B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统。</a:t>
                      </a:r>
                      <a:endParaRPr lang="SimHei" altLang="SimHei" sz="2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49945" y="2724174"/>
            <a:ext cx="2514626" cy="3028934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31004" y="304830"/>
            <a:ext cx="2120934" cy="66671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6483316" y="5866610"/>
            <a:ext cx="1670050" cy="367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-120">
                <a:solidFill>
                  <a:srgbClr val="1B138E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POS</a:t>
            </a:r>
            <a:r>
              <a:rPr sz="2300" b="1" kern="0" spc="-120">
                <a:solidFill>
                  <a:srgbClr val="1B138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系统设备</a:t>
            </a:r>
            <a:endParaRPr lang="SimHei" altLang="SimHei" sz="2300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863851" y="5753108"/>
            <a:ext cx="584212" cy="463514"/>
          </a:xfrm>
          <a:prstGeom prst="rect">
            <a:avLst/>
          </a:prstGeom>
        </p:spPr>
      </p:pic>
      <p:pic>
        <p:nvPicPr>
          <p:cNvPr id="116" name="picture 1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60402" y="1555775"/>
            <a:ext cx="8121672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8" name="table 118"/>
          <p:cNvGraphicFramePr>
            <a:graphicFrameLocks noGrp="1"/>
          </p:cNvGraphicFramePr>
          <p:nvPr/>
        </p:nvGraphicFramePr>
        <p:xfrm>
          <a:off x="1816083" y="2025628"/>
          <a:ext cx="6463664" cy="2342514"/>
        </p:xfrm>
        <a:graphic>
          <a:graphicData uri="http://schemas.openxmlformats.org/drawingml/2006/table">
            <a:tbl>
              <a:tblPr/>
              <a:tblGrid>
                <a:gridCol w="6463664"/>
              </a:tblGrid>
              <a:tr h="23393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544830" indent="-3111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2300" kern="0" spc="2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第五阶段是最新发展阶段， </a:t>
                      </a:r>
                      <a:r>
                        <a:rPr sz="2300" kern="0" spc="2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电子支付</a:t>
                      </a:r>
                      <a:r>
                        <a:rPr sz="2300" kern="0" spc="2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可随</a:t>
                      </a:r>
                      <a:r>
                        <a:rPr sz="2300" kern="0" spc="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300" kern="0" spc="6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时随地通过互联网络进行直接转</a:t>
                      </a:r>
                      <a:r>
                        <a:rPr sz="2300" kern="0" spc="5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账结算，</a:t>
                      </a:r>
                      <a:endParaRPr lang="SimHei" altLang="SimHei" sz="2300"/>
                    </a:p>
                    <a:p>
                      <a:pPr marL="545465" algn="l" rtl="0" eaLnBrk="0">
                        <a:lnSpc>
                          <a:spcPct val="98000"/>
                        </a:lnSpc>
                        <a:spcBef>
                          <a:spcPts val="436"/>
                        </a:spcBef>
                      </a:pPr>
                      <a:r>
                        <a:rPr sz="2300" kern="0" spc="9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这一阶段的电子支付称为网络</a:t>
                      </a:r>
                      <a:r>
                        <a:rPr sz="2300" kern="0" spc="8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支付。目前</a:t>
                      </a:r>
                      <a:r>
                        <a:rPr sz="2300" kern="0" spc="-1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300" kern="0" spc="9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国际通行的网络支付工具主</a:t>
                      </a:r>
                      <a:r>
                        <a:rPr sz="2300" kern="0" spc="8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要有</a:t>
                      </a:r>
                      <a:r>
                        <a:rPr sz="2300" kern="0" spc="80">
                          <a:solidFill>
                            <a:srgbClr val="F40008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电子信用</a:t>
                      </a:r>
                      <a:r>
                        <a:rPr sz="2300" kern="0" spc="-10">
                          <a:solidFill>
                            <a:srgbClr val="F40008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300" kern="0" spc="-4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卡</a:t>
                      </a:r>
                      <a:r>
                        <a:rPr sz="2300" kern="0" spc="-4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、电子借记卡， </a:t>
                      </a:r>
                      <a:r>
                        <a:rPr sz="2300" kern="0" spc="-5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电子支票</a:t>
                      </a:r>
                      <a:r>
                        <a:rPr sz="2300" kern="0" spc="-5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和</a:t>
                      </a:r>
                      <a:r>
                        <a:rPr sz="2300" kern="0" spc="-50">
                          <a:solidFill>
                            <a:srgbClr val="F9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电子现金</a:t>
                      </a:r>
                      <a:r>
                        <a:rPr sz="2300" kern="0" spc="-50">
                          <a:solidFill>
                            <a:srgbClr val="281D8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等。</a:t>
                      </a:r>
                      <a:endParaRPr lang="SimHei" altLang="SimHei" sz="2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0" name="table 120"/>
          <p:cNvGraphicFramePr>
            <a:graphicFrameLocks noGrp="1"/>
          </p:cNvGraphicFramePr>
          <p:nvPr/>
        </p:nvGraphicFramePr>
        <p:xfrm>
          <a:off x="1809756" y="5219725"/>
          <a:ext cx="6539865" cy="951864"/>
        </p:xfrm>
        <a:graphic>
          <a:graphicData uri="http://schemas.openxmlformats.org/drawingml/2006/table">
            <a:tbl>
              <a:tblPr/>
              <a:tblGrid>
                <a:gridCol w="6539865"/>
              </a:tblGrid>
              <a:tr h="9486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55181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2200" kern="0" spc="190">
                          <a:solidFill>
                            <a:srgbClr val="1F188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今后电子支付系统将会深刻改</a:t>
                      </a:r>
                      <a:r>
                        <a:rPr sz="2200" kern="0" spc="180">
                          <a:solidFill>
                            <a:srgbClr val="1F188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变我们的生</a:t>
                      </a:r>
                      <a:r>
                        <a:rPr sz="2200" kern="0" spc="0">
                          <a:solidFill>
                            <a:srgbClr val="1F188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200" kern="0" spc="140">
                          <a:solidFill>
                            <a:srgbClr val="1F188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活方式以及贸易方式。</a:t>
                      </a:r>
                      <a:endParaRPr lang="SimHei" altLang="SimHei" sz="22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66710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0402" y="1555775"/>
            <a:ext cx="8108929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54076" y="1422377"/>
            <a:ext cx="8153395" cy="5156196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1530347" y="1768102"/>
            <a:ext cx="6118225" cy="271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3"/>
              </a:lnSpc>
            </a:pPr>
            <a:endParaRPr lang="Arial" altLang="Arial" sz="100"/>
          </a:p>
          <a:p>
            <a:pPr marL="152400" algn="l" rtl="0" eaLnBrk="0">
              <a:lnSpc>
                <a:spcPct val="98000"/>
              </a:lnSpc>
            </a:pPr>
            <a:r>
              <a:rPr sz="1900" kern="0" spc="140">
                <a:solidFill>
                  <a:srgbClr val="2315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(1)消费者利用自己的</a:t>
            </a:r>
            <a:r>
              <a:rPr sz="1900" kern="0" spc="0">
                <a:solidFill>
                  <a:srgbClr val="2315A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PC</a:t>
            </a:r>
            <a:r>
              <a:rPr sz="1900" kern="0" spc="140">
                <a:solidFill>
                  <a:srgbClr val="2315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机通过因特网</a:t>
            </a:r>
            <a:r>
              <a:rPr sz="1900" kern="0" spc="130">
                <a:solidFill>
                  <a:srgbClr val="2315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选定所要购买</a:t>
            </a:r>
            <a:endParaRPr lang="SimHei" altLang="SimHei" sz="1900"/>
          </a:p>
          <a:p>
            <a:pPr marL="12700" algn="l" rtl="0" eaLnBrk="0">
              <a:lnSpc>
                <a:spcPct val="94000"/>
              </a:lnSpc>
              <a:spcBef>
                <a:spcPts val="27"/>
              </a:spcBef>
            </a:pPr>
            <a:r>
              <a:rPr sz="1900" kern="0" spc="90">
                <a:solidFill>
                  <a:srgbClr val="2D23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的物品，并在计算机上输入定货单，定货单上需包括在</a:t>
            </a:r>
            <a:endParaRPr lang="SimHei" altLang="SimHei" sz="1900"/>
          </a:p>
          <a:p>
            <a:pPr marL="12700" algn="l" rtl="0" eaLnBrk="0">
              <a:lnSpc>
                <a:spcPct val="97000"/>
              </a:lnSpc>
              <a:spcBef>
                <a:spcPts val="273"/>
              </a:spcBef>
            </a:pPr>
            <a:r>
              <a:rPr sz="1900" kern="0" spc="100">
                <a:solidFill>
                  <a:srgbClr val="2315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线商店、购买物品名称及数量、交货时间及地</a:t>
            </a:r>
            <a:r>
              <a:rPr sz="1900" kern="0" spc="90">
                <a:solidFill>
                  <a:srgbClr val="2315A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点等相关</a:t>
            </a:r>
            <a:endParaRPr lang="SimHei" altLang="SimHei" sz="1900"/>
          </a:p>
          <a:p>
            <a:pPr marL="12700" algn="l" rtl="0" eaLnBrk="0">
              <a:lnSpc>
                <a:spcPts val="2235"/>
              </a:lnSpc>
              <a:spcBef>
                <a:spcPts val="174"/>
              </a:spcBef>
            </a:pPr>
            <a:r>
              <a:rPr sz="1800" kern="0" spc="-130">
                <a:solidFill>
                  <a:srgbClr val="2D23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信息。</a:t>
            </a:r>
            <a:endParaRPr lang="SimHei" altLang="SimHei" sz="18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indent="139700" algn="l" rtl="0" eaLnBrk="0">
              <a:lnSpc>
                <a:spcPct val="99000"/>
              </a:lnSpc>
              <a:spcBef>
                <a:spcPts val="576"/>
              </a:spcBef>
            </a:pPr>
            <a:r>
              <a:rPr sz="1900" kern="0" spc="130">
                <a:solidFill>
                  <a:srgbClr val="2419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(2)通过电子商务服务器与有关在线商店联系，</a:t>
            </a:r>
            <a:r>
              <a:rPr sz="1900" kern="0" spc="120">
                <a:solidFill>
                  <a:srgbClr val="2419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在线</a:t>
            </a:r>
            <a:r>
              <a:rPr sz="1900" kern="0" spc="-10">
                <a:solidFill>
                  <a:srgbClr val="2419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100">
                <a:solidFill>
                  <a:srgbClr val="2419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商店做出应答，告诉消费者</a:t>
            </a:r>
            <a:r>
              <a:rPr sz="1900" kern="0" spc="90">
                <a:solidFill>
                  <a:srgbClr val="2419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所填定货单的货物单价、应</a:t>
            </a:r>
            <a:endParaRPr lang="SimHei" altLang="SimHei" sz="1900"/>
          </a:p>
          <a:p>
            <a:pPr marL="12700" algn="l" rtl="0" eaLnBrk="0">
              <a:lnSpc>
                <a:spcPct val="94000"/>
              </a:lnSpc>
              <a:spcBef>
                <a:spcPts val="207"/>
              </a:spcBef>
            </a:pPr>
            <a:r>
              <a:rPr sz="1900" kern="0" spc="40">
                <a:solidFill>
                  <a:srgbClr val="0A009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付款数、交货方式等信息是否准确，是否</a:t>
            </a:r>
            <a:r>
              <a:rPr sz="1900" kern="0" spc="30">
                <a:solidFill>
                  <a:srgbClr val="0A009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有变化。</a:t>
            </a:r>
            <a:endParaRPr lang="SimHei" altLang="SimHei" sz="1900"/>
          </a:p>
        </p:txBody>
      </p:sp>
      <p:sp>
        <p:nvSpPr>
          <p:cNvPr id="130" name="textbox 130"/>
          <p:cNvSpPr/>
          <p:nvPr/>
        </p:nvSpPr>
        <p:spPr>
          <a:xfrm>
            <a:off x="1530347" y="5414074"/>
            <a:ext cx="6200775" cy="613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indent="139700" algn="l" rtl="0" eaLnBrk="0">
              <a:lnSpc>
                <a:spcPct val="101000"/>
              </a:lnSpc>
              <a:spcBef>
                <a:spcPts val="1"/>
              </a:spcBef>
            </a:pPr>
            <a:r>
              <a:rPr sz="1900" kern="0" spc="80">
                <a:solidFill>
                  <a:srgbClr val="1F1B8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(3)消费者选择付款方式，</a:t>
            </a:r>
            <a:r>
              <a:rPr sz="1900" kern="0" spc="70">
                <a:solidFill>
                  <a:srgbClr val="1F1B8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确认定单，签发付款指令。</a:t>
            </a:r>
            <a:r>
              <a:rPr sz="1900" kern="0" spc="0">
                <a:solidFill>
                  <a:srgbClr val="1F1B8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50">
                <a:solidFill>
                  <a:srgbClr val="1F1B8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此时</a:t>
            </a:r>
            <a:r>
              <a:rPr sz="1900" kern="0" spc="0">
                <a:solidFill>
                  <a:srgbClr val="1F1B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1900" kern="0" spc="50">
                <a:solidFill>
                  <a:srgbClr val="1F1B8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开始介入。</a:t>
            </a:r>
            <a:endParaRPr lang="SimHei" altLang="SimHei" sz="1900"/>
          </a:p>
        </p:txBody>
      </p:sp>
      <p:sp>
        <p:nvSpPr>
          <p:cNvPr id="132" name="textbox 132"/>
          <p:cNvSpPr/>
          <p:nvPr/>
        </p:nvSpPr>
        <p:spPr>
          <a:xfrm>
            <a:off x="1420559" y="987991"/>
            <a:ext cx="3863340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b="1" kern="0" spc="-130">
                <a:solidFill>
                  <a:srgbClr val="059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4.1.4</a:t>
            </a:r>
            <a:r>
              <a:rPr sz="3100" kern="0" spc="580">
                <a:solidFill>
                  <a:srgbClr val="059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130">
                <a:solidFill>
                  <a:srgbClr val="059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网络支付的步骤</a:t>
            </a:r>
            <a:endParaRPr lang="SimSun" altLang="SimSun" sz="3100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31004" y="304830"/>
            <a:ext cx="2120934" cy="6667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28679" y="1073174"/>
            <a:ext cx="8172465" cy="5283184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1612862" y="1274085"/>
            <a:ext cx="5730240" cy="329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952"/>
              </a:lnSpc>
            </a:pPr>
            <a:endParaRPr lang="Arial" altLang="Arial" sz="100"/>
          </a:p>
          <a:p>
            <a:pPr marL="12700" indent="120650" algn="l" rtl="0" eaLnBrk="0">
              <a:lnSpc>
                <a:spcPct val="100000"/>
              </a:lnSpc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(4)在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中，消费者必须对定单和付款指令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进行数字签 名。同时利用双重签名技术保证商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家看不到消费者的账号</a:t>
            </a:r>
            <a:endParaRPr lang="SimHei" altLang="SimHei" sz="1800"/>
          </a:p>
          <a:p>
            <a:pPr marL="12700" algn="l" rtl="0" eaLnBrk="0">
              <a:lnSpc>
                <a:spcPts val="2054"/>
              </a:lnSpc>
              <a:spcBef>
                <a:spcPts val="158"/>
              </a:spcBef>
            </a:pPr>
            <a:r>
              <a:rPr sz="1600" kern="0" spc="-80">
                <a:solidFill>
                  <a:srgbClr val="13135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信息。</a:t>
            </a:r>
            <a:endParaRPr lang="SimHei" altLang="SimHei" sz="16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indent="120650" algn="l" rtl="0" eaLnBrk="0">
              <a:lnSpc>
                <a:spcPct val="96000"/>
              </a:lnSpc>
              <a:spcBef>
                <a:spcPts val="540"/>
              </a:spcBef>
            </a:pPr>
            <a:r>
              <a:rPr sz="1800" kern="0" spc="30">
                <a:solidFill>
                  <a:srgbClr val="0A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(5)在线商店接受定单后，向消费者所在银行请求</a:t>
            </a:r>
            <a:r>
              <a:rPr sz="1800" kern="0" spc="20">
                <a:solidFill>
                  <a:srgbClr val="0A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支付</a:t>
            </a:r>
            <a:r>
              <a:rPr sz="1800" kern="0" spc="0">
                <a:solidFill>
                  <a:srgbClr val="0A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认可。信息通过支付网关到收单</a:t>
            </a:r>
            <a:r>
              <a:rPr sz="1800" kern="0" spc="-10">
                <a:solidFill>
                  <a:srgbClr val="0A00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银行，再到电子货币发行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163"/>
              </a:spcBef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公司确认。批准交易后，返回确认信息给在线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商店。</a:t>
            </a:r>
            <a:endParaRPr lang="SimHei" altLang="SimHei" sz="18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indent="120650" algn="l" rtl="0" eaLnBrk="0">
              <a:lnSpc>
                <a:spcPct val="94000"/>
              </a:lnSpc>
              <a:spcBef>
                <a:spcPts val="4"/>
              </a:spcBef>
            </a:pPr>
            <a:r>
              <a:rPr sz="1800" kern="0" spc="30">
                <a:solidFill>
                  <a:srgbClr val="0A00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(6)在线商店发送定单确认信息给消费者</a:t>
            </a:r>
            <a:r>
              <a:rPr sz="1800" kern="0" spc="20">
                <a:solidFill>
                  <a:srgbClr val="0A00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。消费者端软</a:t>
            </a:r>
            <a:r>
              <a:rPr sz="1800" kern="0" spc="-10">
                <a:solidFill>
                  <a:srgbClr val="0A00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20">
                <a:solidFill>
                  <a:srgbClr val="0A00A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件可记录交易日志，以备将来查询。</a:t>
            </a:r>
            <a:endParaRPr lang="SimHei" altLang="SimHei" sz="1800"/>
          </a:p>
        </p:txBody>
      </p:sp>
      <p:sp>
        <p:nvSpPr>
          <p:cNvPr id="140" name="textbox 140"/>
          <p:cNvSpPr/>
          <p:nvPr/>
        </p:nvSpPr>
        <p:spPr>
          <a:xfrm>
            <a:off x="1612862" y="5395210"/>
            <a:ext cx="5732779" cy="848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8"/>
              </a:lnSpc>
            </a:pPr>
            <a:endParaRPr lang="Arial" altLang="Arial" sz="100"/>
          </a:p>
          <a:p>
            <a:pPr marL="133350" algn="l" rtl="0" eaLnBrk="0">
              <a:lnSpc>
                <a:spcPct val="92000"/>
              </a:lnSpc>
            </a:pPr>
            <a:r>
              <a:rPr sz="1800" kern="0" spc="30">
                <a:solidFill>
                  <a:srgbClr val="0B00B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(7)在线商店发送货物，或提供服务；并通</a:t>
            </a:r>
            <a:r>
              <a:rPr sz="1800" kern="0" spc="20">
                <a:solidFill>
                  <a:srgbClr val="0B00B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知收单银行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163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将钱从消费者的账号转移到商店账号，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或通知发卡银行请</a:t>
            </a:r>
            <a:endParaRPr lang="SimHei" altLang="SimHei" sz="1800"/>
          </a:p>
          <a:p>
            <a:pPr marL="12700" algn="l" rtl="0" eaLnBrk="0">
              <a:lnSpc>
                <a:spcPts val="2075"/>
              </a:lnSpc>
              <a:spcBef>
                <a:spcPts val="270"/>
              </a:spcBef>
            </a:pPr>
            <a:r>
              <a:rPr sz="1700" kern="0" spc="-140">
                <a:solidFill>
                  <a:srgbClr val="0B00B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求支付。</a:t>
            </a:r>
            <a:endParaRPr lang="SimHei" altLang="SimHei" sz="1700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24678" y="304830"/>
            <a:ext cx="2120841" cy="6603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textbox 144"/>
          <p:cNvSpPr/>
          <p:nvPr/>
        </p:nvSpPr>
        <p:spPr>
          <a:xfrm>
            <a:off x="889015" y="2063709"/>
            <a:ext cx="7572375" cy="3997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kern="0" spc="-30">
                <a:solidFill>
                  <a:srgbClr val="D26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170">
                <a:solidFill>
                  <a:srgbClr val="D26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电子商务支付系统</a:t>
            </a:r>
            <a:endParaRPr lang="SimHei" altLang="SimHei" sz="2600"/>
          </a:p>
          <a:p>
            <a:pPr marL="914400" indent="81914" algn="l" rtl="0" eaLnBrk="0">
              <a:lnSpc>
                <a:spcPct val="98000"/>
              </a:lnSpc>
              <a:spcBef>
                <a:spcPts val="1233"/>
              </a:spcBef>
            </a:pP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指的是消费者、商家和金融机构之间使用</a:t>
            </a:r>
            <a:r>
              <a:rPr sz="2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安全电子手段交换商品或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服务，即把新型  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支付手段包括</a:t>
            </a:r>
            <a:r>
              <a:rPr sz="2600" kern="0" spc="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电子现金 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(E-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CASH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)、</a:t>
            </a:r>
            <a:r>
              <a:rPr sz="26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信用  </a:t>
            </a:r>
            <a:r>
              <a:rPr sz="2200" kern="0" spc="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卡</a:t>
            </a:r>
            <a:r>
              <a:rPr sz="2200" kern="0" spc="-2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CREDIT</a:t>
            </a:r>
            <a:r>
              <a:rPr sz="2200" kern="0" spc="2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CARD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)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200" kern="0" spc="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借 记 卡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DEBIT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CARD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)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600" kern="0" spc="-1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智能卡</a:t>
            </a:r>
            <a:r>
              <a:rPr sz="2600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(SMART CARD)</a:t>
            </a:r>
            <a:r>
              <a:rPr sz="2600" kern="0" spc="-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等的支付信息通过网  络安全传送到银行或相应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的处理机构，来  </a:t>
            </a:r>
            <a:r>
              <a:rPr sz="26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实现电子支付；是融购物流程、支付工具、</a:t>
            </a:r>
            <a:r>
              <a:rPr sz="2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安全技术、认证体系、信用体系以及现在</a:t>
            </a:r>
            <a:endParaRPr lang="SimHei" altLang="SimHei" sz="2600"/>
          </a:p>
          <a:p>
            <a:pPr marL="918844" algn="l" rtl="0" eaLnBrk="0">
              <a:lnSpc>
                <a:spcPct val="97000"/>
              </a:lnSpc>
              <a:spcBef>
                <a:spcPts val="3"/>
              </a:spcBef>
            </a:pPr>
            <a:r>
              <a:rPr sz="26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的金融体系为一体的综合系统。</a:t>
            </a:r>
            <a:endParaRPr lang="SimHei" altLang="SimHei" sz="2600"/>
          </a:p>
        </p:txBody>
      </p:sp>
      <p:sp>
        <p:nvSpPr>
          <p:cNvPr id="146" name="textbox 146"/>
          <p:cNvSpPr/>
          <p:nvPr/>
        </p:nvSpPr>
        <p:spPr>
          <a:xfrm>
            <a:off x="1308134" y="892721"/>
            <a:ext cx="4350384" cy="529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7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500" b="1" kern="0" spc="50">
                <a:solidFill>
                  <a:srgbClr val="0500A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4.2安全电子支付机制</a:t>
            </a:r>
            <a:endParaRPr lang="SimSun" altLang="SimSun" sz="3500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0402" y="1555775"/>
            <a:ext cx="8121672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1435135" y="1612896"/>
            <a:ext cx="5657839" cy="4521179"/>
            <a:chExt cx="5657839" cy="4521179"/>
          </a:xfrm>
        </p:grpSpPr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657839" cy="4521179"/>
            </a:xfrm>
            <a:prstGeom prst="rect">
              <a:avLst/>
            </a:prstGeom>
          </p:spPr>
        </p:pic>
        <p:sp>
          <p:nvSpPr>
            <p:cNvPr id="154" name="textbox 154"/>
            <p:cNvSpPr/>
            <p:nvPr/>
          </p:nvSpPr>
          <p:spPr>
            <a:xfrm>
              <a:off x="298384" y="253727"/>
              <a:ext cx="5239384" cy="3946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864"/>
                </a:lnSpc>
              </a:pPr>
              <a:endParaRPr lang="Arial" altLang="Arial" sz="100"/>
            </a:p>
            <a:p>
              <a:pPr marL="2145664" algn="l" rtl="0" eaLnBrk="0">
                <a:lnSpc>
                  <a:spcPct val="95000"/>
                </a:lnSpc>
              </a:pP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CA </a:t>
              </a: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信用体系</a:t>
              </a:r>
              <a:endParaRPr lang="SimSun" altLang="SimSun" sz="12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r" rtl="0" eaLnBrk="0">
                <a:lnSpc>
                  <a:spcPct val="95000"/>
                </a:lnSpc>
                <a:spcBef>
                  <a:spcPts val="367"/>
                </a:spcBef>
              </a:pP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商家：后台服务器</a:t>
              </a:r>
              <a:endParaRPr lang="SimSun" altLang="SimSun" sz="12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marL="2298700" algn="l" rtl="0" eaLnBrk="0">
                <a:lnSpc>
                  <a:spcPct val="79000"/>
                </a:lnSpc>
                <a:spcBef>
                  <a:spcPts val="366"/>
                </a:spcBef>
              </a:pP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Internel</a:t>
              </a:r>
              <a:endParaRPr lang="Times New Roman" altLang="Times New Roman" sz="12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marL="3727450" algn="l" rtl="0" eaLnBrk="0">
                <a:lnSpc>
                  <a:spcPct val="95000"/>
                </a:lnSpc>
                <a:spcBef>
                  <a:spcPts val="366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支付网关</a:t>
              </a:r>
              <a:endParaRPr lang="SimSun" altLang="SimSun" sz="12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2700" algn="l" rtl="0" eaLnBrk="0">
                <a:lnSpc>
                  <a:spcPts val="1355"/>
                </a:lnSpc>
                <a:spcBef>
                  <a:spcPts val="339"/>
                </a:spcBef>
              </a:pPr>
              <a:r>
                <a:rPr sz="1100" kern="0" spc="-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客户开户行：</a:t>
              </a:r>
              <a:endParaRPr lang="SimSun" altLang="SimSun" sz="1100"/>
            </a:p>
            <a:p>
              <a:pPr marL="82550" algn="l" rtl="0" eaLnBrk="0">
                <a:lnSpc>
                  <a:spcPct val="94000"/>
                </a:lnSpc>
                <a:spcBef>
                  <a:spcPts val="643"/>
                </a:spcBef>
              </a:pPr>
              <a:r>
                <a:rPr sz="1200" kern="0" spc="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提供支付工具</a:t>
              </a:r>
              <a:endParaRPr lang="SimSun" altLang="SimSun" sz="1200"/>
            </a:p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300"/>
            </a:p>
            <a:p>
              <a:pPr marL="2152650" algn="l" rtl="0" eaLnBrk="0">
                <a:lnSpc>
                  <a:spcPct val="95000"/>
                </a:lnSpc>
                <a:spcBef>
                  <a:spcPts val="2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银行网络</a:t>
              </a:r>
              <a:endParaRPr lang="SimSun" altLang="SimSun" sz="1200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900880" y="948573"/>
            <a:ext cx="4439920" cy="464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40">
                <a:solidFill>
                  <a:srgbClr val="0DB40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网上支付系统的基本构成</a:t>
            </a:r>
            <a:endParaRPr lang="SimSun" altLang="SimSun" sz="30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24678" y="304830"/>
            <a:ext cx="2127260" cy="673050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7845988" y="1703995"/>
            <a:ext cx="346075" cy="334581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5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200" kern="0" spc="170">
                <a:solidFill>
                  <a:srgbClr val="0A009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网上支付体系的基本构成</a:t>
            </a:r>
            <a:endParaRPr lang="SimSun" altLang="SimSun" sz="2200"/>
          </a:p>
        </p:txBody>
      </p:sp>
      <p:sp>
        <p:nvSpPr>
          <p:cNvPr id="162" name="textbox 162"/>
          <p:cNvSpPr/>
          <p:nvPr/>
        </p:nvSpPr>
        <p:spPr>
          <a:xfrm>
            <a:off x="5835659" y="4947019"/>
            <a:ext cx="863600" cy="402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08"/>
              </a:lnSpc>
            </a:pPr>
            <a:endParaRPr lang="Arial" altLang="Arial" sz="100"/>
          </a:p>
          <a:p>
            <a:pPr marL="152400" indent="-139700" algn="l" rtl="0" eaLnBrk="0">
              <a:lnSpc>
                <a:spcPct val="108000"/>
              </a:lnSpc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商家开户行：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处理账单</a:t>
            </a:r>
            <a:endParaRPr lang="SimSun" altLang="SimSun" sz="1200"/>
          </a:p>
        </p:txBody>
      </p:sp>
      <p:sp>
        <p:nvSpPr>
          <p:cNvPr id="164" name="textbox 164"/>
          <p:cNvSpPr/>
          <p:nvPr/>
        </p:nvSpPr>
        <p:spPr>
          <a:xfrm>
            <a:off x="1651003" y="2419093"/>
            <a:ext cx="1085214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客户：支付工具</a:t>
            </a:r>
            <a:endParaRPr lang="SimSun" altLang="SimSun" sz="1200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60402" y="1555775"/>
            <a:ext cx="8121672" cy="12678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2470110" y="4133623"/>
            <a:ext cx="628650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支付网关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textbox 170"/>
          <p:cNvSpPr/>
          <p:nvPr/>
        </p:nvSpPr>
        <p:spPr>
          <a:xfrm>
            <a:off x="857293" y="2233416"/>
            <a:ext cx="7441565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354965" indent="-342265" algn="l" rtl="0" eaLnBrk="0">
              <a:lnSpc>
                <a:spcPct val="100000"/>
              </a:lnSpc>
              <a:spcBef>
                <a:spcPts val="1"/>
              </a:spcBef>
            </a:pP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114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(1)信用卡支付系统的特点是：每张卡对应</a:t>
            </a:r>
            <a:r>
              <a:rPr sz="2600" kern="0" spc="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着一个账户，资金的支付最终是通过转账实现</a:t>
            </a:r>
            <a:r>
              <a:rPr sz="2600" kern="0" spc="7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7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的，对信用卡账户的处理是</a:t>
            </a:r>
            <a:r>
              <a:rPr sz="2600" kern="0" spc="17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后于货款支付</a:t>
            </a:r>
            <a:r>
              <a:rPr sz="2600" kern="0" spc="16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的。</a:t>
            </a:r>
            <a:endParaRPr lang="SimHei" altLang="SimHei" sz="2600"/>
          </a:p>
          <a:p>
            <a:pPr marL="494665" indent="-481965" algn="l" rtl="0" eaLnBrk="0">
              <a:lnSpc>
                <a:spcPct val="100000"/>
              </a:lnSpc>
              <a:spcBef>
                <a:spcPts val="1434"/>
              </a:spcBef>
            </a:pP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109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(2)电子转账支付系统的特点是：是一种</a:t>
            </a:r>
            <a:r>
              <a:rPr sz="2600" kern="0" spc="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600" kern="0" spc="-3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 </a:t>
            </a:r>
            <a:r>
              <a:rPr sz="2600" kern="0" spc="-3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即时付款</a:t>
            </a:r>
            <a:r>
              <a:rPr sz="2600" kern="0" spc="-3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”的支付办法</a:t>
            </a:r>
            <a:r>
              <a:rPr sz="2600" kern="0" spc="-3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6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494665" indent="-481965" algn="l" rtl="0" eaLnBrk="0">
              <a:lnSpc>
                <a:spcPct val="97000"/>
              </a:lnSpc>
              <a:spcBef>
                <a:spcPts val="3"/>
              </a:spcBef>
            </a:pP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600" kern="0" spc="111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8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(3)电子现金支付系统的特点则是：是一种</a:t>
            </a:r>
            <a:r>
              <a:rPr sz="2600" kern="0" spc="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kern="0" spc="3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</a:t>
            </a:r>
            <a:r>
              <a:rPr sz="2600" kern="0" spc="30">
                <a:solidFill>
                  <a:srgbClr val="FC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预先付款</a:t>
            </a:r>
            <a:r>
              <a:rPr sz="2600" kern="0" spc="3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”的支付系统。</a:t>
            </a:r>
            <a:endParaRPr lang="SimHei" altLang="SimHei" sz="2600"/>
          </a:p>
        </p:txBody>
      </p:sp>
      <p:sp>
        <p:nvSpPr>
          <p:cNvPr id="172" name="textbox 172"/>
          <p:cNvSpPr/>
          <p:nvPr/>
        </p:nvSpPr>
        <p:spPr>
          <a:xfrm>
            <a:off x="831803" y="937362"/>
            <a:ext cx="479996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40">
                <a:solidFill>
                  <a:srgbClr val="15B015">
                    <a:alpha val="100000"/>
                  </a:srgbClr>
                </a:solidFill>
                <a:latin typeface="Arial"/>
                <a:ea typeface="Arial"/>
                <a:cs typeface="Arial"/>
              </a:rPr>
              <a:t>4.2.1</a:t>
            </a:r>
            <a:r>
              <a:rPr sz="3100" b="1" kern="0" spc="190">
                <a:solidFill>
                  <a:srgbClr val="15B015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3100" b="1" kern="0" spc="40">
                <a:solidFill>
                  <a:srgbClr val="15B01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网上支付系统</a:t>
            </a:r>
            <a:r>
              <a:rPr sz="3100" b="1" kern="0" spc="30">
                <a:solidFill>
                  <a:srgbClr val="15B01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的种类</a:t>
            </a:r>
            <a:endParaRPr lang="SimSun" altLang="SimSun" sz="3100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pic>
        <p:nvPicPr>
          <p:cNvPr id="176" name="picture 1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15255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textbox 178"/>
          <p:cNvSpPr/>
          <p:nvPr/>
        </p:nvSpPr>
        <p:spPr>
          <a:xfrm>
            <a:off x="863619" y="2077217"/>
            <a:ext cx="3486150" cy="2476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3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600" kern="0" spc="110">
                <a:solidFill>
                  <a:srgbClr val="1C18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●1.信用卡的基本功能</a:t>
            </a:r>
            <a:endParaRPr lang="SimHei" altLang="SimHei" sz="2600"/>
          </a:p>
          <a:p>
            <a:pPr marL="412115" algn="l" rtl="0" eaLnBrk="0">
              <a:lnSpc>
                <a:spcPct val="98000"/>
              </a:lnSpc>
              <a:spcBef>
                <a:spcPts val="1093"/>
              </a:spcBef>
            </a:pPr>
            <a:r>
              <a:rPr sz="2600" kern="0" spc="-30">
                <a:solidFill>
                  <a:srgbClr val="1F1790">
                    <a:alpha val="100000"/>
                  </a:srgbClr>
                </a:solidFill>
                <a:latin typeface="Arial"/>
                <a:ea typeface="Arial"/>
                <a:cs typeface="Arial"/>
              </a:rPr>
              <a:t>-ID</a:t>
            </a:r>
            <a:r>
              <a:rPr sz="2600" kern="0" spc="170">
                <a:solidFill>
                  <a:srgbClr val="1F179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600" kern="0" spc="-30">
                <a:solidFill>
                  <a:srgbClr val="1F17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</a:t>
            </a:r>
            <a:r>
              <a:rPr sz="2600" kern="0" spc="-500">
                <a:solidFill>
                  <a:srgbClr val="1F17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30">
                <a:solidFill>
                  <a:srgbClr val="1F17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</a:t>
            </a:r>
            <a:endParaRPr lang="SimHei" altLang="SimHei" sz="2600"/>
          </a:p>
          <a:p>
            <a:pPr marL="412115" algn="l" rtl="0" eaLnBrk="0">
              <a:lnSpc>
                <a:spcPct val="97000"/>
              </a:lnSpc>
              <a:spcBef>
                <a:spcPts val="956"/>
              </a:spcBef>
            </a:pPr>
            <a:r>
              <a:rPr sz="2600" kern="0" spc="120">
                <a:solidFill>
                  <a:srgbClr val="0A00A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一结算功能</a:t>
            </a:r>
            <a:endParaRPr lang="SimHei" altLang="SimHei" sz="2600"/>
          </a:p>
          <a:p>
            <a:pPr marL="412115" algn="l" rtl="0" eaLnBrk="0">
              <a:lnSpc>
                <a:spcPct val="97000"/>
              </a:lnSpc>
              <a:spcBef>
                <a:spcPts val="824"/>
              </a:spcBef>
            </a:pPr>
            <a:r>
              <a:rPr sz="2600" kern="0" spc="140">
                <a:solidFill>
                  <a:srgbClr val="1F17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一信息记录功能</a:t>
            </a:r>
            <a:endParaRPr lang="SimHei" altLang="SimHei" sz="26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905"/>
              </a:lnSpc>
            </a:pPr>
            <a:endParaRPr lang="Arial" altLang="Arial" sz="100"/>
          </a:p>
          <a:p>
            <a:pPr marL="412115" algn="l" rtl="0" eaLnBrk="0">
              <a:lnSpc>
                <a:spcPct val="98000"/>
              </a:lnSpc>
            </a:pPr>
            <a:r>
              <a:rPr sz="2600" kern="0" spc="120">
                <a:solidFill>
                  <a:srgbClr val="0A00A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一附加功能</a:t>
            </a:r>
            <a:endParaRPr lang="SimHei" altLang="SimHei" sz="2600"/>
          </a:p>
        </p:txBody>
      </p:sp>
      <p:sp>
        <p:nvSpPr>
          <p:cNvPr id="180" name="textbox 180"/>
          <p:cNvSpPr/>
          <p:nvPr/>
        </p:nvSpPr>
        <p:spPr>
          <a:xfrm>
            <a:off x="5410200" y="1803414"/>
            <a:ext cx="1917700" cy="3911600"/>
          </a:xfrm>
          <a:prstGeom prst="rect">
            <a:avLst/>
          </a:prstGeom>
          <a:solidFill>
            <a:srgbClr val="98CCF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40359" algn="l" rtl="0" eaLnBrk="0">
              <a:lnSpc>
                <a:spcPct val="85000"/>
              </a:lnSpc>
              <a:spcBef>
                <a:spcPts val="2"/>
              </a:spcBef>
            </a:pPr>
            <a:r>
              <a:rPr sz="2300" b="1" kern="0" spc="8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消费信用</a:t>
            </a:r>
            <a:endParaRPr lang="SimSun" altLang="SimSun" sz="2300"/>
          </a:p>
          <a:p>
            <a:pPr marL="340359" algn="l" rtl="0" eaLnBrk="0">
              <a:lnSpc>
                <a:spcPct val="116000"/>
              </a:lnSpc>
              <a:spcBef>
                <a:spcPts val="161"/>
              </a:spcBef>
            </a:pPr>
            <a:r>
              <a:rPr sz="2300" b="1" kern="0" spc="8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消费信贷</a:t>
            </a:r>
            <a:r>
              <a:rPr sz="2300" kern="0" spc="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9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吸收储蓄</a:t>
            </a:r>
            <a:r>
              <a:rPr sz="2300" kern="0" spc="1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8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转帐结算</a:t>
            </a:r>
            <a:r>
              <a:rPr sz="2300" kern="0" spc="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8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通存通兑</a:t>
            </a:r>
            <a:r>
              <a:rPr sz="2300" kern="0" spc="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13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自动取款</a:t>
            </a:r>
            <a:r>
              <a:rPr sz="2300" kern="0" spc="-1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b="1" kern="0" spc="9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代发工资</a:t>
            </a:r>
            <a:endParaRPr lang="SimSun" altLang="SimSun" sz="2300"/>
          </a:p>
          <a:p>
            <a:pPr marL="336550" algn="l" rtl="0" eaLnBrk="0">
              <a:lnSpc>
                <a:spcPct val="105000"/>
              </a:lnSpc>
              <a:spcBef>
                <a:spcPts val="522"/>
              </a:spcBef>
            </a:pPr>
            <a:r>
              <a:rPr sz="2300" kern="0" spc="12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代理收费</a:t>
            </a:r>
            <a:r>
              <a:rPr sz="2300" kern="0" spc="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300" kern="0" spc="120">
                <a:solidFill>
                  <a:srgbClr val="28489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信誉标志</a:t>
            </a:r>
            <a:endParaRPr lang="SimSun" altLang="SimSun" sz="2300"/>
          </a:p>
        </p:txBody>
      </p:sp>
      <p:sp>
        <p:nvSpPr>
          <p:cNvPr id="182" name="textbox 182"/>
          <p:cNvSpPr/>
          <p:nvPr/>
        </p:nvSpPr>
        <p:spPr>
          <a:xfrm>
            <a:off x="927063" y="937362"/>
            <a:ext cx="3890009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60">
                <a:solidFill>
                  <a:srgbClr val="0599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4.2.2 </a:t>
            </a:r>
            <a:r>
              <a:rPr sz="3100" b="1" kern="0" spc="60">
                <a:solidFill>
                  <a:srgbClr val="0599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信用卡支付方式</a:t>
            </a:r>
            <a:endParaRPr lang="SimSun" altLang="SimSun" sz="3100"/>
          </a:p>
        </p:txBody>
      </p:sp>
      <p:pic>
        <p:nvPicPr>
          <p:cNvPr id="184" name="picture 1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66710"/>
          </a:xfrm>
          <a:prstGeom prst="rect">
            <a:avLst/>
          </a:prstGeom>
        </p:spPr>
      </p:pic>
      <p:pic>
        <p:nvPicPr>
          <p:cNvPr id="186" name="picture 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6728" y="1555775"/>
            <a:ext cx="8127999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textbox 188"/>
          <p:cNvSpPr/>
          <p:nvPr/>
        </p:nvSpPr>
        <p:spPr>
          <a:xfrm>
            <a:off x="806407" y="1841469"/>
            <a:ext cx="6386195" cy="3058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-5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2.信用卡应用的基</a:t>
            </a:r>
            <a:r>
              <a:rPr sz="2700" kern="0" spc="-60">
                <a:solidFill>
                  <a:srgbClr val="0A0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本特点</a:t>
            </a:r>
            <a:endParaRPr lang="SimHei" altLang="SimHei" sz="2700"/>
          </a:p>
          <a:p>
            <a:pPr algn="r" rtl="0" eaLnBrk="0">
              <a:lnSpc>
                <a:spcPct val="85000"/>
              </a:lnSpc>
              <a:spcBef>
                <a:spcPts val="1823"/>
              </a:spcBef>
            </a:pPr>
            <a:r>
              <a:rPr sz="2700" kern="0" spc="4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·特约商店无须太多投入</a:t>
            </a:r>
            <a:r>
              <a:rPr sz="2700" kern="0" spc="3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即能付于使用</a:t>
            </a:r>
            <a:endParaRPr lang="SimHei" altLang="SimHei" sz="2700"/>
          </a:p>
          <a:p>
            <a:pPr marL="463550" algn="l" rtl="0" eaLnBrk="0">
              <a:lnSpc>
                <a:spcPts val="5460"/>
              </a:lnSpc>
            </a:pPr>
            <a:r>
              <a:rPr sz="2700" kern="0" spc="2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·24小时内无论何时均能使</a:t>
            </a:r>
            <a:r>
              <a:rPr sz="2700" kern="0" spc="1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endParaRPr lang="SimHei" altLang="SimHei" sz="27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463550" algn="l" rtl="0" eaLnBrk="0">
              <a:lnSpc>
                <a:spcPct val="85000"/>
              </a:lnSpc>
              <a:spcBef>
                <a:spcPts val="820"/>
              </a:spcBef>
            </a:pPr>
            <a:r>
              <a:rPr sz="2700" kern="0" spc="2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·能受理信用卡的商店在全世界数量多</a:t>
            </a:r>
            <a:endParaRPr lang="SimHei" altLang="SimHei" sz="2700"/>
          </a:p>
          <a:p>
            <a:pPr marL="463550" algn="l" rtl="0" eaLnBrk="0">
              <a:lnSpc>
                <a:spcPts val="5449"/>
              </a:lnSpc>
            </a:pPr>
            <a:r>
              <a:rPr sz="2700" kern="0" spc="0">
                <a:solidFill>
                  <a:srgbClr val="0A00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·法律和制度方面的问题少</a:t>
            </a:r>
            <a:endParaRPr lang="SimHei" altLang="SimHei" sz="2700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pic>
        <p:nvPicPr>
          <p:cNvPr id="192" name="picture 1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27999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textbox 194"/>
          <p:cNvSpPr/>
          <p:nvPr/>
        </p:nvSpPr>
        <p:spPr>
          <a:xfrm>
            <a:off x="927063" y="2028318"/>
            <a:ext cx="4794884" cy="3445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5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700" kern="0" spc="50">
                <a:solidFill>
                  <a:srgbClr val="362CC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3.信用卡的支付模式</a:t>
            </a:r>
            <a:endParaRPr lang="SimHei" altLang="SimHei" sz="27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86000"/>
              </a:lnSpc>
              <a:spcBef>
                <a:spcPts val="811"/>
              </a:spcBef>
            </a:pPr>
            <a:r>
              <a:rPr sz="2700" kern="0" spc="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无安全措施的信用卡支付</a:t>
            </a:r>
            <a:endParaRPr lang="SimHei" altLang="SimHei" sz="2700"/>
          </a:p>
          <a:p>
            <a:pPr marL="488950" algn="l" rtl="0" eaLnBrk="0">
              <a:lnSpc>
                <a:spcPct val="191000"/>
              </a:lnSpc>
              <a:spcBef>
                <a:spcPts val="58"/>
              </a:spcBef>
            </a:pPr>
            <a:r>
              <a:rPr sz="2700" kern="0" spc="-1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通过第三方经纪人的支付</a:t>
            </a:r>
            <a:r>
              <a:rPr sz="2700" kern="0" spc="6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简单加密信用卡支</a:t>
            </a:r>
            <a:r>
              <a:rPr sz="2700" kern="0" spc="-1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</a:t>
            </a:r>
            <a:endParaRPr lang="SimHei" altLang="SimHei" sz="2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488950" algn="l" rtl="0" eaLnBrk="0">
              <a:lnSpc>
                <a:spcPct val="98000"/>
              </a:lnSpc>
              <a:spcBef>
                <a:spcPts val="7"/>
              </a:spcBef>
            </a:pPr>
            <a:r>
              <a:rPr sz="2700" kern="0" spc="-20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700" kern="0" spc="23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-200">
                <a:solidFill>
                  <a:srgbClr val="0A0099">
                    <a:alpha val="100000"/>
                  </a:srgbClr>
                </a:solidFill>
                <a:latin typeface="Arial"/>
                <a:ea typeface="Arial"/>
                <a:cs typeface="Arial"/>
              </a:rPr>
              <a:t>SET</a:t>
            </a:r>
            <a:r>
              <a:rPr sz="2700" kern="0" spc="-20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信用卡支付</a:t>
            </a:r>
            <a:endParaRPr lang="SimHei" altLang="SimHei" sz="2700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pic>
        <p:nvPicPr>
          <p:cNvPr id="198" name="picture 1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15255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textbox 200"/>
          <p:cNvSpPr/>
          <p:nvPr/>
        </p:nvSpPr>
        <p:spPr>
          <a:xfrm>
            <a:off x="850874" y="1779281"/>
            <a:ext cx="7871459" cy="3581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7"/>
              </a:lnSpc>
            </a:pPr>
            <a:endParaRPr lang="Arial" altLang="Arial" sz="100"/>
          </a:p>
          <a:p>
            <a:pPr marL="203200" algn="l" rtl="0" eaLnBrk="0">
              <a:lnSpc>
                <a:spcPct val="98000"/>
              </a:lnSpc>
            </a:pPr>
            <a:r>
              <a:rPr sz="2700" kern="0" spc="16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(1)无安全措施的</a:t>
            </a:r>
            <a:r>
              <a:rPr sz="2700" kern="0" spc="150">
                <a:solidFill>
                  <a:srgbClr val="0A00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信用卡支付</a:t>
            </a:r>
            <a:endParaRPr lang="SimHei" altLang="SimHei" sz="2700"/>
          </a:p>
          <a:p>
            <a:pPr marL="354965" indent="-342265" algn="l" rtl="0" eaLnBrk="0">
              <a:lnSpc>
                <a:spcPct val="93000"/>
              </a:lnSpc>
              <a:spcBef>
                <a:spcPts val="22"/>
              </a:spcBef>
            </a:pPr>
            <a:r>
              <a:rPr sz="2700" kern="0" spc="110">
                <a:solidFill>
                  <a:srgbClr val="2319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●步骤：消费者上网查询商品信息，通过网络从  </a:t>
            </a:r>
            <a:r>
              <a:rPr sz="2700" kern="0" spc="40">
                <a:solidFill>
                  <a:srgbClr val="2319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商家订货、传送银行</a:t>
            </a:r>
            <a:r>
              <a:rPr sz="2700" kern="0" spc="30">
                <a:solidFill>
                  <a:srgbClr val="2319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卡信息。</a:t>
            </a:r>
            <a:endParaRPr lang="SimHei" altLang="SimHei" sz="2700"/>
          </a:p>
          <a:p>
            <a:pPr marL="361950" indent="-349250" algn="l" rtl="0" eaLnBrk="0">
              <a:lnSpc>
                <a:spcPct val="92000"/>
              </a:lnSpc>
              <a:spcBef>
                <a:spcPts val="10"/>
              </a:spcBef>
            </a:pPr>
            <a:r>
              <a:rPr sz="2700" kern="0" spc="110">
                <a:solidFill>
                  <a:srgbClr val="2319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●特点：风险由消费者承担，商家完全掌握用户  </a:t>
            </a:r>
            <a:r>
              <a:rPr sz="2700" kern="0" spc="-10">
                <a:solidFill>
                  <a:srgbClr val="2319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的信息卡信息。</a:t>
            </a:r>
            <a:endParaRPr lang="SimHei" altLang="SimHei" sz="2700"/>
          </a:p>
          <a:p>
            <a:pPr marL="12700" algn="l" rtl="0" eaLnBrk="0">
              <a:lnSpc>
                <a:spcPts val="2791"/>
              </a:lnSpc>
              <a:spcBef>
                <a:spcPts val="208"/>
              </a:spcBef>
            </a:pPr>
            <a:r>
              <a:rPr sz="2300" kern="0" spc="-200">
                <a:solidFill>
                  <a:srgbClr val="D2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-170">
                <a:solidFill>
                  <a:srgbClr val="D26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200">
                <a:solidFill>
                  <a:srgbClr val="2E25A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缺点：</a:t>
            </a:r>
            <a:endParaRPr lang="SimHei" altLang="SimHei" sz="2300"/>
          </a:p>
          <a:p>
            <a:pPr marL="571500" algn="l" rtl="0" eaLnBrk="0">
              <a:lnSpc>
                <a:spcPct val="93000"/>
              </a:lnSpc>
              <a:spcBef>
                <a:spcPts val="517"/>
              </a:spcBef>
            </a:pPr>
            <a:r>
              <a:rPr sz="2700" kern="0" spc="30">
                <a:solidFill>
                  <a:srgbClr val="191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-商家得到了用户的信用卡信息，隐私权不够；</a:t>
            </a:r>
            <a:endParaRPr lang="SimHei" altLang="SimHei" sz="2700"/>
          </a:p>
          <a:p>
            <a:pPr marL="761365" indent="-196214" algn="l" rtl="0" eaLnBrk="0">
              <a:lnSpc>
                <a:spcPct val="96000"/>
              </a:lnSpc>
              <a:spcBef>
                <a:spcPts val="63"/>
              </a:spcBef>
            </a:pPr>
            <a:r>
              <a:rPr sz="2700" kern="0" spc="100">
                <a:solidFill>
                  <a:srgbClr val="191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-信用卡信息传递没有安全保障，容易被人截  </a:t>
            </a:r>
            <a:r>
              <a:rPr sz="2700" kern="0" spc="-50">
                <a:solidFill>
                  <a:srgbClr val="1910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获或篡改。</a:t>
            </a:r>
            <a:endParaRPr lang="SimHei" altLang="SimHei" sz="27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pic>
        <p:nvPicPr>
          <p:cNvPr id="204" name="picture 2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4076" y="1549366"/>
            <a:ext cx="8127999" cy="127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02750" cy="6965950"/>
          </a:xfrm>
          <a:prstGeom prst="rect">
            <a:avLst/>
          </a:prstGeom>
        </p:spPr>
      </p:pic>
      <p:sp>
        <p:nvSpPr>
          <p:cNvPr id="208" name="textbox 208"/>
          <p:cNvSpPr/>
          <p:nvPr/>
        </p:nvSpPr>
        <p:spPr>
          <a:xfrm>
            <a:off x="3147452" y="4255956"/>
            <a:ext cx="5321934" cy="1915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b="1" kern="0" spc="-2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·风险由商家承担</a:t>
            </a:r>
            <a:endParaRPr lang="SimSun" altLang="SimSun" sz="2400"/>
          </a:p>
          <a:p>
            <a:pPr marL="12700" algn="l" rtl="0" eaLnBrk="0">
              <a:lnSpc>
                <a:spcPct val="83000"/>
              </a:lnSpc>
              <a:spcBef>
                <a:spcPts val="1420"/>
              </a:spcBef>
            </a:pPr>
            <a:r>
              <a:rPr sz="24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·信用卡信息通过电话</a:t>
            </a:r>
            <a:r>
              <a:rPr sz="24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、传真等非网上传</a:t>
            </a:r>
            <a:endParaRPr lang="SimSun" altLang="SimSun" sz="2400"/>
          </a:p>
          <a:p>
            <a:pPr marL="152400" algn="l" rtl="0" eaLnBrk="0">
              <a:lnSpc>
                <a:spcPts val="4050"/>
              </a:lnSpc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送手段或在线传送，无安全措施</a:t>
            </a:r>
            <a:endParaRPr lang="SimSun" altLang="SimSun" sz="24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algn="l" rtl="0" eaLnBrk="0">
              <a:lnSpc>
                <a:spcPct val="110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·商家完全掌握消费</a:t>
            </a:r>
            <a:r>
              <a:rPr sz="2400" b="1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者的信用卡信息</a:t>
            </a:r>
            <a:endParaRPr lang="SimSun" altLang="SimSun" sz="2400"/>
          </a:p>
        </p:txBody>
      </p:sp>
      <p:sp>
        <p:nvSpPr>
          <p:cNvPr id="210" name="textbox 210"/>
          <p:cNvSpPr/>
          <p:nvPr/>
        </p:nvSpPr>
        <p:spPr>
          <a:xfrm>
            <a:off x="4044973" y="2111484"/>
            <a:ext cx="1287144" cy="1483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000" kern="0" spc="-20">
                <a:solidFill>
                  <a:srgbClr val="81643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电话、传真</a:t>
            </a:r>
            <a:endParaRPr lang="SimSun" altLang="SimSun" sz="2000"/>
          </a:p>
          <a:p>
            <a:pPr marL="82550" algn="l" rtl="0" eaLnBrk="0">
              <a:lnSpc>
                <a:spcPct val="76000"/>
              </a:lnSpc>
              <a:spcBef>
                <a:spcPts val="768"/>
              </a:spcBef>
            </a:pPr>
            <a:r>
              <a:rPr sz="2400" kern="0" spc="-30">
                <a:solidFill>
                  <a:srgbClr val="82614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Internet(</a:t>
            </a:r>
            <a:endParaRPr lang="Times New Roman" altLang="Times New Roman" sz="2400"/>
          </a:p>
          <a:p>
            <a:pPr marL="82550" algn="l" rtl="0" eaLnBrk="0">
              <a:lnSpc>
                <a:spcPct val="117000"/>
              </a:lnSpc>
              <a:spcBef>
                <a:spcPts val="25"/>
              </a:spcBef>
            </a:pPr>
            <a:r>
              <a:rPr sz="2000" kern="0" spc="20">
                <a:solidFill>
                  <a:srgbClr val="82614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无安全措</a:t>
            </a:r>
            <a:r>
              <a:rPr sz="2000" kern="0" spc="0">
                <a:solidFill>
                  <a:srgbClr val="82614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400" kern="0" spc="-90">
                <a:solidFill>
                  <a:srgbClr val="82614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施)</a:t>
            </a:r>
            <a:endParaRPr lang="SimSun" altLang="SimSun" sz="2400"/>
          </a:p>
        </p:txBody>
      </p:sp>
      <p:pic>
        <p:nvPicPr>
          <p:cNvPr id="212" name="picture 2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18259" y="304830"/>
            <a:ext cx="2127260" cy="666710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838338" y="1844379"/>
            <a:ext cx="390525" cy="39973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4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5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无安全措施的信用卡支付</a:t>
            </a:r>
            <a:endParaRPr lang="SimSun" altLang="SimSun" sz="2500"/>
          </a:p>
        </p:txBody>
      </p:sp>
      <p:sp>
        <p:nvSpPr>
          <p:cNvPr id="216" name="textbox 216"/>
          <p:cNvSpPr/>
          <p:nvPr/>
        </p:nvSpPr>
        <p:spPr>
          <a:xfrm>
            <a:off x="6483317" y="2059353"/>
            <a:ext cx="964564" cy="916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1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60">
                <a:solidFill>
                  <a:srgbClr val="855F3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合法性</a:t>
            </a:r>
            <a:endParaRPr lang="SimSun" altLang="SimSun" sz="24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11786"/>
              </a:lnSpc>
            </a:pPr>
            <a:endParaRPr lang="Arial" altLang="Arial" sz="100"/>
          </a:p>
          <a:p>
            <a:pPr marL="234315" algn="l" rtl="0" eaLnBrk="0">
              <a:lnSpc>
                <a:spcPct val="95000"/>
              </a:lnSpc>
            </a:pPr>
            <a:r>
              <a:rPr sz="2400" kern="0" spc="80">
                <a:solidFill>
                  <a:srgbClr val="75553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检查</a:t>
            </a:r>
            <a:endParaRPr lang="SimSun" altLang="SimSun" sz="2400"/>
          </a:p>
        </p:txBody>
      </p:sp>
      <p:sp>
        <p:nvSpPr>
          <p:cNvPr id="218" name="textbox 218"/>
          <p:cNvSpPr/>
          <p:nvPr/>
        </p:nvSpPr>
        <p:spPr>
          <a:xfrm>
            <a:off x="3251579" y="1755513"/>
            <a:ext cx="523875" cy="145033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7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400" kern="0" spc="330">
                <a:solidFill>
                  <a:srgbClr val="3D38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消费者</a:t>
            </a:r>
            <a:endParaRPr lang="SimSun" altLang="SimSun" sz="3400"/>
          </a:p>
        </p:txBody>
      </p:sp>
      <p:sp>
        <p:nvSpPr>
          <p:cNvPr id="220" name="textbox 220"/>
          <p:cNvSpPr/>
          <p:nvPr/>
        </p:nvSpPr>
        <p:spPr>
          <a:xfrm>
            <a:off x="5629640" y="1992202"/>
            <a:ext cx="523875" cy="97726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7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400" kern="0" spc="340">
                <a:solidFill>
                  <a:srgbClr val="24148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商家</a:t>
            </a:r>
            <a:endParaRPr lang="SimSun" altLang="SimSun" sz="3400"/>
          </a:p>
        </p:txBody>
      </p:sp>
      <p:sp>
        <p:nvSpPr>
          <p:cNvPr id="222" name="textbox 222"/>
          <p:cNvSpPr/>
          <p:nvPr/>
        </p:nvSpPr>
        <p:spPr>
          <a:xfrm>
            <a:off x="8068723" y="2012750"/>
            <a:ext cx="494665" cy="9620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3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200" kern="0" spc="-10">
                <a:solidFill>
                  <a:srgbClr val="1C18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银</a:t>
            </a:r>
            <a:r>
              <a:rPr sz="3200" kern="0" spc="-620">
                <a:solidFill>
                  <a:srgbClr val="1C18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200" kern="0" spc="-10">
                <a:solidFill>
                  <a:srgbClr val="1C18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</a:t>
            </a:r>
            <a:endParaRPr lang="SimSun" altLang="SimSun" sz="3200"/>
          </a:p>
        </p:txBody>
      </p:sp>
      <p:sp>
        <p:nvSpPr>
          <p:cNvPr id="224" name="textbox 224"/>
          <p:cNvSpPr/>
          <p:nvPr/>
        </p:nvSpPr>
        <p:spPr>
          <a:xfrm>
            <a:off x="1797056" y="4958860"/>
            <a:ext cx="681990" cy="372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170">
                <a:solidFill>
                  <a:srgbClr val="BD751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特点</a:t>
            </a:r>
            <a:endParaRPr lang="SimSun" altLang="SimSun" sz="2400"/>
          </a:p>
        </p:txBody>
      </p:sp>
      <p:sp>
        <p:nvSpPr>
          <p:cNvPr id="226" name="textbox 226"/>
          <p:cNvSpPr/>
          <p:nvPr/>
        </p:nvSpPr>
        <p:spPr>
          <a:xfrm>
            <a:off x="1803382" y="2356556"/>
            <a:ext cx="658494" cy="373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80">
                <a:solidFill>
                  <a:srgbClr val="A8692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流程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textbox 228"/>
          <p:cNvSpPr/>
          <p:nvPr/>
        </p:nvSpPr>
        <p:spPr>
          <a:xfrm>
            <a:off x="996927" y="1781518"/>
            <a:ext cx="7597775" cy="2348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57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116000"/>
              </a:lnSpc>
            </a:pPr>
            <a:r>
              <a:rPr sz="2300" kern="0" spc="70">
                <a:solidFill>
                  <a:srgbClr val="1E16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10">
                <a:solidFill>
                  <a:srgbClr val="1E16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kern="0" spc="70">
                <a:solidFill>
                  <a:srgbClr val="1E16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(2)通过第三方代理人的支付模式 </a:t>
            </a:r>
            <a:r>
              <a:rPr sz="2300" kern="0" spc="60">
                <a:solidFill>
                  <a:srgbClr val="1E16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</a:t>
            </a:r>
            <a:r>
              <a:rPr sz="2200" kern="0" spc="-200">
                <a:solidFill>
                  <a:srgbClr val="CD6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200" kern="0" spc="180">
                <a:solidFill>
                  <a:srgbClr val="CD6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200">
                <a:solidFill>
                  <a:srgbClr val="1E16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内容：</a:t>
            </a:r>
            <a:endParaRPr lang="SimHei" altLang="SimHei" sz="2200"/>
          </a:p>
          <a:p>
            <a:pPr marL="748030" indent="-196214" algn="l" rtl="0" eaLnBrk="0">
              <a:lnSpc>
                <a:spcPct val="103000"/>
              </a:lnSpc>
              <a:spcBef>
                <a:spcPts val="659"/>
              </a:spcBef>
            </a:pPr>
            <a:r>
              <a:rPr sz="2300" kern="0" spc="16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-支付通过交易双方都信任的第三方</a:t>
            </a:r>
            <a:r>
              <a:rPr sz="2300" kern="0" spc="15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完成，银行卡信</a:t>
            </a:r>
            <a:r>
              <a:rPr sz="2300" kern="0" spc="-1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14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息不在开放的网络上多</a:t>
            </a:r>
            <a:r>
              <a:rPr sz="2300" kern="0" spc="13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次传送，而是由消费者离线</a:t>
            </a:r>
            <a:r>
              <a:rPr sz="2300" kern="0" spc="-1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30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或在线在第三方开设帐</a:t>
            </a:r>
            <a:r>
              <a:rPr sz="2300" kern="0" spc="29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号(一次完成),以后的支</a:t>
            </a:r>
            <a:r>
              <a:rPr sz="2300" kern="0" spc="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16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付都有第三方代理完成。例如</a:t>
            </a:r>
            <a:r>
              <a:rPr sz="2300" kern="0" spc="0">
                <a:solidFill>
                  <a:srgbClr val="473F7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PAYPAL</a:t>
            </a:r>
            <a:r>
              <a:rPr sz="2300" kern="0" spc="16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公司就是第</a:t>
            </a:r>
            <a:r>
              <a:rPr sz="2300" kern="0" spc="15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</a:t>
            </a:r>
            <a:endParaRPr lang="SimHei" altLang="SimHei" sz="2300"/>
          </a:p>
        </p:txBody>
      </p:sp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74880" y="4260862"/>
            <a:ext cx="6108650" cy="2082818"/>
          </a:xfrm>
          <a:prstGeom prst="rect">
            <a:avLst/>
          </a:prstGeom>
        </p:spPr>
      </p:pic>
      <p:pic>
        <p:nvPicPr>
          <p:cNvPr id="232" name="picture 2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31004" y="298421"/>
            <a:ext cx="2120934" cy="673119"/>
          </a:xfrm>
          <a:prstGeom prst="rect">
            <a:avLst/>
          </a:prstGeom>
        </p:spPr>
      </p:pic>
      <p:sp>
        <p:nvSpPr>
          <p:cNvPr id="234" name="textbox 234"/>
          <p:cNvSpPr/>
          <p:nvPr/>
        </p:nvSpPr>
        <p:spPr>
          <a:xfrm>
            <a:off x="2768636" y="4902308"/>
            <a:ext cx="2128520" cy="534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100" kern="0" spc="80">
                <a:solidFill>
                  <a:srgbClr val="3732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开立账户</a:t>
            </a:r>
            <a:endParaRPr lang="SimSun" altLang="SimSun" sz="1100"/>
          </a:p>
          <a:p>
            <a:pPr marL="24765" algn="l" rtl="0" eaLnBrk="0">
              <a:lnSpc>
                <a:spcPts val="1445"/>
              </a:lnSpc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</a:t>
            </a:r>
            <a:r>
              <a:rPr sz="1100" kern="0" spc="70">
                <a:solidFill>
                  <a:srgbClr val="2A269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付确认</a:t>
            </a:r>
            <a:endParaRPr lang="SimSun" altLang="SimSun" sz="1100"/>
          </a:p>
          <a:p>
            <a:pPr algn="r" rtl="0" eaLnBrk="0">
              <a:lnSpc>
                <a:spcPct val="99000"/>
              </a:lnSpc>
              <a:spcBef>
                <a:spcPts val="105"/>
              </a:spcBef>
            </a:pPr>
            <a:r>
              <a:rPr sz="1100" kern="0" spc="90">
                <a:solidFill>
                  <a:srgbClr val="39377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账户</a:t>
            </a:r>
            <a:endParaRPr lang="SimSun" altLang="SimSun" sz="1100"/>
          </a:p>
        </p:txBody>
      </p:sp>
      <p:sp>
        <p:nvSpPr>
          <p:cNvPr id="236" name="textbox 236"/>
          <p:cNvSpPr/>
          <p:nvPr/>
        </p:nvSpPr>
        <p:spPr>
          <a:xfrm>
            <a:off x="1737787" y="4126725"/>
            <a:ext cx="1182369" cy="365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672"/>
              </a:lnSpc>
            </a:pPr>
            <a:r>
              <a:rPr sz="2200" b="1" kern="0" spc="-160">
                <a:solidFill>
                  <a:srgbClr val="473F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方代理。</a:t>
            </a:r>
            <a:endParaRPr lang="SimHei" altLang="SimHei" sz="2200"/>
          </a:p>
        </p:txBody>
      </p:sp>
      <p:sp>
        <p:nvSpPr>
          <p:cNvPr id="238" name="textbox 238"/>
          <p:cNvSpPr/>
          <p:nvPr/>
        </p:nvSpPr>
        <p:spPr>
          <a:xfrm>
            <a:off x="5600672" y="4317490"/>
            <a:ext cx="786130" cy="375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99"/>
              </a:lnSpc>
            </a:pPr>
            <a:endParaRPr lang="Arial" altLang="Arial" sz="100"/>
          </a:p>
          <a:p>
            <a:pPr marL="25400" algn="l" rtl="0" eaLnBrk="0">
              <a:lnSpc>
                <a:spcPct val="99000"/>
              </a:lnSpc>
            </a:pPr>
            <a:r>
              <a:rPr sz="1100" kern="0" spc="70">
                <a:solidFill>
                  <a:srgbClr val="3927B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支付确认</a:t>
            </a:r>
            <a:endParaRPr lang="SimSun" altLang="SimSun" sz="1100"/>
          </a:p>
          <a:p>
            <a:pPr marL="12700" algn="l" rtl="0" eaLnBrk="0">
              <a:lnSpc>
                <a:spcPct val="99000"/>
              </a:lnSpc>
              <a:spcBef>
                <a:spcPts val="144"/>
              </a:spcBef>
            </a:pPr>
            <a:r>
              <a:rPr sz="1100" kern="0" spc="90">
                <a:solidFill>
                  <a:srgbClr val="473F7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信用卡信息</a:t>
            </a:r>
            <a:endParaRPr lang="SimSun" altLang="SimSun" sz="1100"/>
          </a:p>
        </p:txBody>
      </p:sp>
      <p:pic>
        <p:nvPicPr>
          <p:cNvPr id="240" name="picture 2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60402" y="1555775"/>
            <a:ext cx="8121672" cy="12678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3073394" y="5784894"/>
            <a:ext cx="344170" cy="36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140">
                <a:solidFill>
                  <a:srgbClr val="4535D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购物</a:t>
            </a:r>
            <a:endParaRPr lang="SimSun" altLang="SimSun" sz="1100"/>
          </a:p>
          <a:p>
            <a:pPr marL="12700" algn="l" rtl="0" eaLnBrk="0">
              <a:lnSpc>
                <a:spcPct val="99000"/>
              </a:lnSpc>
              <a:spcBef>
                <a:spcPts val="44"/>
              </a:spcBef>
            </a:pPr>
            <a:r>
              <a:rPr sz="1100" kern="0" spc="140">
                <a:solidFill>
                  <a:srgbClr val="3A386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账户</a:t>
            </a:r>
            <a:endParaRPr lang="SimSun" altLang="SimSun" sz="1100"/>
          </a:p>
        </p:txBody>
      </p:sp>
      <p:sp>
        <p:nvSpPr>
          <p:cNvPr id="244" name="textbox 244"/>
          <p:cNvSpPr/>
          <p:nvPr/>
        </p:nvSpPr>
        <p:spPr>
          <a:xfrm>
            <a:off x="4032228" y="4470489"/>
            <a:ext cx="482600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2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90">
                <a:solidFill>
                  <a:srgbClr val="473F7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经纪人</a:t>
            </a:r>
            <a:endParaRPr lang="SimSun" altLang="SimSun" sz="1100"/>
          </a:p>
        </p:txBody>
      </p:sp>
      <p:sp>
        <p:nvSpPr>
          <p:cNvPr id="246" name="textbox 246"/>
          <p:cNvSpPr/>
          <p:nvPr/>
        </p:nvSpPr>
        <p:spPr>
          <a:xfrm>
            <a:off x="7480293" y="4470489"/>
            <a:ext cx="344170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140">
                <a:solidFill>
                  <a:srgbClr val="3927B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银行</a:t>
            </a:r>
            <a:endParaRPr lang="SimSun" altLang="SimSun" sz="1100"/>
          </a:p>
        </p:txBody>
      </p:sp>
      <p:sp>
        <p:nvSpPr>
          <p:cNvPr id="248" name="textbox 248"/>
          <p:cNvSpPr/>
          <p:nvPr/>
        </p:nvSpPr>
        <p:spPr>
          <a:xfrm>
            <a:off x="2139956" y="5930970"/>
            <a:ext cx="331470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90">
                <a:solidFill>
                  <a:srgbClr val="2E237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用户</a:t>
            </a:r>
            <a:endParaRPr lang="SimSun" altLang="SimSun" sz="1100"/>
          </a:p>
        </p:txBody>
      </p:sp>
      <p:sp>
        <p:nvSpPr>
          <p:cNvPr id="250" name="textbox 250"/>
          <p:cNvSpPr/>
          <p:nvPr/>
        </p:nvSpPr>
        <p:spPr>
          <a:xfrm>
            <a:off x="4025902" y="5930970"/>
            <a:ext cx="326390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70">
                <a:solidFill>
                  <a:srgbClr val="2E269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商家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textbox 252"/>
          <p:cNvSpPr/>
          <p:nvPr/>
        </p:nvSpPr>
        <p:spPr>
          <a:xfrm>
            <a:off x="850874" y="2050640"/>
            <a:ext cx="7832725" cy="2504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080"/>
              </a:lnSpc>
            </a:pPr>
            <a:r>
              <a:rPr sz="1600" kern="0" spc="-70">
                <a:solidFill>
                  <a:srgbClr val="D56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 </a:t>
            </a:r>
            <a:r>
              <a:rPr sz="1600" b="1" kern="0" spc="-70">
                <a:solidFill>
                  <a:srgbClr val="1B12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特点：</a:t>
            </a:r>
            <a:endParaRPr lang="SimHei" altLang="SimHei" sz="1600"/>
          </a:p>
          <a:p>
            <a:pPr marL="546100" algn="l" rtl="0" eaLnBrk="0">
              <a:lnSpc>
                <a:spcPct val="94000"/>
              </a:lnSpc>
              <a:spcBef>
                <a:spcPts val="842"/>
              </a:spcBef>
            </a:pPr>
            <a:r>
              <a:rPr sz="2300" kern="0" spc="0">
                <a:solidFill>
                  <a:srgbClr val="1B12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-用户帐户的开设不通过网络；</a:t>
            </a:r>
            <a:endParaRPr lang="SimHei" altLang="SimHei" sz="2300"/>
          </a:p>
          <a:p>
            <a:pPr marL="546100" algn="l" rtl="0" eaLnBrk="0">
              <a:lnSpc>
                <a:spcPct val="94000"/>
              </a:lnSpc>
              <a:spcBef>
                <a:spcPts val="856"/>
              </a:spcBef>
            </a:pPr>
            <a:r>
              <a:rPr sz="2300" kern="0" spc="-10">
                <a:solidFill>
                  <a:srgbClr val="3A30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-信用卡信息不在网上传送；</a:t>
            </a:r>
            <a:endParaRPr lang="SimHei" altLang="SimHei" sz="2300"/>
          </a:p>
          <a:p>
            <a:pPr marL="546100" algn="l" rtl="0" eaLnBrk="0">
              <a:lnSpc>
                <a:spcPct val="94000"/>
              </a:lnSpc>
              <a:spcBef>
                <a:spcPts val="856"/>
              </a:spcBef>
            </a:pPr>
            <a:r>
              <a:rPr sz="2300" kern="0" spc="40">
                <a:solidFill>
                  <a:srgbClr val="1B12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-代理人通过电子邮件来确认用户购买支</a:t>
            </a:r>
            <a:r>
              <a:rPr sz="2300" kern="0" spc="30">
                <a:solidFill>
                  <a:srgbClr val="1B12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付行为；</a:t>
            </a:r>
            <a:endParaRPr lang="SimHei" altLang="SimHei" sz="2300"/>
          </a:p>
          <a:p>
            <a:pPr marL="546100" algn="l" rtl="0" eaLnBrk="0">
              <a:lnSpc>
                <a:spcPct val="94000"/>
              </a:lnSpc>
              <a:spcBef>
                <a:spcPts val="856"/>
              </a:spcBef>
            </a:pPr>
            <a:r>
              <a:rPr sz="2300" kern="0" spc="-10">
                <a:solidFill>
                  <a:srgbClr val="3A30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-商家自由度大，风</a:t>
            </a:r>
            <a:r>
              <a:rPr sz="2300" kern="0" spc="-20">
                <a:solidFill>
                  <a:srgbClr val="3A30C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险小；</a:t>
            </a:r>
            <a:endParaRPr lang="SimHei" altLang="SimH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546100" algn="l" rtl="0" eaLnBrk="0">
              <a:lnSpc>
                <a:spcPct val="97000"/>
              </a:lnSpc>
              <a:spcBef>
                <a:spcPts val="3"/>
              </a:spcBef>
            </a:pPr>
            <a:r>
              <a:rPr sz="2300" kern="0" spc="180">
                <a:solidFill>
                  <a:srgbClr val="1B129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-支付是通过双方都信任的第三方(经纪人)完成的。</a:t>
            </a:r>
            <a:endParaRPr lang="SimHei" altLang="SimHei" sz="23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31004" y="298421"/>
            <a:ext cx="2120934" cy="679458"/>
          </a:xfrm>
          <a:prstGeom prst="rect">
            <a:avLst/>
          </a:prstGeom>
        </p:spPr>
      </p:pic>
      <p:pic>
        <p:nvPicPr>
          <p:cNvPr id="256" name="picture 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0402" y="1555775"/>
            <a:ext cx="8121672" cy="126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302750" cy="6965950"/>
          </a:xfrm>
          <a:prstGeom prst="rect">
            <a:avLst/>
          </a:prstGeom>
        </p:spPr>
      </p:pic>
      <p:sp>
        <p:nvSpPr>
          <p:cNvPr id="260" name="textbox 260"/>
          <p:cNvSpPr/>
          <p:nvPr/>
        </p:nvSpPr>
        <p:spPr>
          <a:xfrm>
            <a:off x="1873246" y="4220078"/>
            <a:ext cx="6158865" cy="1863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44"/>
              </a:lnSpc>
            </a:pPr>
            <a:endParaRPr lang="Arial" altLang="Arial" sz="100"/>
          </a:p>
          <a:p>
            <a:pPr marL="1454150" algn="l" rtl="0" eaLnBrk="0">
              <a:lnSpc>
                <a:spcPct val="100000"/>
              </a:lnSpc>
            </a:pPr>
            <a:r>
              <a:rPr sz="24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·支付通过双方都信任的经纪人</a:t>
            </a:r>
            <a:r>
              <a:rPr sz="24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完成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·消费者账号开设不通过</a:t>
            </a:r>
            <a:r>
              <a:rPr sz="24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网络</a:t>
            </a:r>
            <a:endParaRPr lang="SimHei" altLang="SimHei" sz="2400"/>
          </a:p>
          <a:p>
            <a:pPr marL="12700" algn="l" rtl="0" eaLnBrk="0">
              <a:lnSpc>
                <a:spcPct val="89000"/>
              </a:lnSpc>
              <a:spcBef>
                <a:spcPts val="6"/>
              </a:spcBef>
            </a:pPr>
            <a:r>
              <a:rPr sz="2400" kern="0" spc="-70">
                <a:solidFill>
                  <a:srgbClr val="C1751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特点</a:t>
            </a:r>
            <a:r>
              <a:rPr sz="2400" kern="0" spc="70">
                <a:solidFill>
                  <a:srgbClr val="C1751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·信用卡信息不在开放的网络上传送</a:t>
            </a:r>
            <a:endParaRPr lang="SimHei" altLang="SimHei" sz="2400"/>
          </a:p>
          <a:p>
            <a:pPr marL="1454150" algn="l" rtl="0" eaLnBrk="0">
              <a:lnSpc>
                <a:spcPts val="3271"/>
              </a:lnSpc>
            </a:pP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·E-mail </a:t>
            </a: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确认消费者身份</a:t>
            </a:r>
            <a:endParaRPr lang="SimHei" altLang="SimHei" sz="2400"/>
          </a:p>
          <a:p>
            <a:pPr marL="1454150" algn="l" rtl="0" eaLnBrk="0">
              <a:lnSpc>
                <a:spcPct val="96000"/>
              </a:lnSpc>
              <a:spcBef>
                <a:spcPts val="115"/>
              </a:spcBef>
            </a:pPr>
            <a:r>
              <a:rPr sz="2400" kern="0" spc="-220">
                <a:solidFill>
                  <a:srgbClr val="26199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·商家风险小</a:t>
            </a:r>
            <a:endParaRPr lang="SimHei" altLang="SimHei" sz="2400"/>
          </a:p>
        </p:txBody>
      </p:sp>
      <p:sp>
        <p:nvSpPr>
          <p:cNvPr id="262" name="textbox 262"/>
          <p:cNvSpPr/>
          <p:nvPr/>
        </p:nvSpPr>
        <p:spPr>
          <a:xfrm>
            <a:off x="4724446" y="1613637"/>
            <a:ext cx="1257300" cy="1878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0">
                <a:solidFill>
                  <a:srgbClr val="8D522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开立帐户</a:t>
            </a:r>
            <a:endParaRPr lang="SimSun" altLang="SimSun" sz="2400"/>
          </a:p>
          <a:p>
            <a:pPr marL="37465" algn="l" rtl="0" eaLnBrk="0">
              <a:lnSpc>
                <a:spcPct val="95000"/>
              </a:lnSpc>
              <a:spcBef>
                <a:spcPts val="1195"/>
              </a:spcBef>
            </a:pPr>
            <a:r>
              <a:rPr sz="2400" kern="0" spc="-30">
                <a:solidFill>
                  <a:srgbClr val="8C633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支付确认</a:t>
            </a:r>
            <a:endParaRPr lang="SimSun" altLang="SimSun" sz="24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227965" algn="l" rtl="0" eaLnBrk="0">
              <a:lnSpc>
                <a:spcPct val="95000"/>
              </a:lnSpc>
              <a:spcBef>
                <a:spcPts val="5"/>
              </a:spcBef>
            </a:pPr>
            <a:r>
              <a:rPr sz="2400" kern="0" spc="230">
                <a:solidFill>
                  <a:srgbClr val="57391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帐户</a:t>
            </a:r>
            <a:endParaRPr lang="SimSun" altLang="SimSun" sz="2400"/>
          </a:p>
        </p:txBody>
      </p:sp>
      <p:sp>
        <p:nvSpPr>
          <p:cNvPr id="264" name="textbox 264"/>
          <p:cNvSpPr/>
          <p:nvPr/>
        </p:nvSpPr>
        <p:spPr>
          <a:xfrm>
            <a:off x="3319065" y="1837830"/>
            <a:ext cx="945514" cy="185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消费者</a:t>
            </a:r>
            <a:endParaRPr lang="SimSun" altLang="SimSun" sz="2400"/>
          </a:p>
          <a:p>
            <a:pPr marL="128270" indent="-5714" algn="l" rtl="0" eaLnBrk="0">
              <a:lnSpc>
                <a:spcPct val="90000"/>
              </a:lnSpc>
              <a:spcBef>
                <a:spcPts val="1732"/>
              </a:spcBef>
            </a:pPr>
            <a:r>
              <a:rPr sz="2700" kern="0" spc="-100">
                <a:solidFill>
                  <a:srgbClr val="6E3E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购</a:t>
            </a:r>
            <a:r>
              <a:rPr sz="2700" kern="0" spc="-410">
                <a:solidFill>
                  <a:srgbClr val="6E3E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00">
                <a:solidFill>
                  <a:srgbClr val="6A4F3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帐</a:t>
            </a:r>
            <a:r>
              <a:rPr sz="2400" kern="0" spc="0">
                <a:solidFill>
                  <a:srgbClr val="6A4F3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-190">
                <a:solidFill>
                  <a:srgbClr val="72513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</a:t>
            </a:r>
            <a:r>
              <a:rPr sz="2700" kern="0" spc="-240">
                <a:solidFill>
                  <a:srgbClr val="72513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90">
                <a:solidFill>
                  <a:srgbClr val="61421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户</a:t>
            </a:r>
            <a:endParaRPr lang="SimSun" altLang="SimSun" sz="2400"/>
          </a:p>
          <a:p>
            <a:pPr algn="l" rtl="0" eaLnBrk="0">
              <a:lnSpc>
                <a:spcPct val="104000"/>
              </a:lnSpc>
            </a:pPr>
            <a:endParaRPr lang="Arial" altLang="Arial" sz="1100"/>
          </a:p>
          <a:p>
            <a:pPr algn="l" rtl="0" eaLnBrk="0">
              <a:lnSpc>
                <a:spcPct val="10133"/>
              </a:lnSpc>
            </a:pPr>
            <a:endParaRPr lang="Arial" altLang="Arial" sz="100"/>
          </a:p>
          <a:p>
            <a:pPr marL="173354" algn="l" rtl="0" eaLnBrk="0">
              <a:lnSpc>
                <a:spcPct val="95000"/>
              </a:lnSpc>
            </a:pPr>
            <a:r>
              <a:rPr sz="24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商家</a:t>
            </a:r>
            <a:endParaRPr lang="SimSun" altLang="SimSun" sz="2400"/>
          </a:p>
        </p:txBody>
      </p:sp>
      <p:sp>
        <p:nvSpPr>
          <p:cNvPr id="266" name="textbox 266"/>
          <p:cNvSpPr/>
          <p:nvPr/>
        </p:nvSpPr>
        <p:spPr>
          <a:xfrm>
            <a:off x="6648441" y="2293647"/>
            <a:ext cx="1979295" cy="840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87"/>
              </a:lnSpc>
            </a:pPr>
            <a:endParaRPr lang="Arial" altLang="Arial" sz="100"/>
          </a:p>
          <a:p>
            <a:pPr marL="12700" indent="75564" algn="l" rtl="0" eaLnBrk="0">
              <a:lnSpc>
                <a:spcPct val="99000"/>
              </a:lnSpc>
            </a:pPr>
            <a:r>
              <a:rPr sz="2700" kern="0" spc="-10">
                <a:solidFill>
                  <a:srgbClr val="56300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支付确认</a:t>
            </a:r>
            <a:r>
              <a:rPr sz="2700" kern="0" spc="210">
                <a:solidFill>
                  <a:srgbClr val="56300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银</a:t>
            </a: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20">
                <a:solidFill>
                  <a:srgbClr val="956B4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信用卡信息</a:t>
            </a:r>
            <a:r>
              <a:rPr sz="2400" kern="0" spc="-420">
                <a:solidFill>
                  <a:srgbClr val="956B4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</a:t>
            </a:r>
            <a:endParaRPr lang="SimSun" altLang="SimSun" sz="2700"/>
          </a:p>
        </p:txBody>
      </p:sp>
      <p:pic>
        <p:nvPicPr>
          <p:cNvPr id="268" name="picture 2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31004" y="304830"/>
            <a:ext cx="2120934" cy="673050"/>
          </a:xfrm>
          <a:prstGeom prst="rect">
            <a:avLst/>
          </a:prstGeom>
        </p:spPr>
      </p:pic>
      <p:sp>
        <p:nvSpPr>
          <p:cNvPr id="270" name="textbox 270"/>
          <p:cNvSpPr/>
          <p:nvPr/>
        </p:nvSpPr>
        <p:spPr>
          <a:xfrm>
            <a:off x="748759" y="1728670"/>
            <a:ext cx="346709" cy="399160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9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</a:t>
            </a:r>
            <a:r>
              <a:rPr sz="2200" kern="0" spc="-41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</a:t>
            </a:r>
            <a:r>
              <a:rPr sz="2200" kern="0" spc="-39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2200" kern="0" spc="-40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</a:t>
            </a:r>
            <a:r>
              <a:rPr sz="2200" kern="0" spc="-40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r>
              <a:rPr sz="2200" kern="0" spc="-40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</a:t>
            </a:r>
            <a:r>
              <a:rPr sz="2200" kern="0" spc="-39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纪</a:t>
            </a:r>
            <a:r>
              <a:rPr sz="2200" kern="0" spc="-40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</a:t>
            </a:r>
            <a:r>
              <a:rPr sz="2200" kern="0" spc="-40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200" kern="0" spc="-39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</a:t>
            </a:r>
            <a:r>
              <a:rPr sz="2200" kern="0" spc="-40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10">
                <a:solidFill>
                  <a:srgbClr val="774B0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付</a:t>
            </a:r>
            <a:endParaRPr lang="SimSun" altLang="SimSun" sz="2200"/>
          </a:p>
        </p:txBody>
      </p:sp>
      <p:sp>
        <p:nvSpPr>
          <p:cNvPr id="272" name="textbox 272"/>
          <p:cNvSpPr/>
          <p:nvPr/>
        </p:nvSpPr>
        <p:spPr>
          <a:xfrm>
            <a:off x="6170553" y="2147857"/>
            <a:ext cx="440055" cy="114173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2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kern="0" spc="120">
                <a:solidFill>
                  <a:srgbClr val="362C7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经纪人</a:t>
            </a:r>
            <a:endParaRPr lang="SimSun" altLang="SimSun" sz="2800"/>
          </a:p>
        </p:txBody>
      </p:sp>
      <p:sp>
        <p:nvSpPr>
          <p:cNvPr id="274" name="textbox 274"/>
          <p:cNvSpPr/>
          <p:nvPr/>
        </p:nvSpPr>
        <p:spPr>
          <a:xfrm>
            <a:off x="1885991" y="2350217"/>
            <a:ext cx="671194" cy="373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130">
                <a:solidFill>
                  <a:srgbClr val="BB894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流程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032750" cy="56959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https://d.book118.com/955010044310011114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176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4">
      <vt:lpstr>Arial</vt:lpstr>
      <vt:lpstr>Calibri</vt:lpstr>
      <vt:lpstr>SimSun</vt:lpstr>
      <vt:lpstr>SimHei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2024-09-22T01:07:45.083</cp:lastPrinted>
  <dcterms:created xsi:type="dcterms:W3CDTF">2024-09-21T17:07:45Z</dcterms:created>
  <dcterms:modified xsi:type="dcterms:W3CDTF">2024-09-21T17:07:46Z</dcterms:modified>
</cp:coreProperties>
</file>