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9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1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078B0-61D4-4230-865B-375FBAE2E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62410-0E36-4F1E-AA9D-87ABB1E92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BC87A-BA38-48F9-9263-8DF7355FD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07C431-0B0B-45CD-95C2-955401C74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6CD97C-6E5C-4073-873F-176709A80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EE8A8B-9F8A-49A9-82F0-0D36F5CA6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A1E142-AF2B-4485-BE2D-E9AFC47DE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352C7-A781-42F7-8EDD-F05DC73E3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7F37E-8EC3-4F2B-80DE-41A4D64FB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F1676-43B1-4121-A409-A381DBC43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A34EA-7EA6-4726-B928-6C50193FE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912" r:id="rId2"/>
    <p:sldLayoutId id="2147494913" r:id="rId3"/>
    <p:sldLayoutId id="2147494914" r:id="rId4"/>
    <p:sldLayoutId id="2147494915" r:id="rId5"/>
    <p:sldLayoutId id="2147494916" r:id="rId6"/>
    <p:sldLayoutId id="2147494917" r:id="rId7"/>
    <p:sldLayoutId id="2147494918" r:id="rId8"/>
    <p:sldLayoutId id="2147494919" r:id="rId9"/>
    <p:sldLayoutId id="2147494920" r:id="rId10"/>
    <p:sldLayoutId id="214749492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14" Type="http://schemas.openxmlformats.org/officeDocument/2006/relationships/tags" Target="../tags/tag429.xml" /><Relationship Id="rId15" Type="http://schemas.openxmlformats.org/officeDocument/2006/relationships/tags" Target="../tags/tag430.xml" /><Relationship Id="rId16" Type="http://schemas.openxmlformats.org/officeDocument/2006/relationships/tags" Target="../tags/tag431.xml" /><Relationship Id="rId17" Type="http://schemas.openxmlformats.org/officeDocument/2006/relationships/tags" Target="../tags/tag432.xml" /><Relationship Id="rId2" Type="http://schemas.openxmlformats.org/officeDocument/2006/relationships/tags" Target="../tags/tag417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1.xml" /><Relationship Id="rId11" Type="http://schemas.openxmlformats.org/officeDocument/2006/relationships/tags" Target="../tags/tag442.xml" /><Relationship Id="rId12" Type="http://schemas.openxmlformats.org/officeDocument/2006/relationships/tags" Target="../tags/tag443.xml" /><Relationship Id="rId13" Type="http://schemas.openxmlformats.org/officeDocument/2006/relationships/tags" Target="../tags/tag444.xml" /><Relationship Id="rId14" Type="http://schemas.openxmlformats.org/officeDocument/2006/relationships/tags" Target="../tags/tag445.xml" /><Relationship Id="rId15" Type="http://schemas.openxmlformats.org/officeDocument/2006/relationships/tags" Target="../tags/tag446.xml" /><Relationship Id="rId2" Type="http://schemas.openxmlformats.org/officeDocument/2006/relationships/tags" Target="../tags/tag433.xml" /><Relationship Id="rId3" Type="http://schemas.openxmlformats.org/officeDocument/2006/relationships/tags" Target="../tags/tag434.xml" /><Relationship Id="rId4" Type="http://schemas.openxmlformats.org/officeDocument/2006/relationships/tags" Target="../tags/tag435.xml" /><Relationship Id="rId5" Type="http://schemas.openxmlformats.org/officeDocument/2006/relationships/tags" Target="../tags/tag436.xml" /><Relationship Id="rId6" Type="http://schemas.openxmlformats.org/officeDocument/2006/relationships/tags" Target="../tags/tag437.xml" /><Relationship Id="rId7" Type="http://schemas.openxmlformats.org/officeDocument/2006/relationships/tags" Target="../tags/tag438.xml" /><Relationship Id="rId8" Type="http://schemas.openxmlformats.org/officeDocument/2006/relationships/tags" Target="../tags/tag439.xml" /><Relationship Id="rId9" Type="http://schemas.openxmlformats.org/officeDocument/2006/relationships/tags" Target="../tags/tag4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47.xml" /><Relationship Id="rId3" Type="http://schemas.openxmlformats.org/officeDocument/2006/relationships/tags" Target="../tags/tag448.xml" /><Relationship Id="rId4" Type="http://schemas.openxmlformats.org/officeDocument/2006/relationships/tags" Target="../tags/tag449.xml" /><Relationship Id="rId5" Type="http://schemas.openxmlformats.org/officeDocument/2006/relationships/tags" Target="../tags/tag450.xml" /><Relationship Id="rId6" Type="http://schemas.openxmlformats.org/officeDocument/2006/relationships/tags" Target="../tags/tag451.xml" /><Relationship Id="rId7" Type="http://schemas.openxmlformats.org/officeDocument/2006/relationships/tags" Target="../tags/tag4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53.xml" /><Relationship Id="rId4" Type="http://schemas.openxmlformats.org/officeDocument/2006/relationships/tags" Target="../tags/tag454.xml" /><Relationship Id="rId5" Type="http://schemas.openxmlformats.org/officeDocument/2006/relationships/tags" Target="../tags/tag4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4.xml" /><Relationship Id="rId11" Type="http://schemas.openxmlformats.org/officeDocument/2006/relationships/tags" Target="../tags/tag465.xml" /><Relationship Id="rId12" Type="http://schemas.openxmlformats.org/officeDocument/2006/relationships/tags" Target="../tags/tag466.xml" /><Relationship Id="rId13" Type="http://schemas.openxmlformats.org/officeDocument/2006/relationships/tags" Target="../tags/tag467.xml" /><Relationship Id="rId2" Type="http://schemas.openxmlformats.org/officeDocument/2006/relationships/tags" Target="../tags/tag456.xml" /><Relationship Id="rId3" Type="http://schemas.openxmlformats.org/officeDocument/2006/relationships/tags" Target="../tags/tag457.xml" /><Relationship Id="rId4" Type="http://schemas.openxmlformats.org/officeDocument/2006/relationships/tags" Target="../tags/tag458.xml" /><Relationship Id="rId5" Type="http://schemas.openxmlformats.org/officeDocument/2006/relationships/tags" Target="../tags/tag459.xml" /><Relationship Id="rId6" Type="http://schemas.openxmlformats.org/officeDocument/2006/relationships/tags" Target="../tags/tag460.xml" /><Relationship Id="rId7" Type="http://schemas.openxmlformats.org/officeDocument/2006/relationships/tags" Target="../tags/tag461.xml" /><Relationship Id="rId8" Type="http://schemas.openxmlformats.org/officeDocument/2006/relationships/tags" Target="../tags/tag462.xml" /><Relationship Id="rId9" Type="http://schemas.openxmlformats.org/officeDocument/2006/relationships/tags" Target="../tags/tag4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68.xml" /><Relationship Id="rId3" Type="http://schemas.openxmlformats.org/officeDocument/2006/relationships/tags" Target="../tags/tag469.xml" /><Relationship Id="rId4" Type="http://schemas.openxmlformats.org/officeDocument/2006/relationships/tags" Target="../tags/tag470.xml" /><Relationship Id="rId5" Type="http://schemas.openxmlformats.org/officeDocument/2006/relationships/tags" Target="../tags/tag471.xml" /><Relationship Id="rId6" Type="http://schemas.openxmlformats.org/officeDocument/2006/relationships/tags" Target="../tags/tag472.xml" /><Relationship Id="rId7" Type="http://schemas.openxmlformats.org/officeDocument/2006/relationships/tags" Target="../tags/tag473.xml" /><Relationship Id="rId8" Type="http://schemas.openxmlformats.org/officeDocument/2006/relationships/tags" Target="../tags/tag474.xml" /><Relationship Id="rId9" Type="http://schemas.openxmlformats.org/officeDocument/2006/relationships/tags" Target="../tags/tag4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4.xml" /><Relationship Id="rId11" Type="http://schemas.openxmlformats.org/officeDocument/2006/relationships/tags" Target="../tags/tag485.xml" /><Relationship Id="rId12" Type="http://schemas.openxmlformats.org/officeDocument/2006/relationships/tags" Target="../tags/tag486.xml" /><Relationship Id="rId13" Type="http://schemas.openxmlformats.org/officeDocument/2006/relationships/tags" Target="../tags/tag487.xml" /><Relationship Id="rId2" Type="http://schemas.openxmlformats.org/officeDocument/2006/relationships/tags" Target="../tags/tag476.xml" /><Relationship Id="rId3" Type="http://schemas.openxmlformats.org/officeDocument/2006/relationships/tags" Target="../tags/tag477.xml" /><Relationship Id="rId4" Type="http://schemas.openxmlformats.org/officeDocument/2006/relationships/tags" Target="../tags/tag478.xml" /><Relationship Id="rId5" Type="http://schemas.openxmlformats.org/officeDocument/2006/relationships/tags" Target="../tags/tag479.xml" /><Relationship Id="rId6" Type="http://schemas.openxmlformats.org/officeDocument/2006/relationships/tags" Target="../tags/tag480.xml" /><Relationship Id="rId7" Type="http://schemas.openxmlformats.org/officeDocument/2006/relationships/tags" Target="../tags/tag481.xml" /><Relationship Id="rId8" Type="http://schemas.openxmlformats.org/officeDocument/2006/relationships/tags" Target="../tags/tag482.xml" /><Relationship Id="rId9" Type="http://schemas.openxmlformats.org/officeDocument/2006/relationships/tags" Target="../tags/tag4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6.xml" /><Relationship Id="rId11" Type="http://schemas.openxmlformats.org/officeDocument/2006/relationships/tags" Target="../tags/tag497.xml" /><Relationship Id="rId12" Type="http://schemas.openxmlformats.org/officeDocument/2006/relationships/tags" Target="../tags/tag498.xml" /><Relationship Id="rId13" Type="http://schemas.openxmlformats.org/officeDocument/2006/relationships/tags" Target="../tags/tag499.xml" /><Relationship Id="rId2" Type="http://schemas.openxmlformats.org/officeDocument/2006/relationships/tags" Target="../tags/tag488.xml" /><Relationship Id="rId3" Type="http://schemas.openxmlformats.org/officeDocument/2006/relationships/tags" Target="../tags/tag489.xml" /><Relationship Id="rId4" Type="http://schemas.openxmlformats.org/officeDocument/2006/relationships/tags" Target="../tags/tag490.xml" /><Relationship Id="rId5" Type="http://schemas.openxmlformats.org/officeDocument/2006/relationships/tags" Target="../tags/tag491.xml" /><Relationship Id="rId6" Type="http://schemas.openxmlformats.org/officeDocument/2006/relationships/tags" Target="../tags/tag492.xml" /><Relationship Id="rId7" Type="http://schemas.openxmlformats.org/officeDocument/2006/relationships/tags" Target="../tags/tag493.xml" /><Relationship Id="rId8" Type="http://schemas.openxmlformats.org/officeDocument/2006/relationships/tags" Target="../tags/tag494.xml" /><Relationship Id="rId9" Type="http://schemas.openxmlformats.org/officeDocument/2006/relationships/tags" Target="../tags/tag4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00.xml" /><Relationship Id="rId4" Type="http://schemas.openxmlformats.org/officeDocument/2006/relationships/tags" Target="../tags/tag501.xml" /><Relationship Id="rId5" Type="http://schemas.openxmlformats.org/officeDocument/2006/relationships/tags" Target="../tags/tag5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1.xml" /><Relationship Id="rId11" Type="http://schemas.openxmlformats.org/officeDocument/2006/relationships/tags" Target="../tags/tag512.xml" /><Relationship Id="rId2" Type="http://schemas.openxmlformats.org/officeDocument/2006/relationships/tags" Target="../tags/tag503.xml" /><Relationship Id="rId3" Type="http://schemas.openxmlformats.org/officeDocument/2006/relationships/tags" Target="../tags/tag504.xml" /><Relationship Id="rId4" Type="http://schemas.openxmlformats.org/officeDocument/2006/relationships/tags" Target="../tags/tag505.xml" /><Relationship Id="rId5" Type="http://schemas.openxmlformats.org/officeDocument/2006/relationships/tags" Target="../tags/tag506.xml" /><Relationship Id="rId6" Type="http://schemas.openxmlformats.org/officeDocument/2006/relationships/tags" Target="../tags/tag507.xml" /><Relationship Id="rId7" Type="http://schemas.openxmlformats.org/officeDocument/2006/relationships/tags" Target="../tags/tag508.xml" /><Relationship Id="rId8" Type="http://schemas.openxmlformats.org/officeDocument/2006/relationships/tags" Target="../tags/tag509.xml" /><Relationship Id="rId9" Type="http://schemas.openxmlformats.org/officeDocument/2006/relationships/tags" Target="../tags/tag51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0241310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成本管理与效益分析总结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成本管理的概念和重要性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成本管理的策略和措施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效益分析的方法和指标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成本管理与效益分析的关系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案例分析和实践经验分享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成本管理的概念和重要性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成本管理的定义</a:t>
            </a:r>
            <a:endParaRPr lang="zh-CN" altLang="en-US"/>
          </a:p>
        </p:txBody>
      </p:sp>
      <p:sp>
        <p:nvSpPr>
          <p:cNvPr id="1050766" name="矩形 3"/>
          <p:cNvSpPr/>
          <p:nvPr>
            <p:custDataLst>
              <p:tags r:id="rId2"/>
            </p:custDataLst>
          </p:nvPr>
        </p:nvSpPr>
        <p:spPr>
          <a:xfrm>
            <a:off x="2416215" y="5040762"/>
            <a:ext cx="3860443" cy="423419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68" name="任意多边形 5"/>
          <p:cNvSpPr/>
          <p:nvPr>
            <p:custDataLst>
              <p:tags r:id="rId3"/>
            </p:custDataLst>
          </p:nvPr>
        </p:nvSpPr>
        <p:spPr>
          <a:xfrm>
            <a:off x="2480098" y="5044883"/>
            <a:ext cx="3223101" cy="420469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50770" name="正文"/>
          <p:cNvSpPr txBox="1"/>
          <p:nvPr>
            <p:custDataLst>
              <p:tags r:id="rId4"/>
            </p:custDataLst>
          </p:nvPr>
        </p:nvSpPr>
        <p:spPr>
          <a:xfrm>
            <a:off x="2953380" y="5515417"/>
            <a:ext cx="6823092" cy="6620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成本管理的原则：全面性、系统性、科学性、经济性等。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772" name="标题"/>
          <p:cNvSpPr txBox="1"/>
          <p:nvPr>
            <p:custDataLst>
              <p:tags r:id="rId5"/>
            </p:custDataLst>
          </p:nvPr>
        </p:nvSpPr>
        <p:spPr>
          <a:xfrm>
            <a:off x="2908730" y="5040075"/>
            <a:ext cx="2384269" cy="42939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50774" name="矩形 8"/>
          <p:cNvSpPr/>
          <p:nvPr>
            <p:custDataLst>
              <p:tags r:id="rId6"/>
            </p:custDataLst>
          </p:nvPr>
        </p:nvSpPr>
        <p:spPr>
          <a:xfrm>
            <a:off x="2416215" y="3727387"/>
            <a:ext cx="3860443" cy="423419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6" name="任意多边形 5"/>
          <p:cNvSpPr/>
          <p:nvPr>
            <p:custDataLst>
              <p:tags r:id="rId7"/>
            </p:custDataLst>
          </p:nvPr>
        </p:nvSpPr>
        <p:spPr>
          <a:xfrm>
            <a:off x="2480098" y="3731508"/>
            <a:ext cx="3223101" cy="420469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50778" name="正文"/>
          <p:cNvSpPr txBox="1"/>
          <p:nvPr>
            <p:custDataLst>
              <p:tags r:id="rId8"/>
            </p:custDataLst>
          </p:nvPr>
        </p:nvSpPr>
        <p:spPr>
          <a:xfrm>
            <a:off x="2953380" y="4202043"/>
            <a:ext cx="6823092" cy="6620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成本管理的目标：通过科学合理的管理方法和技术手段，实现企业成本的降低、优化和控制，提高企业的经济效益和市场竞争力。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780" name="标题"/>
          <p:cNvSpPr txBox="1"/>
          <p:nvPr>
            <p:custDataLst>
              <p:tags r:id="rId9"/>
            </p:custDataLst>
          </p:nvPr>
        </p:nvSpPr>
        <p:spPr>
          <a:xfrm>
            <a:off x="2908730" y="3726700"/>
            <a:ext cx="2384269" cy="42939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50782" name="矩形 23"/>
          <p:cNvSpPr/>
          <p:nvPr>
            <p:custDataLst>
              <p:tags r:id="rId10"/>
            </p:custDataLst>
          </p:nvPr>
        </p:nvSpPr>
        <p:spPr>
          <a:xfrm>
            <a:off x="2416215" y="1100637"/>
            <a:ext cx="3860443" cy="423419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4" name="任意多边形 5"/>
          <p:cNvSpPr/>
          <p:nvPr>
            <p:custDataLst>
              <p:tags r:id="rId11"/>
            </p:custDataLst>
          </p:nvPr>
        </p:nvSpPr>
        <p:spPr>
          <a:xfrm>
            <a:off x="2480098" y="1104758"/>
            <a:ext cx="3223101" cy="420469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50786" name="正文"/>
          <p:cNvSpPr txBox="1"/>
          <p:nvPr>
            <p:custDataLst>
              <p:tags r:id="rId12"/>
            </p:custDataLst>
          </p:nvPr>
        </p:nvSpPr>
        <p:spPr>
          <a:xfrm>
            <a:off x="2953380" y="1575293"/>
            <a:ext cx="6823092" cy="6620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成本管理的定义：对企业生产经营过程中各项成本进行核算、分析、决策、控制等一系列科学管理行为的总称。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788" name="标题"/>
          <p:cNvSpPr txBox="1"/>
          <p:nvPr>
            <p:custDataLst>
              <p:tags r:id="rId13"/>
            </p:custDataLst>
          </p:nvPr>
        </p:nvSpPr>
        <p:spPr>
          <a:xfrm>
            <a:off x="2953380" y="1099950"/>
            <a:ext cx="2339621" cy="42939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50790" name="矩形 27"/>
          <p:cNvSpPr/>
          <p:nvPr>
            <p:custDataLst>
              <p:tags r:id="rId14"/>
            </p:custDataLst>
          </p:nvPr>
        </p:nvSpPr>
        <p:spPr>
          <a:xfrm>
            <a:off x="2416215" y="2414012"/>
            <a:ext cx="3860443" cy="423419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92" name="任意多边形 5"/>
          <p:cNvSpPr/>
          <p:nvPr>
            <p:custDataLst>
              <p:tags r:id="rId15"/>
            </p:custDataLst>
          </p:nvPr>
        </p:nvSpPr>
        <p:spPr>
          <a:xfrm>
            <a:off x="2480098" y="2418133"/>
            <a:ext cx="3223101" cy="420469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50794" name="正文"/>
          <p:cNvSpPr txBox="1"/>
          <p:nvPr>
            <p:custDataLst>
              <p:tags r:id="rId16"/>
            </p:custDataLst>
          </p:nvPr>
        </p:nvSpPr>
        <p:spPr>
          <a:xfrm>
            <a:off x="2953380" y="2888668"/>
            <a:ext cx="6823092" cy="6620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成本管理的重要性：成本管理是企业管理的重要组成部分，通过对成本的核算和分析，能够发现企业生产经营中的问题和瓶颈，为企业决策提供数据支持，降低成本，提高企业的经济效益和市场竞争力。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796" name="标题"/>
          <p:cNvSpPr txBox="1"/>
          <p:nvPr>
            <p:custDataLst>
              <p:tags r:id="rId17"/>
            </p:custDataLst>
          </p:nvPr>
        </p:nvSpPr>
        <p:spPr>
          <a:xfrm>
            <a:off x="2908730" y="2413325"/>
            <a:ext cx="2384269" cy="42939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成本管理对企业的重要性</a:t>
            </a:r>
            <a:endParaRPr lang="zh-CN" altLang="en-US"/>
          </a:p>
        </p:txBody>
      </p:sp>
      <p:sp>
        <p:nvSpPr>
          <p:cNvPr id="1050842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44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46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48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50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提升管理效率：促进企业可持续发展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852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54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56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优化资源配置：合理利用企业资源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58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60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62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增加利润：提高经济效益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864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66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68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降低成本：提高企业竞争力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成本管理的目标和方法</a:t>
            </a:r>
            <a:endParaRPr lang="zh-CN" altLang="en-US"/>
          </a:p>
        </p:txBody>
      </p:sp>
      <p:sp>
        <p:nvSpPr>
          <p:cNvPr id="1050914" name="圆角矩形 21"/>
          <p:cNvSpPr/>
          <p:nvPr>
            <p:custDataLst>
              <p:tags r:id="rId2"/>
            </p:custDataLst>
          </p:nvPr>
        </p:nvSpPr>
        <p:spPr>
          <a:xfrm rot="16200000">
            <a:off x="5632862" y="-2374655"/>
            <a:ext cx="926434" cy="105140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16" name="圆角矩形 22"/>
          <p:cNvSpPr/>
          <p:nvPr>
            <p:custDataLst>
              <p:tags r:id="rId3"/>
            </p:custDataLst>
          </p:nvPr>
        </p:nvSpPr>
        <p:spPr>
          <a:xfrm rot="16200000">
            <a:off x="445346" y="2812247"/>
            <a:ext cx="924909" cy="13877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918" name="圆角矩形 5"/>
          <p:cNvSpPr/>
          <p:nvPr>
            <p:custDataLst>
              <p:tags r:id="rId4"/>
            </p:custDataLst>
          </p:nvPr>
        </p:nvSpPr>
        <p:spPr>
          <a:xfrm rot="16200000">
            <a:off x="5633476" y="-862167"/>
            <a:ext cx="926434" cy="1051483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20" name="圆角矩形 6"/>
          <p:cNvSpPr/>
          <p:nvPr>
            <p:custDataLst>
              <p:tags r:id="rId5"/>
            </p:custDataLst>
          </p:nvPr>
        </p:nvSpPr>
        <p:spPr>
          <a:xfrm rot="16200000">
            <a:off x="445960" y="4325963"/>
            <a:ext cx="924909" cy="13877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922" name="文本框 3"/>
          <p:cNvSpPr txBox="1"/>
          <p:nvPr>
            <p:custDataLst>
              <p:tags r:id="rId6"/>
            </p:custDataLst>
          </p:nvPr>
        </p:nvSpPr>
        <p:spPr>
          <a:xfrm>
            <a:off x="1280161" y="2418779"/>
            <a:ext cx="10072584" cy="92643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目标：降低成本、提高效益、增强竞争力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924" name="文本框 4"/>
          <p:cNvSpPr txBox="1"/>
          <p:nvPr>
            <p:custDataLst>
              <p:tags r:id="rId7"/>
            </p:custDataLst>
          </p:nvPr>
        </p:nvSpPr>
        <p:spPr>
          <a:xfrm>
            <a:off x="1280161" y="3933109"/>
            <a:ext cx="10072584" cy="92567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方法：制定成本计划、实施成本控制、监督成本核算和分析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96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成本管理的策略和措施</a:t>
            </a:r>
            <a:endParaRPr lang="zh-CN" altLang="en-US"/>
          </a:p>
        </p:txBody>
      </p:sp>
      <p:sp>
        <p:nvSpPr>
          <p:cNvPr id="105097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成本预测和计划</a:t>
            </a:r>
            <a:endParaRPr lang="zh-CN" altLang="en-US"/>
          </a:p>
        </p:txBody>
      </p:sp>
      <p:sp>
        <p:nvSpPr>
          <p:cNvPr id="1051330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预测成本：基于历史数据和市场趋势，预测未来成本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4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36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制定成本计划：根据预测成本，制定成本控制目标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40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监控成本计划：定期评估实际成本与计划成本的差异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46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调整成本计划：根据评估结果，及时调整成本控制策略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52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成本核算和分析</a:t>
            </a:r>
            <a:endParaRPr lang="zh-CN" altLang="en-US"/>
          </a:p>
        </p:txBody>
      </p:sp>
      <p:sp>
        <p:nvSpPr>
          <p:cNvPr id="1051398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00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02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04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0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成本分析：通过对比实际成本和预算成本，分析成本差异，找出原因并采取措施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08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成本核算：准确记录和计算各项成本，包括直接成本和间接成本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1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成本控制：制定成本控制计划，实施有效的成本控制措施，降低不必要的浪费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1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成本预测：根据历史数据和市场趋势，预测未来的成本变化，为决策提供支持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4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成本控制和优化</a:t>
            </a:r>
            <a:endParaRPr lang="zh-CN" altLang="en-US"/>
          </a:p>
        </p:txBody>
      </p:sp>
      <p:sp>
        <p:nvSpPr>
          <p:cNvPr id="1051458" name="矩形 38"/>
          <p:cNvSpPr/>
          <p:nvPr>
            <p:custDataLst>
              <p:tags r:id="rId2"/>
            </p:custDataLst>
          </p:nvPr>
        </p:nvSpPr>
        <p:spPr>
          <a:xfrm rot="204112">
            <a:off x="1224808" y="1099950"/>
            <a:ext cx="4320282" cy="225499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0" name="矩形 39"/>
          <p:cNvSpPr/>
          <p:nvPr>
            <p:custDataLst>
              <p:tags r:id="rId3"/>
            </p:custDataLst>
          </p:nvPr>
        </p:nvSpPr>
        <p:spPr>
          <a:xfrm>
            <a:off x="1229800" y="1100663"/>
            <a:ext cx="4320282" cy="22549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2" name="TextBox 2"/>
          <p:cNvSpPr txBox="1"/>
          <p:nvPr>
            <p:custDataLst>
              <p:tags r:id="rId4"/>
            </p:custDataLst>
          </p:nvPr>
        </p:nvSpPr>
        <p:spPr>
          <a:xfrm>
            <a:off x="1480116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制定合理的预算和成本计划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464" name="矩形 100"/>
          <p:cNvSpPr/>
          <p:nvPr>
            <p:custDataLst>
              <p:tags r:id="rId5"/>
            </p:custDataLst>
          </p:nvPr>
        </p:nvSpPr>
        <p:spPr>
          <a:xfrm rot="204112">
            <a:off x="6641206" y="1099950"/>
            <a:ext cx="4320282" cy="225499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6" name="矩形 101"/>
          <p:cNvSpPr/>
          <p:nvPr>
            <p:custDataLst>
              <p:tags r:id="rId6"/>
            </p:custDataLst>
          </p:nvPr>
        </p:nvSpPr>
        <p:spPr>
          <a:xfrm>
            <a:off x="6646911" y="1100663"/>
            <a:ext cx="4320282" cy="225499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8" name="TextBox 2"/>
          <p:cNvSpPr txBox="1"/>
          <p:nvPr>
            <p:custDataLst>
              <p:tags r:id="rId7"/>
            </p:custDataLst>
          </p:nvPr>
        </p:nvSpPr>
        <p:spPr>
          <a:xfrm>
            <a:off x="6897941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实施成本核算和监控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470" name="矩形 122"/>
          <p:cNvSpPr/>
          <p:nvPr>
            <p:custDataLst>
              <p:tags r:id="rId8"/>
            </p:custDataLst>
          </p:nvPr>
        </p:nvSpPr>
        <p:spPr>
          <a:xfrm rot="204112">
            <a:off x="1224808" y="3921897"/>
            <a:ext cx="4320282" cy="2254990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2" name="矩形 123"/>
          <p:cNvSpPr/>
          <p:nvPr>
            <p:custDataLst>
              <p:tags r:id="rId9"/>
            </p:custDataLst>
          </p:nvPr>
        </p:nvSpPr>
        <p:spPr>
          <a:xfrm>
            <a:off x="1229800" y="3922610"/>
            <a:ext cx="4320282" cy="225499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4" name="TextBox 2"/>
          <p:cNvSpPr txBox="1"/>
          <p:nvPr>
            <p:custDataLst>
              <p:tags r:id="rId10"/>
            </p:custDataLst>
          </p:nvPr>
        </p:nvSpPr>
        <p:spPr>
          <a:xfrm>
            <a:off x="1479403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优化采购和供应链管理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476" name="矩形 89"/>
          <p:cNvSpPr/>
          <p:nvPr>
            <p:custDataLst>
              <p:tags r:id="rId11"/>
            </p:custDataLst>
          </p:nvPr>
        </p:nvSpPr>
        <p:spPr>
          <a:xfrm rot="204112">
            <a:off x="6641206" y="3921897"/>
            <a:ext cx="4320282" cy="2254990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8" name="矩形 90"/>
          <p:cNvSpPr/>
          <p:nvPr>
            <p:custDataLst>
              <p:tags r:id="rId12"/>
            </p:custDataLst>
          </p:nvPr>
        </p:nvSpPr>
        <p:spPr>
          <a:xfrm>
            <a:off x="6646911" y="3922610"/>
            <a:ext cx="4320282" cy="22549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0" name="TextBox 2"/>
          <p:cNvSpPr txBox="1"/>
          <p:nvPr>
            <p:custDataLst>
              <p:tags r:id="rId13"/>
            </p:custDataLst>
          </p:nvPr>
        </p:nvSpPr>
        <p:spPr>
          <a:xfrm>
            <a:off x="6896514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提高生产效率和降低浪费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5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成本考核和激励</a:t>
            </a:r>
            <a:endParaRPr lang="zh-CN" altLang="en-US"/>
          </a:p>
        </p:txBody>
      </p:sp>
      <p:sp>
        <p:nvSpPr>
          <p:cNvPr id="10515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制定合理的成本考核指标，确保员工对成本管理的重视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30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32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建立有效的激励机制，鼓励员工积极参与成本管理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36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定期对员工进行成本考核，对优秀表现者给予奖励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42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及时调整成本考核和激励政策，确保其与公司战略目标的一致性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48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15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效益分析的方法和指标</a:t>
            </a:r>
            <a:endParaRPr lang="zh-CN" altLang="en-US"/>
          </a:p>
        </p:txBody>
      </p:sp>
      <p:sp>
        <p:nvSpPr>
          <p:cNvPr id="105159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1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效益分析的定义和目的</a:t>
            </a:r>
            <a:endParaRPr lang="zh-CN" altLang="en-US"/>
          </a:p>
        </p:txBody>
      </p:sp>
      <p:sp>
        <p:nvSpPr>
          <p:cNvPr id="105195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3775286" y="886276"/>
            <a:ext cx="1050582" cy="305518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5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3803275" y="4291401"/>
            <a:ext cx="998725" cy="274313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58" name="任意多边形 4"/>
          <p:cNvSpPr/>
          <p:nvPr>
            <p:custDataLst>
              <p:tags r:id="rId4"/>
            </p:custDataLst>
          </p:nvPr>
        </p:nvSpPr>
        <p:spPr>
          <a:xfrm>
            <a:off x="2930149" y="1885013"/>
            <a:ext cx="2743139" cy="413974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60" name="任意多边形 5"/>
          <p:cNvSpPr/>
          <p:nvPr>
            <p:custDataLst>
              <p:tags r:id="rId5"/>
            </p:custDataLst>
          </p:nvPr>
        </p:nvSpPr>
        <p:spPr>
          <a:xfrm flipV="1">
            <a:off x="2773136" y="1099950"/>
            <a:ext cx="3055184" cy="146902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930149" y="2756091"/>
            <a:ext cx="2743139" cy="247152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效益分析的定义：对项目或企业的经济效益、社会效益和环境效益进行评估和分析的方法。</a:t>
            </a:r>
            <a:endParaRPr kumimoji="0" lang="zh-CN" altLang="en-US" sz="22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964" name="五边形 9"/>
          <p:cNvSpPr/>
          <p:nvPr>
            <p:custDataLst>
              <p:tags r:id="rId7"/>
            </p:custDataLst>
          </p:nvPr>
        </p:nvSpPr>
        <p:spPr>
          <a:xfrm rot="16200000" flipH="1">
            <a:off x="7366778" y="902660"/>
            <a:ext cx="1050582" cy="305518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66" name="五边形 10"/>
          <p:cNvSpPr/>
          <p:nvPr>
            <p:custDataLst>
              <p:tags r:id="rId8"/>
            </p:custDataLst>
          </p:nvPr>
        </p:nvSpPr>
        <p:spPr>
          <a:xfrm rot="16200000" flipH="1">
            <a:off x="7393402" y="4307103"/>
            <a:ext cx="998725" cy="274313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68" name="任意多边形 11"/>
          <p:cNvSpPr/>
          <p:nvPr>
            <p:custDataLst>
              <p:tags r:id="rId9"/>
            </p:custDataLst>
          </p:nvPr>
        </p:nvSpPr>
        <p:spPr>
          <a:xfrm>
            <a:off x="6521641" y="1900714"/>
            <a:ext cx="2743139" cy="413974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70" name="任意多边形 12"/>
          <p:cNvSpPr/>
          <p:nvPr>
            <p:custDataLst>
              <p:tags r:id="rId10"/>
            </p:custDataLst>
          </p:nvPr>
        </p:nvSpPr>
        <p:spPr>
          <a:xfrm flipV="1">
            <a:off x="6364628" y="1116334"/>
            <a:ext cx="3055184" cy="146902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521641" y="2756091"/>
            <a:ext cx="2743139" cy="247152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效益分析的目的：确定项目的经济可行性，为企业决策提供依据，提高资源利用效率，促进可持续发展。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https://d.book118.com/955024131003011101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4_1"/>
  <p:tag name="KSO_WM_UNIT_INDEX" val="1_4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4_2"/>
  <p:tag name="KSO_WM_UNIT_INDEX" val="1_4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3_1"/>
  <p:tag name="KSO_WM_UNIT_INDEX" val="1_3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3_2"/>
  <p:tag name="KSO_WM_UNIT_INDEX" val="1_3_2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1_1"/>
  <p:tag name="KSO_WM_UNIT_INDEX" val="1_1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1_2"/>
  <p:tag name="KSO_WM_UNIT_INDEX" val="1_1_2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2_1"/>
  <p:tag name="KSO_WM_UNIT_INDEX" val="1_2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2_2"/>
  <p:tag name="KSO_WM_UNIT_INDEX" val="1_2_2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1_1"/>
  <p:tag name="KSO_WM_UNIT_INDEX" val="1_1_1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1_2"/>
  <p:tag name="KSO_WM_UNIT_INDEX" val="1_1_2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2_1"/>
  <p:tag name="KSO_WM_UNIT_INDEX" val="1_2_1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2_2"/>
  <p:tag name="KSO_WM_UNIT_INDEX" val="1_2_2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55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502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3"/>
  <p:tag name="KSO_WM_UNIT_INDEX" val="1_1_3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4"/>
  <p:tag name="KSO_WM_UNIT_INDEX" val="1_1_4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1_1"/>
  <p:tag name="KSO_WM_UNIT_INDEX" val="1_1_1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2"/>
  <p:tag name="KSO_WM_UNIT_INDEX" val="1_1_2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3"/>
  <p:tag name="KSO_WM_UNIT_INDEX" val="1_2_3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4"/>
  <p:tag name="KSO_WM_UNIT_INDEX" val="1_2_4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2_1"/>
  <p:tag name="KSO_WM_UNIT_INDEX" val="1_2_1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2"/>
  <p:tag name="KSO_WM_UNIT_INDEX" val="1_2_2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5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思源黑体 CN Normal</vt:lpstr>
      <vt:lpstr>Calibri Light</vt:lpstr>
      <vt:lpstr>宋体</vt:lpstr>
      <vt:lpstr>Office Theme</vt:lpstr>
      <vt:lpstr>成本管理与效益分析总结</vt:lpstr>
      <vt:lpstr>目录</vt:lpstr>
      <vt:lpstr>单击编辑章节标题</vt:lpstr>
      <vt:lpstr>成本管理的概念和重要性</vt:lpstr>
      <vt:lpstr>成本管理的定义</vt:lpstr>
      <vt:lpstr>成本管理对企业的重要性</vt:lpstr>
      <vt:lpstr>成本管理的目标和方法</vt:lpstr>
      <vt:lpstr>成本管理的策略和措施</vt:lpstr>
      <vt:lpstr>成本预测和计划</vt:lpstr>
      <vt:lpstr>成本核算和分析</vt:lpstr>
      <vt:lpstr>成本控制和优化</vt:lpstr>
      <vt:lpstr>成本考核和激励</vt:lpstr>
      <vt:lpstr>效益分析的方法和指标</vt:lpstr>
      <vt:lpstr>效益分析的定义和目的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2024-09-09T05:01:23.433</cp:lastPrinted>
  <dcterms:created xsi:type="dcterms:W3CDTF">2024-09-08T21:01:23Z</dcterms:created>
  <dcterms:modified xsi:type="dcterms:W3CDTF">2024-09-08T21:01:26Z</dcterms:modified>
</cp:coreProperties>
</file>