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58F7D6-98CF-48F1-8D6A-956BED41C3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59D6FE-4DFE-4E1A-BCEE-6108F6E3B5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6CBBCA-CE96-4FF4-B617-AA1056E404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A0A580-F046-4ADF-97BE-DEC05A7A49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C940662-9C0C-4E12-AE5B-44D788ED01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26FFF4D-0593-4A31-9E60-FF319C3A9A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72D9EB7-08A0-45A5-B336-3CC8EB1903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C8207C-9144-4314-9906-DC28625C52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11D868-5676-482A-8BEB-1B0A0DDC41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1C54DE-1182-4316-B42E-C56B8496BF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A182D2-9E51-40D7-9510-6A2B2D926A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5111244111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科研项目年终工作总结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项目概况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科研工作成果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团队建设与人才培养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项目经费使用与管理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合作与交流活动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问题分析与经验总结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其他事项说明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项目概况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821867" y="3896294"/>
            <a:ext cx="2573020" cy="2567940"/>
          </a:xfrm>
          <a:custGeom>
            <a:rect l="l" t="t" r="r" b="b"/>
            <a:pathLst>
              <a:path w="110" h="110">
                <a:moveTo>
                  <a:pt x="56" y="0"/>
                </a:moveTo>
                <a:cubicBezTo>
                  <a:pt x="71" y="0"/>
                  <a:pt x="85" y="6"/>
                  <a:pt x="95" y="16"/>
                </a:cubicBezTo>
                <a:cubicBezTo>
                  <a:pt x="105" y="26"/>
                  <a:pt x="111" y="40"/>
                  <a:pt x="111" y="55"/>
                </a:cubicBezTo>
                <a:cubicBezTo>
                  <a:pt x="111" y="71"/>
                  <a:pt x="105" y="84"/>
                  <a:pt x="95" y="94"/>
                </a:cubicBezTo>
                <a:cubicBezTo>
                  <a:pt x="85" y="104"/>
                  <a:pt x="71" y="111"/>
                  <a:pt x="56" y="111"/>
                </a:cubicBezTo>
                <a:cubicBezTo>
                  <a:pt x="40" y="111"/>
                  <a:pt x="27" y="104"/>
                  <a:pt x="16" y="94"/>
                </a:cubicBezTo>
                <a:cubicBezTo>
                  <a:pt x="6" y="84"/>
                  <a:pt x="0" y="71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7" y="6"/>
                  <a:pt x="40" y="0"/>
                  <a:pt x="56" y="0"/>
                </a:cubicBezTo>
                <a:close/>
                <a:moveTo>
                  <a:pt x="51" y="100"/>
                </a:moveTo>
                <a:cubicBezTo>
                  <a:pt x="51" y="87"/>
                  <a:pt x="51" y="87"/>
                  <a:pt x="51" y="87"/>
                </a:cubicBezTo>
                <a:cubicBezTo>
                  <a:pt x="47" y="87"/>
                  <a:pt x="42" y="86"/>
                  <a:pt x="38" y="85"/>
                </a:cubicBezTo>
                <a:cubicBezTo>
                  <a:pt x="39" y="87"/>
                  <a:pt x="40" y="88"/>
                  <a:pt x="40" y="89"/>
                </a:cubicBezTo>
                <a:cubicBezTo>
                  <a:pt x="43" y="94"/>
                  <a:pt x="47" y="98"/>
                  <a:pt x="51" y="100"/>
                </a:cubicBezTo>
                <a:close/>
                <a:moveTo>
                  <a:pt x="51" y="77"/>
                </a:moveTo>
                <a:cubicBezTo>
                  <a:pt x="51" y="60"/>
                  <a:pt x="51" y="60"/>
                  <a:pt x="51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5"/>
                  <a:pt x="34" y="70"/>
                  <a:pt x="35" y="75"/>
                </a:cubicBezTo>
                <a:cubicBezTo>
                  <a:pt x="40" y="76"/>
                  <a:pt x="45" y="77"/>
                  <a:pt x="51" y="77"/>
                </a:cubicBezTo>
                <a:close/>
                <a:moveTo>
                  <a:pt x="51" y="50"/>
                </a:moveTo>
                <a:cubicBezTo>
                  <a:pt x="51" y="33"/>
                  <a:pt x="51" y="33"/>
                  <a:pt x="51" y="33"/>
                </a:cubicBezTo>
                <a:cubicBezTo>
                  <a:pt x="45" y="34"/>
                  <a:pt x="40" y="34"/>
                  <a:pt x="35" y="36"/>
                </a:cubicBezTo>
                <a:cubicBezTo>
                  <a:pt x="34" y="40"/>
                  <a:pt x="33" y="45"/>
                  <a:pt x="33" y="50"/>
                </a:cubicBezTo>
                <a:cubicBezTo>
                  <a:pt x="51" y="50"/>
                  <a:pt x="51" y="50"/>
                  <a:pt x="51" y="50"/>
                </a:cubicBezTo>
                <a:close/>
                <a:moveTo>
                  <a:pt x="51" y="24"/>
                </a:moveTo>
                <a:cubicBezTo>
                  <a:pt x="51" y="10"/>
                  <a:pt x="51" y="10"/>
                  <a:pt x="51" y="10"/>
                </a:cubicBezTo>
                <a:cubicBezTo>
                  <a:pt x="47" y="12"/>
                  <a:pt x="43" y="16"/>
                  <a:pt x="40" y="22"/>
                </a:cubicBezTo>
                <a:cubicBezTo>
                  <a:pt x="40" y="23"/>
                  <a:pt x="39" y="24"/>
                  <a:pt x="38" y="25"/>
                </a:cubicBezTo>
                <a:cubicBezTo>
                  <a:pt x="42" y="24"/>
                  <a:pt x="47" y="24"/>
                  <a:pt x="51" y="24"/>
                </a:cubicBezTo>
                <a:close/>
                <a:moveTo>
                  <a:pt x="61" y="10"/>
                </a:move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9" y="24"/>
                  <a:pt x="73" y="25"/>
                </a:cubicBezTo>
                <a:cubicBezTo>
                  <a:pt x="72" y="24"/>
                  <a:pt x="72" y="23"/>
                  <a:pt x="71" y="22"/>
                </a:cubicBezTo>
                <a:cubicBezTo>
                  <a:pt x="68" y="16"/>
                  <a:pt x="65" y="12"/>
                  <a:pt x="61" y="10"/>
                </a:cubicBezTo>
                <a:close/>
                <a:moveTo>
                  <a:pt x="61" y="33"/>
                </a:moveTo>
                <a:cubicBezTo>
                  <a:pt x="61" y="50"/>
                  <a:pt x="61" y="50"/>
                  <a:pt x="61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8" y="45"/>
                  <a:pt x="78" y="40"/>
                  <a:pt x="77" y="36"/>
                </a:cubicBezTo>
                <a:cubicBezTo>
                  <a:pt x="72" y="34"/>
                  <a:pt x="66" y="34"/>
                  <a:pt x="61" y="33"/>
                </a:cubicBezTo>
                <a:close/>
                <a:moveTo>
                  <a:pt x="61" y="60"/>
                </a:moveTo>
                <a:cubicBezTo>
                  <a:pt x="61" y="77"/>
                  <a:pt x="61" y="77"/>
                  <a:pt x="61" y="77"/>
                </a:cubicBezTo>
                <a:cubicBezTo>
                  <a:pt x="66" y="77"/>
                  <a:pt x="72" y="76"/>
                  <a:pt x="77" y="75"/>
                </a:cubicBezTo>
                <a:cubicBezTo>
                  <a:pt x="78" y="70"/>
                  <a:pt x="78" y="65"/>
                  <a:pt x="79" y="60"/>
                </a:cubicBezTo>
                <a:cubicBezTo>
                  <a:pt x="61" y="60"/>
                  <a:pt x="61" y="60"/>
                  <a:pt x="61" y="60"/>
                </a:cubicBezTo>
                <a:close/>
                <a:moveTo>
                  <a:pt x="61" y="87"/>
                </a:moveTo>
                <a:cubicBezTo>
                  <a:pt x="61" y="100"/>
                  <a:pt x="61" y="100"/>
                  <a:pt x="61" y="100"/>
                </a:cubicBezTo>
                <a:cubicBezTo>
                  <a:pt x="65" y="98"/>
                  <a:pt x="68" y="94"/>
                  <a:pt x="71" y="89"/>
                </a:cubicBezTo>
                <a:cubicBezTo>
                  <a:pt x="72" y="88"/>
                  <a:pt x="72" y="87"/>
                  <a:pt x="73" y="85"/>
                </a:cubicBezTo>
                <a:cubicBezTo>
                  <a:pt x="69" y="86"/>
                  <a:pt x="65" y="87"/>
                  <a:pt x="61" y="87"/>
                </a:cubicBezTo>
                <a:close/>
                <a:moveTo>
                  <a:pt x="11" y="50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4" y="43"/>
                  <a:pt x="24" y="39"/>
                </a:cubicBezTo>
                <a:cubicBezTo>
                  <a:pt x="24" y="40"/>
                  <a:pt x="23" y="40"/>
                  <a:pt x="22" y="40"/>
                </a:cubicBezTo>
                <a:cubicBezTo>
                  <a:pt x="17" y="43"/>
                  <a:pt x="13" y="47"/>
                  <a:pt x="11" y="50"/>
                </a:cubicBezTo>
                <a:close/>
                <a:moveTo>
                  <a:pt x="88" y="50"/>
                </a:moveTo>
                <a:cubicBezTo>
                  <a:pt x="100" y="50"/>
                  <a:pt x="100" y="50"/>
                  <a:pt x="100" y="50"/>
                </a:cubicBezTo>
                <a:cubicBezTo>
                  <a:pt x="99" y="47"/>
                  <a:pt x="95" y="43"/>
                  <a:pt x="89" y="40"/>
                </a:cubicBezTo>
                <a:cubicBezTo>
                  <a:pt x="89" y="40"/>
                  <a:pt x="88" y="40"/>
                  <a:pt x="87" y="39"/>
                </a:cubicBezTo>
                <a:cubicBezTo>
                  <a:pt x="88" y="43"/>
                  <a:pt x="88" y="47"/>
                  <a:pt x="88" y="50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4"/>
                  <a:pt x="88" y="67"/>
                  <a:pt x="87" y="71"/>
                </a:cubicBezTo>
                <a:cubicBezTo>
                  <a:pt x="88" y="71"/>
                  <a:pt x="89" y="70"/>
                  <a:pt x="89" y="70"/>
                </a:cubicBezTo>
                <a:cubicBezTo>
                  <a:pt x="95" y="67"/>
                  <a:pt x="99" y="64"/>
                  <a:pt x="100" y="60"/>
                </a:cubicBezTo>
                <a:close/>
                <a:moveTo>
                  <a:pt x="23" y="60"/>
                </a:moveTo>
                <a:cubicBezTo>
                  <a:pt x="11" y="60"/>
                  <a:pt x="11" y="60"/>
                  <a:pt x="11" y="60"/>
                </a:cubicBezTo>
                <a:cubicBezTo>
                  <a:pt x="13" y="64"/>
                  <a:pt x="17" y="67"/>
                  <a:pt x="22" y="70"/>
                </a:cubicBezTo>
                <a:cubicBezTo>
                  <a:pt x="23" y="70"/>
                  <a:pt x="24" y="71"/>
                  <a:pt x="24" y="71"/>
                </a:cubicBezTo>
                <a:cubicBezTo>
                  <a:pt x="24" y="67"/>
                  <a:pt x="23" y="64"/>
                  <a:pt x="23" y="60"/>
                </a:cubicBezTo>
                <a:close/>
                <a:moveTo>
                  <a:pt x="96" y="77"/>
                </a:moveTo>
                <a:cubicBezTo>
                  <a:pt x="95" y="78"/>
                  <a:pt x="95" y="78"/>
                  <a:pt x="94" y="78"/>
                </a:cubicBezTo>
                <a:cubicBezTo>
                  <a:pt x="91" y="80"/>
                  <a:pt x="88" y="81"/>
                  <a:pt x="84" y="82"/>
                </a:cubicBezTo>
                <a:cubicBezTo>
                  <a:pt x="83" y="86"/>
                  <a:pt x="81" y="90"/>
                  <a:pt x="80" y="93"/>
                </a:cubicBezTo>
                <a:cubicBezTo>
                  <a:pt x="79" y="94"/>
                  <a:pt x="79" y="94"/>
                  <a:pt x="79" y="95"/>
                </a:cubicBezTo>
                <a:cubicBezTo>
                  <a:pt x="82" y="93"/>
                  <a:pt x="85" y="90"/>
                  <a:pt x="88" y="88"/>
                </a:cubicBezTo>
                <a:cubicBezTo>
                  <a:pt x="91" y="85"/>
                  <a:pt x="94" y="81"/>
                  <a:pt x="96" y="77"/>
                </a:cubicBezTo>
                <a:close/>
                <a:moveTo>
                  <a:pt x="27" y="82"/>
                </a:moveTo>
                <a:cubicBezTo>
                  <a:pt x="24" y="81"/>
                  <a:pt x="20" y="80"/>
                  <a:pt x="18" y="78"/>
                </a:cubicBezTo>
                <a:cubicBezTo>
                  <a:pt x="17" y="78"/>
                  <a:pt x="16" y="78"/>
                  <a:pt x="15" y="77"/>
                </a:cubicBezTo>
                <a:cubicBezTo>
                  <a:pt x="18" y="81"/>
                  <a:pt x="20" y="85"/>
                  <a:pt x="23" y="88"/>
                </a:cubicBezTo>
                <a:cubicBezTo>
                  <a:pt x="26" y="90"/>
                  <a:pt x="29" y="93"/>
                  <a:pt x="33" y="95"/>
                </a:cubicBezTo>
                <a:cubicBezTo>
                  <a:pt x="32" y="94"/>
                  <a:pt x="32" y="94"/>
                  <a:pt x="32" y="93"/>
                </a:cubicBezTo>
                <a:cubicBezTo>
                  <a:pt x="30" y="90"/>
                  <a:pt x="28" y="86"/>
                  <a:pt x="27" y="82"/>
                </a:cubicBezTo>
                <a:close/>
                <a:moveTo>
                  <a:pt x="15" y="33"/>
                </a:moveTo>
                <a:cubicBezTo>
                  <a:pt x="16" y="33"/>
                  <a:pt x="17" y="32"/>
                  <a:pt x="18" y="32"/>
                </a:cubicBezTo>
                <a:cubicBezTo>
                  <a:pt x="20" y="30"/>
                  <a:pt x="24" y="29"/>
                  <a:pt x="27" y="28"/>
                </a:cubicBezTo>
                <a:cubicBezTo>
                  <a:pt x="28" y="24"/>
                  <a:pt x="30" y="20"/>
                  <a:pt x="32" y="17"/>
                </a:cubicBezTo>
                <a:cubicBezTo>
                  <a:pt x="32" y="17"/>
                  <a:pt x="32" y="16"/>
                  <a:pt x="33" y="16"/>
                </a:cubicBezTo>
                <a:cubicBezTo>
                  <a:pt x="29" y="18"/>
                  <a:pt x="26" y="20"/>
                  <a:pt x="23" y="23"/>
                </a:cubicBezTo>
                <a:cubicBezTo>
                  <a:pt x="20" y="26"/>
                  <a:pt x="18" y="29"/>
                  <a:pt x="15" y="33"/>
                </a:cubicBezTo>
                <a:close/>
                <a:moveTo>
                  <a:pt x="84" y="28"/>
                </a:moveTo>
                <a:cubicBezTo>
                  <a:pt x="88" y="29"/>
                  <a:pt x="91" y="30"/>
                  <a:pt x="94" y="32"/>
                </a:cubicBezTo>
                <a:cubicBezTo>
                  <a:pt x="95" y="32"/>
                  <a:pt x="95" y="33"/>
                  <a:pt x="96" y="33"/>
                </a:cubicBezTo>
                <a:cubicBezTo>
                  <a:pt x="94" y="29"/>
                  <a:pt x="91" y="26"/>
                  <a:pt x="88" y="23"/>
                </a:cubicBezTo>
                <a:cubicBezTo>
                  <a:pt x="85" y="20"/>
                  <a:pt x="82" y="18"/>
                  <a:pt x="79" y="16"/>
                </a:cubicBezTo>
                <a:cubicBezTo>
                  <a:pt x="79" y="16"/>
                  <a:pt x="79" y="17"/>
                  <a:pt x="80" y="17"/>
                </a:cubicBezTo>
                <a:cubicBezTo>
                  <a:pt x="81" y="20"/>
                  <a:pt x="83" y="24"/>
                  <a:pt x="84" y="2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4362496" y="5185660"/>
            <a:ext cx="90872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6118543" y="5185660"/>
            <a:ext cx="175604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 flipV="1">
            <a:off x="6101402" y="3472461"/>
            <a:ext cx="0" cy="654844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 flipV="1">
            <a:off x="4912508" y="3912538"/>
            <a:ext cx="494998" cy="36308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6740069" y="3998248"/>
            <a:ext cx="501771" cy="24236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31601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20875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4450" y="226884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2587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3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8325" y="4638125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项目经费：XXX万元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1766" y="2377910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项目类型：基础研究/应用研究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07262" y="1101076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项目名称：XXXX科研项目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45647" y="244625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项目来源：国家自然科学基金/企业委托等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10378" y="455463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项目起止时间：XXXX年XX月-XXXX年XX月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项目简介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5654863" y="251761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272801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901089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2403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0775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85351" y="2311400"/>
            <a:ext cx="1678516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601051" y="3035300"/>
            <a:ext cx="1678516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985351" y="3810000"/>
            <a:ext cx="1678516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373884" y="3035300"/>
            <a:ext cx="1678516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5133094" y="2670493"/>
            <a:ext cx="1383030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133094" y="4178618"/>
            <a:ext cx="1383030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48794" y="3390900"/>
            <a:ext cx="1383030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521627" y="3400425"/>
            <a:ext cx="1383030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项目目标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2324381" y="1566850"/>
            <a:ext cx="2553340" cy="1269499"/>
            <a:chOff x="2324381" y="1566850"/>
            <a:chExt cx="2553340" cy="1269499"/>
          </a:xfrm>
        </p:grpSpPr>
        <p:sp>
          <p:nvSpPr>
            <p:cNvPr id="33" name="TextBox 33"/>
            <p:cNvSpPr txBox="1"/>
            <p:nvPr/>
          </p:nvSpPr>
          <p:spPr>
            <a:xfrm>
              <a:off x="2324381" y="1566850"/>
              <a:ext cx="2553340" cy="1269499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总体目标：解决XXX领域的关键科学问题，推动XXX技术的发展和应用。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852893" y="1566850"/>
            <a:ext cx="2553340" cy="1269499"/>
            <a:chOff x="6852893" y="1566850"/>
            <a:chExt cx="2553340" cy="1269499"/>
          </a:xfrm>
        </p:grpSpPr>
        <p:sp>
          <p:nvSpPr>
            <p:cNvPr id="35" name="TextBox 35"/>
            <p:cNvSpPr txBox="1"/>
            <p:nvPr/>
          </p:nvSpPr>
          <p:spPr>
            <a:xfrm>
              <a:off x="6852893" y="1566850"/>
              <a:ext cx="2553340" cy="1269499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具体目标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2324381" y="4677185"/>
            <a:ext cx="2553340" cy="1269499"/>
            <a:chOff x="2324381" y="4677185"/>
            <a:chExt cx="2553340" cy="1269499"/>
          </a:xfrm>
        </p:grpSpPr>
        <p:sp>
          <p:nvSpPr>
            <p:cNvPr id="37" name="TextBox 37"/>
            <p:cNvSpPr txBox="1"/>
            <p:nvPr/>
          </p:nvSpPr>
          <p:spPr>
            <a:xfrm>
              <a:off x="2324381" y="4677185"/>
              <a:ext cx="2553340" cy="1269499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开发XXX技术的原型系统，申请相关专利；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852893" y="4780006"/>
            <a:ext cx="2553340" cy="1269499"/>
            <a:chOff x="6852893" y="4780006"/>
            <a:chExt cx="2553340" cy="1269499"/>
          </a:xfrm>
        </p:grpSpPr>
        <p:sp>
          <p:nvSpPr>
            <p:cNvPr id="39" name="TextBox 39"/>
            <p:cNvSpPr txBox="1"/>
            <p:nvPr/>
          </p:nvSpPr>
          <p:spPr>
            <a:xfrm>
              <a:off x="6852893" y="4780006"/>
              <a:ext cx="2553340" cy="1269499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研究XXX领域的前沿科学问题，发表高水平学术论文；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完成了XXX领域的前沿科学问题研究，发表了X篇高水平学术论文；开发了XXX技术的原型系统，申请了X项相关专利。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研究进展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与企业合作，将XXX技术应用于实际生产中，取得了显著的经济和社会效益。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成果转化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通过本项目培养了X名博士研究生和X名硕士研究生，提升了科研团队的整体水平。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人才培养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项目经费使用合理，符合相关财务规定。剩余经费将继续用于后续研究工作。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经费使用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项目进度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科研工作成果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研究方法与实验设计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详细介绍所采用的研究方法、实验设计、数据来源及分析方法等。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研究成果与贡献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总结项目取得的研究成果，包括新理论、新方法、新技术等，并阐述其对学科领域或行业的贡献。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项目目标与背景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明确项目的研究目标、研究背景和研究问题，阐述项目的重要性和现实意义。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研究成果概述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关键科学问题解决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针对项目中的关键科学问题，阐述本项目所取得的重要进展和突破。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技术创新与研发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介绍项目在技术创新和研发方面的重要成果，如新设备、新工艺、新产品等。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国内外合作与交流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总结项目在国内外合作与交流方面所取得的进展，包括合作研究、学术会议、人才培养等。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重要进展与突破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统计项目组成员在国内外知名期刊和会议上发表的学术论文数量、质量和影响因子等信息，并列出代表性论文题目和发表刊物。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总结项目组成员在专利申请和授权方面的成果，包括发明专利、实用新型专利和外观设计专利等，并列出代表性专利名称和申请号。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发表论文与专利申请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专利申请与授权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发表论文情况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团队建设与人才培养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包括项目负责人、主要研究人员和关键技术支持人员，具备丰富的科研经验和专业背景。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核心成员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新进成员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合作伙伴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350" r="83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通过招聘、选拔等方式引入的新进研究人员，为团队注入新鲜血液。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与本项目建立合作关系的外部专家、研究机构和企事业单位，共同推进项目进展。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团队成员介绍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6808" b="680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制定针对不同层次研究人员的培训计划，包括专业技术培训、学术交流活动等。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培训计划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实行导师制度，由资深研究人员担任导师，指导新进成员快速成长。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导师制度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鼓励团队成员参与实际项目，提高实践能力和解决问题的能力。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实践锻炼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设立奖励机制，对在项目中表现突出的团队成员给予表彰和奖励。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激励机制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人才培养举措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总结本年度团队在科研项目方面取得的重大成果和突破，如发表论文、申请专利等。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科研成果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荣誉证书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项目经费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社会影响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列举团队成员在本年度获得的荣誉证书和奖项，如优秀科研团队、优秀个人等。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说明本年度科研项目经费的来源、使用情况和结余情况，确保经费使用合规、透明。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阐述本项目研究对社会、经济、科技等方面产生的影响和贡献，提高团队的社会声誉。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团队荣誉与奖励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项目经费使用与管理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https://d.book118.com/955111244111011040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2024-08-31T06:48:37.860</cp:lastPrinted>
  <dcterms:created xsi:type="dcterms:W3CDTF">2024-08-30T22:48:37Z</dcterms:created>
  <dcterms:modified xsi:type="dcterms:W3CDTF">2024-08-30T22:48:40Z</dcterms:modified>
</cp:coreProperties>
</file>