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fill>
          <a:solidFill>
            <a:schemeClr val="accent6">
              <a:tint val="40000"/>
            </a:schemeClr>
          </a:solidFill>
        </a:fill>
      </a:tcStyle>
    </a:band1H>
    <a:band1V>
      <a:tcStyle>
        <a:fill>
          <a:solidFill>
            <a:schemeClr val="accent6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0742E-0A39-47E1-B111-D37FB3DB611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28320B-4DBD-4600-BDFC-57949A5C39B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1ppt.com/hangye/" TargetMode="External" /><Relationship Id="rId2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FA021-3D6C-4357-BEF0-25458246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00710-364C-452C-BB1E-49AB65F9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34320-14B7-42B6-B321-B1094C868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A4899-39BE-466B-AB2B-4BE87ABEB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E2241-4821-45DB-9591-8CCABBE1A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86BD0-CF09-4C5A-AE9E-315240A9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E06C2-A65A-4808-9AE0-FE1CA7C1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5D26D-508A-4A26-8B35-B608AB24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9E950-D3AF-4486-959E-61891428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56ADB-CD31-4D9B-90B0-0B346512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702EB-E31F-45D8-945A-FD6708A2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4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5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6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7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8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9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0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2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3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4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5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6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7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8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9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0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2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3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4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5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6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7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8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29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0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2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3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4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5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6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7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8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39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TextBox 9"/>
          <p:cNvSpPr txBox="1"/>
          <p:nvPr userDrawn="1"/>
        </p:nvSpPr>
        <p:spPr>
          <a:xfrm>
            <a:off x="453650" y="0"/>
            <a:ext cx="540060" cy="121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1"/>
              </a:rPr>
              <a:t>行业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1"/>
              </a:rPr>
              <a:t>PPT</a:t>
            </a: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1"/>
              </a:rPr>
              <a:t>模板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http://www.1ppt.com/hangye/</a:t>
            </a:r>
            <a:endParaRPr lang="en-US" altLang="zh-CN" sz="100">
              <a:solidFill>
                <a:schemeClr val="tx1"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  <p:hf sldNum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F5EEDE-CED4-49EB-8097-46A0615CF1F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CF293B4-F7FC-4EDE-BBBD-1D8E54CA21B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ft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image" Target="../media/image1.jpeg" /><Relationship Id="rId52" Type="http://schemas.openxmlformats.org/officeDocument/2006/relationships/theme" Target="../theme/theme2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5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  <p:sldLayoutId id="2147483705" r:id="rId46"/>
    <p:sldLayoutId id="2147483706" r:id="rId47"/>
    <p:sldLayoutId id="2147483707" r:id="rId48"/>
    <p:sldLayoutId id="2147483708" r:id="rId49"/>
    <p:sldLayoutId id="2147483709" r:id="rId50"/>
  </p:sldLayoutIdLst>
  <p:transition/>
  <p:timing/>
  <p:hf sldNum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30003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163956" y="2089703"/>
            <a:ext cx="5546035" cy="2451297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729990" y="2854325"/>
            <a:ext cx="4983480" cy="9220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+mn-ea"/>
                <a:sym typeface="+mn-lt"/>
              </a:rPr>
              <a:t>化学式与化合价</a:t>
            </a:r>
            <a:endParaRPr lang="zh-CN" altLang="en-US" sz="5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/>
        </p:nvGrpSpPr>
        <p:grpSpPr>
          <a:xfrm>
            <a:off x="4065872" y="2763146"/>
            <a:ext cx="4060258" cy="893125"/>
            <a:chOff x="3389162" y="2541195"/>
            <a:chExt cx="5413677" cy="1190833"/>
          </a:xfrm>
        </p:grpSpPr>
        <p:sp>
          <p:nvSpPr>
            <p:cNvPr id="5" name="文本框 4"/>
            <p:cNvSpPr txBox="1"/>
            <p:nvPr/>
          </p:nvSpPr>
          <p:spPr>
            <a:xfrm>
              <a:off x="3449319" y="2541195"/>
              <a:ext cx="5293360" cy="11370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950" b="1">
                  <a:solidFill>
                    <a:srgbClr val="2A6451"/>
                  </a:solidFill>
                  <a:cs typeface="+mn-ea"/>
                  <a:sym typeface="+mn-lt"/>
                </a:rPr>
                <a:t>化学式的定义</a:t>
              </a:r>
              <a:endParaRPr lang="zh-CN" altLang="en-US" sz="4950" b="1">
                <a:solidFill>
                  <a:srgbClr val="2A6451"/>
                </a:solidFill>
                <a:cs typeface="+mn-ea"/>
                <a:sym typeface="+mn-lt"/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>
              <a:off x="3389162" y="3732028"/>
              <a:ext cx="5413677" cy="0"/>
            </a:xfrm>
            <a:prstGeom prst="line">
              <a:avLst/>
            </a:prstGeom>
            <a:ln w="25400">
              <a:solidFill>
                <a:srgbClr val="92B46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 advClick="0" advTm="3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895794" y="2534751"/>
            <a:ext cx="1743075" cy="1106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solidFill>
                  <a:srgbClr val="2A6451"/>
                </a:solidFill>
                <a:cs typeface="+mn-ea"/>
                <a:sym typeface="+mn-lt"/>
              </a:rPr>
              <a:t>H</a:t>
            </a:r>
            <a:r>
              <a:rPr lang="en-US" altLang="zh-CN" sz="6600" baseline="-25000">
                <a:solidFill>
                  <a:srgbClr val="2A6451"/>
                </a:solidFill>
                <a:cs typeface="+mn-ea"/>
                <a:sym typeface="+mn-lt"/>
              </a:rPr>
              <a:t>2</a:t>
            </a:r>
            <a:r>
              <a:rPr lang="en-US" altLang="zh-CN" sz="6600">
                <a:solidFill>
                  <a:srgbClr val="2A6451"/>
                </a:solidFill>
                <a:cs typeface="+mn-ea"/>
                <a:sym typeface="+mn-lt"/>
              </a:rPr>
              <a:t>O</a:t>
            </a:r>
            <a:endParaRPr lang="zh-CN" altLang="en-US" sz="66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双波形 5"/>
          <p:cNvSpPr/>
          <p:nvPr/>
        </p:nvSpPr>
        <p:spPr>
          <a:xfrm>
            <a:off x="3617660" y="1868547"/>
            <a:ext cx="4883610" cy="2477338"/>
          </a:xfrm>
          <a:prstGeom prst="doubleWav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化学式：</a:t>
            </a:r>
            <a:endParaRPr lang="en-US" altLang="zh-CN" sz="27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用</a:t>
            </a: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FF"/>
                </a:highlight>
              </a:rPr>
              <a:t>元素符号</a:t>
            </a: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和</a:t>
            </a: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FF"/>
                </a:highlight>
              </a:rPr>
              <a:t>数字</a:t>
            </a: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的组合</a:t>
            </a:r>
            <a:r>
              <a:rPr lang="en-US" altLang="zh-CN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</a:t>
            </a: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表示物质组成的式子。</a:t>
            </a:r>
            <a:endParaRPr lang="zh-CN" altLang="en-US" sz="27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 spd="med" advClick="0" advTm="30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1991139" y="1155424"/>
            <a:ext cx="6011497" cy="665922"/>
          </a:xfrm>
          <a:prstGeom prst="rect">
            <a:avLst/>
          </a:prstGeom>
          <a:solidFill>
            <a:srgbClr val="669A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/>
              <a:t>你能写出空气的化学式吗？</a:t>
            </a:r>
            <a:endParaRPr lang="zh-CN" altLang="en-US" sz="3300"/>
          </a:p>
        </p:txBody>
      </p:sp>
      <p:sp>
        <p:nvSpPr>
          <p:cNvPr id="25" name="矩形 24"/>
          <p:cNvSpPr/>
          <p:nvPr/>
        </p:nvSpPr>
        <p:spPr>
          <a:xfrm>
            <a:off x="1991138" y="2074580"/>
            <a:ext cx="7841975" cy="665922"/>
          </a:xfrm>
          <a:prstGeom prst="rect">
            <a:avLst/>
          </a:prstGeom>
          <a:solidFill>
            <a:srgbClr val="669A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/>
              <a:t>能写出组成空气的各物质的化学式么？</a:t>
            </a:r>
            <a:endParaRPr lang="zh-CN" altLang="en-US" sz="3300"/>
          </a:p>
        </p:txBody>
      </p:sp>
      <p:sp>
        <p:nvSpPr>
          <p:cNvPr id="26" name="文本框 25"/>
          <p:cNvSpPr txBox="1"/>
          <p:nvPr/>
        </p:nvSpPr>
        <p:spPr>
          <a:xfrm>
            <a:off x="2243747" y="2812163"/>
            <a:ext cx="4572000" cy="5988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/>
              <a:t>N</a:t>
            </a:r>
            <a:r>
              <a:rPr lang="zh-CN" altLang="en-US" sz="3300" baseline="-25000"/>
              <a:t>2</a:t>
            </a:r>
            <a:r>
              <a:rPr lang="zh-CN" altLang="en-US" sz="3300"/>
              <a:t>    O</a:t>
            </a:r>
            <a:r>
              <a:rPr lang="zh-CN" altLang="en-US" sz="3300" baseline="-25000"/>
              <a:t>2</a:t>
            </a:r>
            <a:r>
              <a:rPr lang="zh-CN" altLang="en-US" sz="3300"/>
              <a:t>     </a:t>
            </a:r>
            <a:r>
              <a:rPr lang="en-US" altLang="zh-CN" sz="3300"/>
              <a:t>He     </a:t>
            </a:r>
            <a:r>
              <a:rPr lang="zh-CN" altLang="en-US" sz="3300"/>
              <a:t>CO</a:t>
            </a:r>
            <a:r>
              <a:rPr lang="zh-CN" altLang="en-US" sz="3300" baseline="-25000"/>
              <a:t>2</a:t>
            </a:r>
            <a:endParaRPr lang="zh-CN" altLang="en-US" sz="3300" baseline="-25000"/>
          </a:p>
        </p:txBody>
      </p:sp>
      <p:sp>
        <p:nvSpPr>
          <p:cNvPr id="16" name="矩形: 折角 15"/>
          <p:cNvSpPr/>
          <p:nvPr/>
        </p:nvSpPr>
        <p:spPr>
          <a:xfrm>
            <a:off x="5102087" y="3577802"/>
            <a:ext cx="4731026" cy="1511173"/>
          </a:xfrm>
          <a:prstGeom prst="foldedCorner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>
                <a:solidFill>
                  <a:schemeClr val="tx1"/>
                </a:solidFill>
              </a:rPr>
              <a:t>混合物不能用化学式表示</a:t>
            </a:r>
            <a:endParaRPr lang="zh-CN" altLang="en-US" sz="3000">
              <a:solidFill>
                <a:schemeClr val="tx1"/>
              </a:solidFill>
            </a:endParaRPr>
          </a:p>
          <a:p>
            <a:pPr algn="ctr"/>
            <a:r>
              <a:rPr lang="zh-CN" altLang="en-US" sz="3000">
                <a:solidFill>
                  <a:schemeClr val="tx1"/>
                </a:solidFill>
              </a:rPr>
              <a:t>纯净物才能用化学式表示</a:t>
            </a:r>
            <a:endParaRPr lang="zh-CN" altLang="en-US" sz="30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Click="0" advTm="3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1732721" y="1344248"/>
            <a:ext cx="7116418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辨一辨：以下的化学式中，哪个是“水”的化学式？</a:t>
            </a:r>
            <a:endParaRPr lang="zh-CN" altLang="en-US" sz="2400"/>
          </a:p>
        </p:txBody>
      </p:sp>
      <p:sp>
        <p:nvSpPr>
          <p:cNvPr id="9" name="思想气泡: 云 8"/>
          <p:cNvSpPr/>
          <p:nvPr/>
        </p:nvSpPr>
        <p:spPr>
          <a:xfrm>
            <a:off x="1732721" y="2054915"/>
            <a:ext cx="5138531" cy="160020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/>
              <a:t>H</a:t>
            </a:r>
            <a:r>
              <a:rPr lang="en-US" altLang="zh-CN" sz="3300" baseline="-25000"/>
              <a:t>2</a:t>
            </a:r>
            <a:r>
              <a:rPr lang="zh-CN" altLang="en-US" sz="3300"/>
              <a:t>、</a:t>
            </a:r>
            <a:r>
              <a:rPr lang="en-US" altLang="zh-CN" sz="3300"/>
              <a:t>H</a:t>
            </a:r>
            <a:r>
              <a:rPr lang="en-US" altLang="zh-CN" sz="3300" baseline="-25000"/>
              <a:t>2</a:t>
            </a:r>
            <a:r>
              <a:rPr lang="en-US" altLang="zh-CN" sz="3300"/>
              <a:t>O</a:t>
            </a:r>
            <a:r>
              <a:rPr lang="zh-CN" altLang="en-US" sz="3300"/>
              <a:t>、</a:t>
            </a:r>
            <a:r>
              <a:rPr lang="en-US" altLang="zh-CN" sz="3300"/>
              <a:t>H</a:t>
            </a:r>
            <a:r>
              <a:rPr lang="en-US" altLang="zh-CN" sz="3300" baseline="-25000"/>
              <a:t>2</a:t>
            </a:r>
            <a:r>
              <a:rPr lang="en-US" altLang="zh-CN" sz="3300"/>
              <a:t>O</a:t>
            </a:r>
            <a:r>
              <a:rPr lang="en-US" altLang="zh-CN" sz="3300" baseline="-25000"/>
              <a:t>2</a:t>
            </a:r>
            <a:endParaRPr lang="zh-CN" altLang="en-US" sz="3300"/>
          </a:p>
        </p:txBody>
      </p:sp>
      <p:sp>
        <p:nvSpPr>
          <p:cNvPr id="12" name="矩形: 折角 11"/>
          <p:cNvSpPr/>
          <p:nvPr/>
        </p:nvSpPr>
        <p:spPr>
          <a:xfrm>
            <a:off x="1722782" y="4311098"/>
            <a:ext cx="8746435" cy="1043609"/>
          </a:xfrm>
          <a:prstGeom prst="foldedCorner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000">
                <a:solidFill>
                  <a:schemeClr val="tx1"/>
                </a:solidFill>
              </a:rPr>
              <a:t> 每种纯净物质的组成是固定不变的，所以表示每种物质组成的化学式只有一个</a:t>
            </a:r>
            <a:endParaRPr lang="zh-CN" altLang="en-US" sz="3000">
              <a:solidFill>
                <a:schemeClr val="tx1"/>
              </a:solidFill>
            </a:endParaRPr>
          </a:p>
        </p:txBody>
      </p:sp>
      <p:sp>
        <p:nvSpPr>
          <p:cNvPr id="13" name="爆炸形: 14 pt  12"/>
          <p:cNvSpPr/>
          <p:nvPr/>
        </p:nvSpPr>
        <p:spPr>
          <a:xfrm>
            <a:off x="5529470" y="1503293"/>
            <a:ext cx="5138531" cy="2987500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>
                <a:solidFill>
                  <a:schemeClr val="tx1"/>
                </a:solidFill>
              </a:rPr>
              <a:t>基于实验测定的结果，不能随意捏造</a:t>
            </a:r>
            <a:endParaRPr lang="zh-CN" altLang="en-US" sz="27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Click="0" advTm="3000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/>
        </p:nvGrpSpPr>
        <p:grpSpPr>
          <a:xfrm>
            <a:off x="4065872" y="2763146"/>
            <a:ext cx="4060258" cy="893125"/>
            <a:chOff x="3389162" y="2541195"/>
            <a:chExt cx="5413677" cy="1190833"/>
          </a:xfrm>
        </p:grpSpPr>
        <p:sp>
          <p:nvSpPr>
            <p:cNvPr id="5" name="文本框 4"/>
            <p:cNvSpPr txBox="1"/>
            <p:nvPr/>
          </p:nvSpPr>
          <p:spPr>
            <a:xfrm>
              <a:off x="3449319" y="2541195"/>
              <a:ext cx="5293360" cy="11370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950" b="1">
                  <a:solidFill>
                    <a:srgbClr val="2A6451"/>
                  </a:solidFill>
                  <a:cs typeface="+mn-ea"/>
                  <a:sym typeface="+mn-lt"/>
                </a:rPr>
                <a:t>化学式的意义</a:t>
              </a:r>
              <a:endParaRPr lang="zh-CN" altLang="en-US" sz="4950" b="1">
                <a:solidFill>
                  <a:srgbClr val="2A6451"/>
                </a:solidFill>
                <a:cs typeface="+mn-ea"/>
                <a:sym typeface="+mn-lt"/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>
              <a:off x="3389162" y="3732028"/>
              <a:ext cx="5413677" cy="0"/>
            </a:xfrm>
            <a:prstGeom prst="line">
              <a:avLst/>
            </a:prstGeom>
            <a:ln w="25400">
              <a:solidFill>
                <a:srgbClr val="92B46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 advClick="0" advTm="3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1524000" y="857250"/>
            <a:ext cx="9144000" cy="1299830"/>
          </a:xfrm>
          <a:prstGeom prst="rect">
            <a:avLst/>
          </a:prstGeom>
          <a:solidFill>
            <a:srgbClr val="2A64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000">
                <a:cs typeface="+mn-ea"/>
                <a:sym typeface="+mn-lt"/>
              </a:rPr>
              <a:t>小组讨论（</a:t>
            </a:r>
            <a:r>
              <a:rPr lang="en-US" altLang="zh-CN" sz="3000">
                <a:cs typeface="+mn-ea"/>
                <a:sym typeface="+mn-lt"/>
              </a:rPr>
              <a:t>3min</a:t>
            </a:r>
            <a:r>
              <a:rPr lang="zh-CN" altLang="en-US" sz="3000">
                <a:cs typeface="+mn-ea"/>
                <a:sym typeface="+mn-lt"/>
              </a:rPr>
              <a:t>）：依据所学知识说出</a:t>
            </a:r>
            <a:r>
              <a:rPr lang="en-US" altLang="zh-CN" sz="3000">
                <a:cs typeface="+mn-ea"/>
                <a:sym typeface="+mn-lt"/>
              </a:rPr>
              <a:t>H</a:t>
            </a:r>
            <a:r>
              <a:rPr lang="en-US" altLang="zh-CN" sz="3000" baseline="-25000">
                <a:cs typeface="+mn-ea"/>
                <a:sym typeface="+mn-lt"/>
              </a:rPr>
              <a:t>2</a:t>
            </a:r>
            <a:r>
              <a:rPr lang="en-US" altLang="zh-CN" sz="3000">
                <a:cs typeface="+mn-ea"/>
                <a:sym typeface="+mn-lt"/>
              </a:rPr>
              <a:t>O</a:t>
            </a:r>
            <a:r>
              <a:rPr lang="zh-CN" altLang="en-US" sz="3000">
                <a:cs typeface="+mn-ea"/>
                <a:sym typeface="+mn-lt"/>
              </a:rPr>
              <a:t>所能表示的意义（可从宏观、微观两个视角出发）</a:t>
            </a:r>
            <a:endParaRPr lang="zh-CN" altLang="en-US" sz="3000"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607127" y="2375289"/>
            <a:ext cx="150668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宏观意义：</a:t>
            </a:r>
            <a:endParaRPr lang="zh-CN" altLang="en-US" sz="2400"/>
          </a:p>
        </p:txBody>
      </p:sp>
      <p:sp>
        <p:nvSpPr>
          <p:cNvPr id="20" name="文本框 19"/>
          <p:cNvSpPr txBox="1"/>
          <p:nvPr/>
        </p:nvSpPr>
        <p:spPr>
          <a:xfrm>
            <a:off x="3311236" y="2375289"/>
            <a:ext cx="4655127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表示水这种</a:t>
            </a:r>
            <a:r>
              <a:rPr lang="zh-CN" altLang="en-US" sz="2400">
                <a:highlight>
                  <a:srgbClr val="FF00FF"/>
                </a:highlight>
              </a:rPr>
              <a:t>物质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3311236" y="2942498"/>
            <a:ext cx="4655127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表示水由氢元素和氧</a:t>
            </a:r>
            <a:r>
              <a:rPr lang="zh-CN" altLang="en-US" sz="2400">
                <a:highlight>
                  <a:srgbClr val="FF00FF"/>
                </a:highlight>
              </a:rPr>
              <a:t>元素组成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1607127" y="3715716"/>
            <a:ext cx="150668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微观意义：</a:t>
            </a:r>
            <a:endParaRPr lang="zh-CN" altLang="en-US" sz="2400"/>
          </a:p>
        </p:txBody>
      </p:sp>
      <p:sp>
        <p:nvSpPr>
          <p:cNvPr id="24" name="文本框 23"/>
          <p:cNvSpPr txBox="1"/>
          <p:nvPr/>
        </p:nvSpPr>
        <p:spPr>
          <a:xfrm>
            <a:off x="3311236" y="3715715"/>
            <a:ext cx="4655127" cy="46037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</a:t>
            </a:r>
            <a:r>
              <a:rPr lang="zh-CN" altLang="en-US" sz="2400">
                <a:highlight>
                  <a:srgbClr val="FF00FF"/>
                </a:highlight>
              </a:rPr>
              <a:t>一个水分子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3311236" y="4419413"/>
            <a:ext cx="6764483" cy="4603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表示一个水分子由一个氧原子和两个氢</a:t>
            </a:r>
            <a:r>
              <a:rPr lang="zh-CN" altLang="en-US" sz="2400">
                <a:highlight>
                  <a:srgbClr val="FF00FF"/>
                </a:highlight>
              </a:rPr>
              <a:t>原子构成</a:t>
            </a:r>
            <a:endParaRPr lang="zh-CN" altLang="en-US" sz="2400">
              <a:highlight>
                <a:srgbClr val="FF00FF"/>
              </a:highlight>
            </a:endParaRPr>
          </a:p>
        </p:txBody>
      </p:sp>
    </p:spTree>
  </p:cSld>
  <p:clrMapOvr>
    <a:masterClrMapping/>
  </p:clrMapOvr>
  <p:transition spd="slow" advClick="0" advTm="3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4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524000" y="952365"/>
            <a:ext cx="9144000" cy="908738"/>
          </a:xfrm>
          <a:prstGeom prst="rect">
            <a:avLst/>
          </a:prstGeom>
          <a:solidFill>
            <a:srgbClr val="92B4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50">
                <a:cs typeface="+mn-ea"/>
                <a:sym typeface="+mn-lt"/>
              </a:rPr>
              <a:t>练一练：说出化学式</a:t>
            </a:r>
            <a:r>
              <a:rPr lang="en-US" altLang="zh-CN" sz="4050">
                <a:cs typeface="+mn-ea"/>
                <a:sym typeface="+mn-lt"/>
              </a:rPr>
              <a:t>SO</a:t>
            </a:r>
            <a:r>
              <a:rPr lang="en-US" altLang="zh-CN" sz="4050" baseline="-25000">
                <a:cs typeface="+mn-ea"/>
                <a:sym typeface="+mn-lt"/>
              </a:rPr>
              <a:t>2</a:t>
            </a:r>
            <a:r>
              <a:rPr lang="zh-CN" altLang="en-US" sz="4050">
                <a:cs typeface="+mn-ea"/>
                <a:sym typeface="+mn-lt"/>
              </a:rPr>
              <a:t>的意义</a:t>
            </a:r>
            <a:endParaRPr lang="zh-CN" altLang="en-US" sz="4050">
              <a:cs typeface="+mn-ea"/>
              <a:sym typeface="+mn-lt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1607127" y="2375289"/>
            <a:ext cx="150668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宏观意义：</a:t>
            </a:r>
            <a:endParaRPr lang="zh-CN" altLang="en-US" sz="2400"/>
          </a:p>
        </p:txBody>
      </p:sp>
      <p:sp>
        <p:nvSpPr>
          <p:cNvPr id="42" name="文本框 41"/>
          <p:cNvSpPr txBox="1"/>
          <p:nvPr/>
        </p:nvSpPr>
        <p:spPr>
          <a:xfrm>
            <a:off x="3311236" y="2375289"/>
            <a:ext cx="4655127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表示二氧化硫这种</a:t>
            </a:r>
            <a:r>
              <a:rPr lang="zh-CN" altLang="en-US" sz="2400">
                <a:highlight>
                  <a:srgbClr val="FF00FF"/>
                </a:highlight>
              </a:rPr>
              <a:t>物质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3311235" y="2942498"/>
            <a:ext cx="7356764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表示二氧化硫由硫元素和氧</a:t>
            </a:r>
            <a:r>
              <a:rPr lang="zh-CN" altLang="en-US" sz="2400">
                <a:highlight>
                  <a:srgbClr val="FF00FF"/>
                </a:highlight>
              </a:rPr>
              <a:t>元素组成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1607127" y="3715716"/>
            <a:ext cx="150668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微观意义：</a:t>
            </a:r>
            <a:endParaRPr lang="zh-CN" altLang="en-US" sz="2400"/>
          </a:p>
        </p:txBody>
      </p:sp>
      <p:sp>
        <p:nvSpPr>
          <p:cNvPr id="45" name="文本框 44"/>
          <p:cNvSpPr txBox="1"/>
          <p:nvPr/>
        </p:nvSpPr>
        <p:spPr>
          <a:xfrm>
            <a:off x="3311236" y="3715715"/>
            <a:ext cx="4655127" cy="46037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</a:t>
            </a:r>
            <a:r>
              <a:rPr lang="zh-CN" altLang="en-US" sz="2400">
                <a:highlight>
                  <a:srgbClr val="FF00FF"/>
                </a:highlight>
              </a:rPr>
              <a:t>一个二氧化硫分子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3311236" y="4419413"/>
            <a:ext cx="6764483" cy="82994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表示一个二氧化硫分子由一个硫原子和两个氧</a:t>
            </a:r>
            <a:r>
              <a:rPr lang="zh-CN" altLang="en-US" sz="2400">
                <a:highlight>
                  <a:srgbClr val="FF00FF"/>
                </a:highlight>
              </a:rPr>
              <a:t>原子构成</a:t>
            </a:r>
            <a:endParaRPr lang="zh-CN" altLang="en-US" sz="2400">
              <a:highlight>
                <a:srgbClr val="FF00FF"/>
              </a:highlight>
            </a:endParaRPr>
          </a:p>
        </p:txBody>
      </p:sp>
    </p:spTree>
  </p:cSld>
  <p:clrMapOvr>
    <a:masterClrMapping/>
  </p:clrMapOvr>
  <p:transition spd="slow" advClick="0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524000" y="952365"/>
            <a:ext cx="9144000" cy="908738"/>
          </a:xfrm>
          <a:prstGeom prst="rect">
            <a:avLst/>
          </a:prstGeom>
          <a:solidFill>
            <a:srgbClr val="92B4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de-DE" altLang="zh-CN" sz="4050">
                <a:cs typeface="+mn-ea"/>
                <a:sym typeface="+mn-lt"/>
              </a:rPr>
              <a:t>2H</a:t>
            </a:r>
            <a:r>
              <a:rPr lang="de-DE" altLang="zh-CN" sz="4050" baseline="-25000">
                <a:cs typeface="+mn-ea"/>
                <a:sym typeface="+mn-lt"/>
              </a:rPr>
              <a:t>2</a:t>
            </a:r>
            <a:r>
              <a:rPr lang="de-DE" altLang="zh-CN" sz="4050">
                <a:cs typeface="+mn-ea"/>
                <a:sym typeface="+mn-lt"/>
              </a:rPr>
              <a:t>O</a:t>
            </a:r>
            <a:r>
              <a:rPr lang="zh-CN" altLang="de-DE" sz="4050">
                <a:cs typeface="+mn-ea"/>
                <a:sym typeface="+mn-lt"/>
              </a:rPr>
              <a:t>、</a:t>
            </a:r>
            <a:r>
              <a:rPr lang="de-DE" altLang="zh-CN" sz="4050">
                <a:cs typeface="+mn-ea"/>
                <a:sym typeface="+mn-lt"/>
              </a:rPr>
              <a:t>2SO</a:t>
            </a:r>
            <a:r>
              <a:rPr lang="de-DE" altLang="zh-CN" sz="4050" baseline="-25000">
                <a:cs typeface="+mn-ea"/>
                <a:sym typeface="+mn-lt"/>
              </a:rPr>
              <a:t>2</a:t>
            </a:r>
            <a:r>
              <a:rPr lang="zh-CN" altLang="de-DE" sz="4050">
                <a:cs typeface="+mn-ea"/>
                <a:sym typeface="+mn-lt"/>
              </a:rPr>
              <a:t>代表什么？</a:t>
            </a:r>
            <a:endParaRPr lang="zh-CN" altLang="en-US" sz="4050">
              <a:cs typeface="+mn-ea"/>
              <a:sym typeface="+mn-lt"/>
            </a:endParaRPr>
          </a:p>
        </p:txBody>
      </p:sp>
      <p:sp>
        <p:nvSpPr>
          <p:cNvPr id="9" name="爆炸形: 14 pt  8"/>
          <p:cNvSpPr/>
          <p:nvPr/>
        </p:nvSpPr>
        <p:spPr>
          <a:xfrm>
            <a:off x="1752601" y="2168310"/>
            <a:ext cx="8634845" cy="3177813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700">
                <a:solidFill>
                  <a:schemeClr val="tx1"/>
                </a:solidFill>
              </a:rPr>
              <a:t>当化学式前加有数字，就只具有微观意义，表示</a:t>
            </a:r>
            <a:r>
              <a:rPr lang="zh-CN" altLang="en-US" sz="3600">
                <a:solidFill>
                  <a:schemeClr val="tx1"/>
                </a:solidFill>
                <a:highlight>
                  <a:srgbClr val="FF00FF"/>
                </a:highlight>
              </a:rPr>
              <a:t>几个分子</a:t>
            </a:r>
            <a:endParaRPr lang="zh-CN" altLang="en-US" sz="3600">
              <a:solidFill>
                <a:schemeClr val="tx1"/>
              </a:solidFill>
              <a:highlight>
                <a:srgbClr val="FF00FF"/>
              </a:highlight>
            </a:endParaRPr>
          </a:p>
        </p:txBody>
      </p:sp>
    </p:spTree>
  </p:cSld>
  <p:clrMapOvr>
    <a:masterClrMapping/>
  </p:clrMapOvr>
  <p:transition spd="slow" advClick="0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1524000" y="857250"/>
            <a:ext cx="9144000" cy="1299830"/>
          </a:xfrm>
          <a:prstGeom prst="rect">
            <a:avLst/>
          </a:prstGeom>
          <a:solidFill>
            <a:srgbClr val="2A64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000">
                <a:cs typeface="+mn-ea"/>
                <a:sym typeface="+mn-lt"/>
              </a:rPr>
              <a:t>小组讨论（</a:t>
            </a:r>
            <a:r>
              <a:rPr lang="en-US" altLang="zh-CN" sz="3000">
                <a:cs typeface="+mn-ea"/>
                <a:sym typeface="+mn-lt"/>
              </a:rPr>
              <a:t>3min</a:t>
            </a:r>
            <a:r>
              <a:rPr lang="zh-CN" altLang="en-US" sz="3000">
                <a:cs typeface="+mn-ea"/>
                <a:sym typeface="+mn-lt"/>
              </a:rPr>
              <a:t>）：</a:t>
            </a:r>
            <a:r>
              <a:rPr lang="en-US" altLang="zh-CN" sz="3000">
                <a:cs typeface="+mn-ea"/>
                <a:sym typeface="+mn-lt"/>
              </a:rPr>
              <a:t>H   2H    2H</a:t>
            </a:r>
            <a:r>
              <a:rPr lang="en-US" altLang="zh-CN" sz="3000" baseline="-25000">
                <a:cs typeface="+mn-ea"/>
                <a:sym typeface="+mn-lt"/>
              </a:rPr>
              <a:t>2</a:t>
            </a:r>
            <a:r>
              <a:rPr lang="en-US" altLang="zh-CN" sz="3000">
                <a:cs typeface="+mn-ea"/>
                <a:sym typeface="+mn-lt"/>
              </a:rPr>
              <a:t>     H</a:t>
            </a:r>
            <a:r>
              <a:rPr lang="en-US" altLang="zh-CN" sz="3000" baseline="-25000">
                <a:cs typeface="+mn-ea"/>
                <a:sym typeface="+mn-lt"/>
              </a:rPr>
              <a:t>2   </a:t>
            </a:r>
            <a:r>
              <a:rPr lang="zh-CN" altLang="en-US" sz="3000">
                <a:cs typeface="+mn-ea"/>
                <a:sym typeface="+mn-lt"/>
              </a:rPr>
              <a:t>分别具有什么意义？</a:t>
            </a:r>
            <a:endParaRPr lang="zh-CN" altLang="en-US" sz="3000">
              <a:cs typeface="+mn-ea"/>
              <a:sym typeface="+mn-lt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552699" y="2656796"/>
            <a:ext cx="4655127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H:</a:t>
            </a:r>
            <a:r>
              <a:rPr lang="zh-CN" altLang="en-US" sz="2400"/>
              <a:t>（</a:t>
            </a:r>
            <a:r>
              <a:rPr lang="en-US" altLang="zh-CN" sz="2400"/>
              <a:t>1</a:t>
            </a:r>
            <a:r>
              <a:rPr lang="zh-CN" altLang="en-US" sz="2400"/>
              <a:t>）氢元素（</a:t>
            </a:r>
            <a:r>
              <a:rPr lang="en-US" altLang="zh-CN" sz="2400"/>
              <a:t>2</a:t>
            </a:r>
            <a:r>
              <a:rPr lang="zh-CN" altLang="en-US" sz="2400"/>
              <a:t>）一个氢原子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552699" y="3224005"/>
            <a:ext cx="4655127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2H:</a:t>
            </a:r>
            <a:r>
              <a:rPr lang="zh-CN" altLang="en-US" sz="2400"/>
              <a:t>两个氢原子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2552699" y="3997223"/>
            <a:ext cx="4655127" cy="46037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2H</a:t>
            </a:r>
            <a:r>
              <a:rPr lang="en-US" altLang="zh-CN" sz="2400" baseline="-25000"/>
              <a:t>2</a:t>
            </a:r>
            <a:r>
              <a:rPr lang="en-US" altLang="zh-CN" sz="2400"/>
              <a:t>:</a:t>
            </a:r>
            <a:r>
              <a:rPr lang="zh-CN" altLang="en-US" sz="2400"/>
              <a:t>两个氢分子</a:t>
            </a:r>
            <a:endParaRPr lang="zh-CN" altLang="en-US" sz="2400">
              <a:highlight>
                <a:srgbClr val="FF00FF"/>
              </a:highlight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2552699" y="4700921"/>
            <a:ext cx="8042564" cy="82994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H</a:t>
            </a:r>
            <a:r>
              <a:rPr lang="en-US" altLang="zh-CN" sz="2400" baseline="-25000"/>
              <a:t>2</a:t>
            </a:r>
            <a:r>
              <a:rPr lang="en-US" altLang="zh-CN" sz="2400"/>
              <a:t>:</a:t>
            </a:r>
            <a:r>
              <a:rPr lang="zh-CN" altLang="en-US" sz="2400"/>
              <a:t>（</a:t>
            </a:r>
            <a:r>
              <a:rPr lang="en-US" altLang="zh-CN" sz="2400"/>
              <a:t>1</a:t>
            </a:r>
            <a:r>
              <a:rPr lang="zh-CN" altLang="en-US" sz="2400"/>
              <a:t>）氢气这种物质（</a:t>
            </a:r>
            <a:r>
              <a:rPr lang="en-US" altLang="zh-CN" sz="2400"/>
              <a:t>2</a:t>
            </a:r>
            <a:r>
              <a:rPr lang="zh-CN" altLang="en-US" sz="2400"/>
              <a:t>）氢气由氢元素组成</a:t>
            </a:r>
            <a:endParaRPr lang="zh-CN" altLang="en-US" sz="2400"/>
          </a:p>
          <a:p>
            <a:r>
              <a:rPr lang="zh-CN" altLang="en-US" sz="2400"/>
              <a:t>    （</a:t>
            </a:r>
            <a:r>
              <a:rPr lang="en-US" altLang="zh-CN" sz="2400"/>
              <a:t>3</a:t>
            </a:r>
            <a:r>
              <a:rPr lang="zh-CN" altLang="en-US" sz="2400"/>
              <a:t>）一个氢分子    （</a:t>
            </a:r>
            <a:r>
              <a:rPr lang="en-US" altLang="zh-CN" sz="2400"/>
              <a:t>4</a:t>
            </a:r>
            <a:r>
              <a:rPr lang="zh-CN" altLang="en-US" sz="2400"/>
              <a:t>）一个氢分子由两个氢原子构成</a:t>
            </a:r>
            <a:endParaRPr lang="zh-CN" altLang="en-US" sz="2400">
              <a:highlight>
                <a:srgbClr val="FF00FF"/>
              </a:highlight>
            </a:endParaRPr>
          </a:p>
        </p:txBody>
      </p:sp>
    </p:spTree>
  </p:cSld>
  <p:clrMapOvr>
    <a:masterClrMapping/>
  </p:clrMapOvr>
  <p:transition spd="slow" advClick="0" advTm="3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4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/>
        </p:nvGrpSpPr>
        <p:grpSpPr>
          <a:xfrm>
            <a:off x="4065872" y="2763146"/>
            <a:ext cx="4060258" cy="893125"/>
            <a:chOff x="3389162" y="2541195"/>
            <a:chExt cx="5413677" cy="1190833"/>
          </a:xfrm>
        </p:grpSpPr>
        <p:sp>
          <p:nvSpPr>
            <p:cNvPr id="5" name="文本框 4"/>
            <p:cNvSpPr txBox="1"/>
            <p:nvPr/>
          </p:nvSpPr>
          <p:spPr>
            <a:xfrm>
              <a:off x="3449319" y="2541195"/>
              <a:ext cx="5293360" cy="11370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950" b="1">
                  <a:solidFill>
                    <a:srgbClr val="2A6451"/>
                  </a:solidFill>
                  <a:cs typeface="+mn-ea"/>
                  <a:sym typeface="+mn-lt"/>
                </a:rPr>
                <a:t>化学式的书写</a:t>
              </a:r>
              <a:endParaRPr lang="zh-CN" altLang="en-US" sz="4950" b="1">
                <a:solidFill>
                  <a:srgbClr val="2A6451"/>
                </a:solidFill>
                <a:cs typeface="+mn-ea"/>
                <a:sym typeface="+mn-lt"/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>
              <a:off x="3389162" y="3732028"/>
              <a:ext cx="5413677" cy="0"/>
            </a:xfrm>
            <a:prstGeom prst="line">
              <a:avLst/>
            </a:prstGeom>
            <a:ln w="25400">
              <a:solidFill>
                <a:srgbClr val="92B46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 advClick="0" advTm="3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2"/>
          <p:cNvGraphicFramePr>
            <a:graphicFrameLocks noGrp="1"/>
          </p:cNvGraphicFramePr>
          <p:nvPr/>
        </p:nvGraphicFramePr>
        <p:xfrm>
          <a:off x="2573598" y="2595604"/>
          <a:ext cx="7875270" cy="22631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37635"/>
                <a:gridCol w="3937635"/>
              </a:tblGrid>
              <a:tr h="388620"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单质种类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书写方式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</a:tr>
              <a:tr h="388620"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金属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用元素符号表示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</a:tr>
              <a:tr h="388620"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固态非金属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100"/>
                        <a:t>用元素符号表示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</a:tr>
              <a:tr h="388620"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稀有气体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100"/>
                        <a:t>用元素符号表示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</a:tr>
              <a:tr h="708660"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气态非金属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100"/>
                        <a:t>在元素符号右下角写上表示分子中所含原子数的数字，如</a:t>
                      </a:r>
                      <a:r>
                        <a:rPr lang="en-US" altLang="zh-CN" sz="2100"/>
                        <a:t>O</a:t>
                      </a:r>
                      <a:r>
                        <a:rPr lang="en-US" altLang="zh-CN" sz="2100" baseline="-25000"/>
                        <a:t>2</a:t>
                      </a:r>
                      <a:endParaRPr lang="zh-CN" altLang="en-US" sz="2100" baseline="-25000"/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3810000" y="1438841"/>
            <a:ext cx="4572000" cy="5067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1.单质的化学式的书写</a:t>
            </a:r>
            <a:endParaRPr lang="zh-CN" altLang="en-US" sz="2700"/>
          </a:p>
        </p:txBody>
      </p:sp>
    </p:spTree>
  </p:cSld>
  <p:clrMapOvr>
    <a:masterClrMapping/>
  </p:clrMapOvr>
  <p:transition spd="med" advClick="0" advTm="3000">
    <p:pull dir="r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810000" y="1438841"/>
            <a:ext cx="4572000" cy="5067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/>
              <a:t>2.</a:t>
            </a:r>
            <a:r>
              <a:rPr lang="zh-CN" altLang="en-US" sz="2700"/>
              <a:t>化合物的化学式的书写</a:t>
            </a:r>
            <a:endParaRPr lang="zh-CN" altLang="en-US" sz="2700"/>
          </a:p>
        </p:txBody>
      </p:sp>
      <p:sp>
        <p:nvSpPr>
          <p:cNvPr id="6" name="文本框 5"/>
          <p:cNvSpPr txBox="1"/>
          <p:nvPr/>
        </p:nvSpPr>
        <p:spPr>
          <a:xfrm>
            <a:off x="2046823" y="2305009"/>
            <a:ext cx="7348967" cy="9220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氧化物的写法：</a:t>
            </a:r>
            <a:endParaRPr lang="zh-CN" altLang="en-US" sz="2700"/>
          </a:p>
          <a:p>
            <a:r>
              <a:rPr lang="zh-CN" altLang="en-US" sz="2700"/>
              <a:t>氧元素写在右方，另一元素写在左方</a:t>
            </a:r>
            <a:endParaRPr lang="zh-CN" altLang="en-US" sz="2700"/>
          </a:p>
        </p:txBody>
      </p:sp>
      <p:sp>
        <p:nvSpPr>
          <p:cNvPr id="8" name="文本框 7"/>
          <p:cNvSpPr txBox="1"/>
          <p:nvPr/>
        </p:nvSpPr>
        <p:spPr>
          <a:xfrm>
            <a:off x="2046824" y="3586676"/>
            <a:ext cx="7348967" cy="9220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其他化合物的写法：</a:t>
            </a:r>
            <a:endParaRPr lang="zh-CN" altLang="en-US" sz="2700"/>
          </a:p>
          <a:p>
            <a:r>
              <a:rPr lang="zh-CN" altLang="en-US" sz="2700"/>
              <a:t>非金属元素写在右方，金属元素写在左方</a:t>
            </a:r>
            <a:endParaRPr lang="zh-CN" altLang="en-US" sz="2700"/>
          </a:p>
        </p:txBody>
      </p:sp>
    </p:spTree>
  </p:cSld>
  <p:clrMapOvr>
    <a:masterClrMapping/>
  </p:clrMapOvr>
  <p:transition spd="med" advClick="0" advTm="3000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1524000" y="1013369"/>
            <a:ext cx="5055782" cy="0"/>
          </a:xfrm>
          <a:prstGeom prst="line">
            <a:avLst/>
          </a:prstGeom>
          <a:ln w="63500">
            <a:solidFill>
              <a:srgbClr val="92B46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/>
          <p:cNvSpPr txBox="1"/>
          <p:nvPr/>
        </p:nvSpPr>
        <p:spPr>
          <a:xfrm>
            <a:off x="1485945" y="1078791"/>
            <a:ext cx="5135880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000">
                <a:solidFill>
                  <a:srgbClr val="2A6451"/>
                </a:solidFill>
                <a:cs typeface="+mn-ea"/>
                <a:sym typeface="+mn-lt"/>
              </a:rPr>
              <a:t>试着写出以下化合物的化学式</a:t>
            </a:r>
            <a:endParaRPr lang="zh-CN" altLang="en-US" sz="3000">
              <a:solidFill>
                <a:srgbClr val="2A6451"/>
              </a:solidFill>
              <a:cs typeface="+mn-ea"/>
              <a:sym typeface="+mn-lt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669138" y="2016483"/>
            <a:ext cx="7348967" cy="175323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/>
              <a:t>一氧化碳     二氧化氮    三氧化硫</a:t>
            </a:r>
            <a:endParaRPr lang="en-US" altLang="zh-CN" sz="3600"/>
          </a:p>
          <a:p>
            <a:pPr>
              <a:lnSpc>
                <a:spcPct val="150000"/>
              </a:lnSpc>
            </a:pPr>
            <a:r>
              <a:rPr lang="zh-CN" altLang="en-US" sz="3600"/>
              <a:t>氯化钠         氯化钾</a:t>
            </a:r>
            <a:endParaRPr lang="zh-CN" altLang="en-US" sz="3600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621897" y="2018933"/>
            <a:ext cx="232410" cy="27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zh-CN" sz="13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 </a:t>
            </a:r>
            <a:endParaRPr kumimoji="0" lang="zh-CN" altLang="zh-CN" sz="135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云形 8"/>
          <p:cNvSpPr/>
          <p:nvPr/>
        </p:nvSpPr>
        <p:spPr>
          <a:xfrm>
            <a:off x="6621825" y="3648902"/>
            <a:ext cx="3062201" cy="213030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>
                <a:solidFill>
                  <a:schemeClr val="tx1"/>
                </a:solidFill>
              </a:rPr>
              <a:t>读法：</a:t>
            </a:r>
            <a:endParaRPr lang="en-US" altLang="zh-CN" sz="2700">
              <a:solidFill>
                <a:schemeClr val="tx1"/>
              </a:solidFill>
            </a:endParaRPr>
          </a:p>
          <a:p>
            <a:pPr algn="ctr"/>
            <a:r>
              <a:rPr lang="zh-CN" altLang="en-US" sz="2700">
                <a:solidFill>
                  <a:schemeClr val="tx1"/>
                </a:solidFill>
              </a:rPr>
              <a:t>由右往左，读作“某化某”</a:t>
            </a:r>
            <a:endParaRPr lang="zh-CN" altLang="en-US" sz="27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Click="0" advTm="300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1825526" y="857250"/>
            <a:ext cx="8540129" cy="1337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ts val="3600"/>
              </a:lnSpc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7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我们知道物质的组成是固定的，其化学式也是一定的，如何知道不同的元素以什么样的原子个数比相结合呢？</a:t>
            </a:r>
            <a:endParaRPr lang="zh-CN" altLang="en-US" sz="27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aphicFrame>
        <p:nvGraphicFramePr>
          <p:cNvPr id="7" name="表格 7"/>
          <p:cNvGraphicFramePr>
            <a:graphicFrameLocks noGrp="1"/>
          </p:cNvGraphicFramePr>
          <p:nvPr/>
        </p:nvGraphicFramePr>
        <p:xfrm>
          <a:off x="2143538" y="2559877"/>
          <a:ext cx="7669530" cy="158686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34160"/>
                <a:gridCol w="1412875"/>
                <a:gridCol w="1654810"/>
                <a:gridCol w="1533525"/>
                <a:gridCol w="1534160"/>
              </a:tblGrid>
              <a:tr h="52895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/>
                        <a:t>物质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/>
                        <a:t>氯化氢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/>
                        <a:t>水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/>
                        <a:t>氯化钠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/>
                        <a:t>氧化铁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</a:tr>
              <a:tr h="52895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/>
                        <a:t>化学式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HCl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H</a:t>
                      </a:r>
                      <a:r>
                        <a:rPr lang="en-US" altLang="zh-CN" sz="2100" baseline="-25000"/>
                        <a:t>2</a:t>
                      </a:r>
                      <a:r>
                        <a:rPr lang="en-US" altLang="zh-CN" sz="2100"/>
                        <a:t>O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NaCl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Fe</a:t>
                      </a:r>
                      <a:r>
                        <a:rPr lang="en-US" altLang="zh-CN" sz="2100" baseline="-25000"/>
                        <a:t>2</a:t>
                      </a:r>
                      <a:r>
                        <a:rPr lang="en-US" altLang="zh-CN" sz="2100"/>
                        <a:t>O</a:t>
                      </a:r>
                      <a:r>
                        <a:rPr lang="en-US" altLang="zh-CN" sz="2100" baseline="-25000"/>
                        <a:t>3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</a:tr>
              <a:tr h="52895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/>
                        <a:t>原子个数比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1:1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2:1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1:1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100"/>
                        <a:t>2:3</a:t>
                      </a:r>
                      <a:endParaRPr lang="zh-CN" altLang="en-US" sz="2100"/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</p:spTree>
  </p:cSld>
  <p:clrMapOvr>
    <a:masterClrMapping/>
  </p:clrMapOvr>
  <p:transition spd="slow" advClick="0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1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https://d.book118.com/955130003100011100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gsufvksy">
      <a:majorFont>
        <a:latin typeface="Arial"/>
        <a:ea typeface="仓耳青禾体-谷力 W05"/>
        <a:cs typeface="Arial"/>
      </a:majorFont>
      <a:minorFont>
        <a:latin typeface="Arial"/>
        <a:ea typeface="仓耳青禾体-谷力 W05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仓耳青禾体-谷力 W05</vt:lpstr>
      <vt:lpstr>微软雅黑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2024-09-08T01:00:08.779</cp:lastPrinted>
  <dcterms:created xsi:type="dcterms:W3CDTF">2024-09-07T17:00:08Z</dcterms:created>
  <dcterms:modified xsi:type="dcterms:W3CDTF">2024-09-07T17:00:10Z</dcterms:modified>
</cp:coreProperties>
</file>