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7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notesMaster" Target="notesMasters/notesMaster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image" Target="../media/image3.png" /><Relationship Id="rId3" Type="http://schemas.openxmlformats.org/officeDocument/2006/relationships/slide" Target="../slides/slide1.xml" TargetMode="Internal" /><Relationship Id="rId4" Type="http://schemas.openxmlformats.org/officeDocument/2006/relationships/slide" Target="../slides/slide4.xml" TargetMode="Interna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image" Target="../media/image3.png" /><Relationship Id="rId3" Type="http://schemas.openxmlformats.org/officeDocument/2006/relationships/slide" Target="../slides/slide1.xml" TargetMode="Internal" /><Relationship Id="rId4" Type="http://schemas.openxmlformats.org/officeDocument/2006/relationships/slide" Target="../slides/slide4.xml" TargetMode="Interna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E284B-A2EE-48C4-AE9A-73E5FDA60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555A8-2101-443E-BB27-186CF8BFC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55752-F379-4A13-B81F-B7D63D650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E5147B-C6B1-4CC8-A355-47C916F04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CCD1CD-BB53-4B05-AA2D-5977FD1E2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CCC911-32FA-41BB-87C3-5AA566F77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2491E5-1931-48E1-B42E-6DB384C71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2ED96-DA0C-4484-8317-92A4F236E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5354E-3828-4F6F-92C1-A73E9D2E0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00426-B96F-4B3D-8759-214A79A6A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E3C70-6856-4E08-BEB6-D50127DF4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hexin?subject=history#pid=6564654e60819df2225a8455#tid=6566ec22c4999b000ac52db6#sourcefrom=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Cover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MasterShapeName" descr="preencoded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3" name="MasterShapeName"/>
          <p:cNvSpPr/>
          <p:nvPr/>
        </p:nvSpPr>
        <p:spPr>
          <a:xfrm>
            <a:off x="1353312" y="3383280"/>
            <a:ext cx="9756648" cy="9144"/>
          </a:xfrm>
          <a:prstGeom prst="rect">
            <a:avLst/>
          </a:prstGeom>
          <a:noFill/>
          <a:ln w="12700">
            <a:solidFill>
              <a:srgbClr val="DBADCF"/>
            </a:solidFill>
            <a:prstDash val="solid"/>
          </a:ln>
        </p:spPr>
        <p:txBody>
          <a:bodyPr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BackCover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BackCover1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1#df=6afe5237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MasterShapeName" descr="preencoded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3" name="MasterShapeName"/>
          <p:cNvSpPr/>
          <p:nvPr/>
        </p:nvSpPr>
        <p:spPr>
          <a:xfrm>
            <a:off x="11704320" y="6492240"/>
            <a:ext cx="420624" cy="24688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C0BB9D3-F896-4069-8582-45282C91794A}" type="slidenum">
              <a:rPr lang="en-US" sz="1000" b="1" i="0" smtClean="0">
                <a:solidFill>
                  <a:srgbClr val="FFFFFF"/>
                </a:solidFill>
                <a:latin typeface="Arial (正文)" pitchFamily="34" charset="0"/>
                <a:ea typeface="Arial (正文)" pitchFamily="34" charset="-122"/>
                <a:cs typeface="Arial (正文)" pitchFamily="34" charset="-120"/>
              </a:rPr>
              <a:t/>
            </a:fld>
            <a:endParaRPr lang="en-US" sz="1000"/>
          </a:p>
        </p:txBody>
      </p:sp>
      <p:pic>
        <p:nvPicPr>
          <p:cNvPr id="4" name="MasterShapeName?linknodeid=1e033a92c" descr="preencoded.png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8104" y="6483096"/>
            <a:ext cx="1399032" cy="374904"/>
          </a:xfrm>
          <a:prstGeom prst="rect">
            <a:avLst/>
          </a:prstGeom>
        </p:spPr>
      </p:pic>
      <p:pic>
        <p:nvPicPr>
          <p:cNvPr id="5" name="MasterShapeName?linknodeid=411c27a1a" descr="preencoded.png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8576" y="6483096"/>
            <a:ext cx="1399032" cy="374904"/>
          </a:xfrm>
          <a:prstGeom prst="rect">
            <a:avLst/>
          </a:prstGeom>
        </p:spPr>
      </p:pic>
      <p:pic>
        <p:nvPicPr>
          <p:cNvPr id="6" name="MasterShapeName?linknodeid=d901f332e" descr="preencoded.png">
            <a:hlinkClick action="ppaction://hlinksldjump?num=29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5040" y="6483096"/>
            <a:ext cx="1399032" cy="374904"/>
          </a:xfrm>
          <a:prstGeom prst="rect">
            <a:avLst/>
          </a:prstGeom>
        </p:spPr>
      </p:pic>
      <p:pic>
        <p:nvPicPr>
          <p:cNvPr id="7" name="MasterShapeName?linknodeid=887dd6c14" descr="preencoded.png">
            <a:hlinkClick action="ppaction://hlinksldjump?num=31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2360" y="6483096"/>
            <a:ext cx="1399032" cy="374904"/>
          </a:xfrm>
          <a:prstGeom prst="rect">
            <a:avLst/>
          </a:prstGeom>
        </p:spPr>
      </p:pic>
      <p:sp>
        <p:nvSpPr>
          <p:cNvPr id="8" name="MasterShapeName?linknodeid=1e033a92c&amp;color=RGB(64,64,64)">
            <a:hlinkClick r:id="rId3" action="ppaction://hlinksldjump"/>
          </p:cNvPr>
          <p:cNvSpPr/>
          <p:nvPr/>
        </p:nvSpPr>
        <p:spPr>
          <a:xfrm>
            <a:off x="3300984" y="6510528"/>
            <a:ext cx="1170432" cy="26517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 b="0" i="0">
                <a:solidFill>
                  <a:srgbClr val="404040"/>
                </a:solidFill>
                <a:latin typeface="华文隶书" pitchFamily="34" charset="0"/>
                <a:ea typeface="华文隶书" pitchFamily="34" charset="-122"/>
                <a:cs typeface="华文隶书" pitchFamily="34" charset="-120"/>
              </a:rPr>
              <a:t>知识建构</a:t>
            </a:r>
            <a:endParaRPr lang="en-US" sz="1800"/>
          </a:p>
        </p:txBody>
      </p:sp>
      <p:sp>
        <p:nvSpPr>
          <p:cNvPr id="9" name="MasterShapeName?linknodeid=411c27a1a&amp;color=RGB(64,64,64)">
            <a:hlinkClick r:id="rId4" action="ppaction://hlinksldjump"/>
          </p:cNvPr>
          <p:cNvSpPr/>
          <p:nvPr/>
        </p:nvSpPr>
        <p:spPr>
          <a:xfrm>
            <a:off x="4773168" y="6510528"/>
            <a:ext cx="1170432" cy="26517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 b="0" i="0">
                <a:solidFill>
                  <a:srgbClr val="404040"/>
                </a:solidFill>
                <a:latin typeface="华文隶书" pitchFamily="34" charset="0"/>
                <a:ea typeface="华文隶书" pitchFamily="34" charset="-122"/>
                <a:cs typeface="华文隶书" pitchFamily="34" charset="-120"/>
              </a:rPr>
              <a:t>要点梳理</a:t>
            </a:r>
            <a:endParaRPr lang="en-US" sz="1800"/>
          </a:p>
        </p:txBody>
      </p:sp>
      <p:sp>
        <p:nvSpPr>
          <p:cNvPr id="10" name="MasterShapeName?linknodeid=d901f332e&amp;color=RGB(64,64,64)">
            <a:hlinkClick action="ppaction://hlinksldjump?num=29"/>
          </p:cNvPr>
          <p:cNvSpPr/>
          <p:nvPr/>
        </p:nvSpPr>
        <p:spPr>
          <a:xfrm>
            <a:off x="6199632" y="6510528"/>
            <a:ext cx="1170432" cy="26517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 b="0" i="0">
                <a:solidFill>
                  <a:srgbClr val="404040"/>
                </a:solidFill>
                <a:latin typeface="华文隶书" pitchFamily="34" charset="0"/>
                <a:ea typeface="华文隶书" pitchFamily="34" charset="-122"/>
                <a:cs typeface="华文隶书" pitchFamily="34" charset="-120"/>
              </a:rPr>
              <a:t>典题精析</a:t>
            </a:r>
            <a:endParaRPr lang="en-US" sz="1800"/>
          </a:p>
        </p:txBody>
      </p:sp>
      <p:sp>
        <p:nvSpPr>
          <p:cNvPr id="11" name="MasterShapeName?linknodeid=887dd6c14&amp;color=RGB(64,64,64)">
            <a:hlinkClick action="ppaction://hlinksldjump?num=31"/>
          </p:cNvPr>
          <p:cNvSpPr/>
          <p:nvPr/>
        </p:nvSpPr>
        <p:spPr>
          <a:xfrm>
            <a:off x="7626096" y="6510528"/>
            <a:ext cx="1170432" cy="26517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 b="0" i="0">
                <a:solidFill>
                  <a:srgbClr val="404040"/>
                </a:solidFill>
                <a:latin typeface="华文隶书" pitchFamily="34" charset="0"/>
                <a:ea typeface="华文隶书" pitchFamily="34" charset="-122"/>
                <a:cs typeface="华文隶书" pitchFamily="34" charset="-120"/>
              </a:rPr>
              <a:t>备考练习</a:t>
            </a:r>
            <a:endParaRPr lang="en-US" sz="1800"/>
          </a:p>
        </p:txBody>
      </p:sp>
      <p:sp>
        <p:nvSpPr>
          <p:cNvPr id="13" name="MasterShapeName"/>
          <p:cNvSpPr/>
          <p:nvPr/>
        </p:nvSpPr>
        <p:spPr>
          <a:xfrm>
            <a:off x="164592" y="36576"/>
            <a:ext cx="1298448" cy="37490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 i="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第27讲</a:t>
            </a:r>
            <a:endParaRPr lang="en-US" sz="2400"/>
          </a:p>
        </p:txBody>
      </p:sp>
      <p:sp>
        <p:nvSpPr>
          <p:cNvPr id="14" name="MasterShapeName"/>
          <p:cNvSpPr/>
          <p:nvPr/>
        </p:nvSpPr>
        <p:spPr>
          <a:xfrm>
            <a:off x="1536192" y="36576"/>
            <a:ext cx="9107424" cy="37490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 b="1" i="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资本主义制度的初步确立</a:t>
            </a:r>
            <a:endParaRPr lang="en-US" sz="240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2#df=6afe5237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MasterShapeName" descr="preencoded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3" name="MasterShapeName"/>
          <p:cNvSpPr/>
          <p:nvPr/>
        </p:nvSpPr>
        <p:spPr>
          <a:xfrm>
            <a:off x="11704320" y="6492240"/>
            <a:ext cx="420624" cy="24688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35A71641-E30C-46D2-A577-D86619EF153D}" type="slidenum">
              <a:rPr lang="en-US" sz="1000" b="1" i="0" smtClean="0">
                <a:solidFill>
                  <a:srgbClr val="FFFFFF"/>
                </a:solidFill>
                <a:latin typeface="Arial (正文)" pitchFamily="34" charset="0"/>
                <a:ea typeface="Arial (正文)" pitchFamily="34" charset="-122"/>
                <a:cs typeface="Arial (正文)" pitchFamily="34" charset="-120"/>
              </a:rPr>
              <a:t/>
            </a:fld>
            <a:endParaRPr lang="en-US" sz="1000"/>
          </a:p>
        </p:txBody>
      </p:sp>
      <p:pic>
        <p:nvPicPr>
          <p:cNvPr id="4" name="MasterShapeName?linknodeid=1e033a92c" descr="preencoded.png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8104" y="6483096"/>
            <a:ext cx="1399032" cy="374904"/>
          </a:xfrm>
          <a:prstGeom prst="rect">
            <a:avLst/>
          </a:prstGeom>
        </p:spPr>
      </p:pic>
      <p:pic>
        <p:nvPicPr>
          <p:cNvPr id="5" name="MasterShapeName?linknodeid=411c27a1a" descr="preencoded.png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8576" y="6483096"/>
            <a:ext cx="1399032" cy="374904"/>
          </a:xfrm>
          <a:prstGeom prst="rect">
            <a:avLst/>
          </a:prstGeom>
        </p:spPr>
      </p:pic>
      <p:pic>
        <p:nvPicPr>
          <p:cNvPr id="6" name="MasterShapeName?linknodeid=d901f332e" descr="preencoded.png">
            <a:hlinkClick action="ppaction://hlinksldjump?num=29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5040" y="6483096"/>
            <a:ext cx="1399032" cy="374904"/>
          </a:xfrm>
          <a:prstGeom prst="rect">
            <a:avLst/>
          </a:prstGeom>
        </p:spPr>
      </p:pic>
      <p:pic>
        <p:nvPicPr>
          <p:cNvPr id="7" name="MasterShapeName?linknodeid=887dd6c14" descr="preencoded.png">
            <a:hlinkClick action="ppaction://hlinksldjump?num=31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2360" y="6483096"/>
            <a:ext cx="1399032" cy="374904"/>
          </a:xfrm>
          <a:prstGeom prst="rect">
            <a:avLst/>
          </a:prstGeom>
        </p:spPr>
      </p:pic>
      <p:sp>
        <p:nvSpPr>
          <p:cNvPr id="8" name="MasterShapeName?linknodeid=1e033a92c&amp;color=RGB(64,64,64)">
            <a:hlinkClick r:id="rId3" action="ppaction://hlinksldjump"/>
          </p:cNvPr>
          <p:cNvSpPr/>
          <p:nvPr/>
        </p:nvSpPr>
        <p:spPr>
          <a:xfrm>
            <a:off x="3300984" y="6510528"/>
            <a:ext cx="1170432" cy="26517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 b="0" i="0">
                <a:solidFill>
                  <a:srgbClr val="404040"/>
                </a:solidFill>
                <a:latin typeface="华文隶书" pitchFamily="34" charset="0"/>
                <a:ea typeface="华文隶书" pitchFamily="34" charset="-122"/>
                <a:cs typeface="华文隶书" pitchFamily="34" charset="-120"/>
              </a:rPr>
              <a:t>知识建构</a:t>
            </a:r>
            <a:endParaRPr lang="en-US" sz="1800"/>
          </a:p>
        </p:txBody>
      </p:sp>
      <p:sp>
        <p:nvSpPr>
          <p:cNvPr id="9" name="MasterShapeName?linknodeid=411c27a1a&amp;color=RGB(64,64,64)">
            <a:hlinkClick r:id="rId4" action="ppaction://hlinksldjump"/>
          </p:cNvPr>
          <p:cNvSpPr/>
          <p:nvPr/>
        </p:nvSpPr>
        <p:spPr>
          <a:xfrm>
            <a:off x="4773168" y="6510528"/>
            <a:ext cx="1170432" cy="26517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 b="0" i="0">
                <a:solidFill>
                  <a:srgbClr val="404040"/>
                </a:solidFill>
                <a:latin typeface="华文隶书" pitchFamily="34" charset="0"/>
                <a:ea typeface="华文隶书" pitchFamily="34" charset="-122"/>
                <a:cs typeface="华文隶书" pitchFamily="34" charset="-120"/>
              </a:rPr>
              <a:t>要点梳理</a:t>
            </a:r>
            <a:endParaRPr lang="en-US" sz="1800"/>
          </a:p>
        </p:txBody>
      </p:sp>
      <p:sp>
        <p:nvSpPr>
          <p:cNvPr id="10" name="MasterShapeName?linknodeid=d901f332e&amp;color=RGB(64,64,64)">
            <a:hlinkClick action="ppaction://hlinksldjump?num=29"/>
          </p:cNvPr>
          <p:cNvSpPr/>
          <p:nvPr/>
        </p:nvSpPr>
        <p:spPr>
          <a:xfrm>
            <a:off x="6199632" y="6510528"/>
            <a:ext cx="1170432" cy="26517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 b="0" i="0">
                <a:solidFill>
                  <a:srgbClr val="404040"/>
                </a:solidFill>
                <a:latin typeface="华文隶书" pitchFamily="34" charset="0"/>
                <a:ea typeface="华文隶书" pitchFamily="34" charset="-122"/>
                <a:cs typeface="华文隶书" pitchFamily="34" charset="-120"/>
              </a:rPr>
              <a:t>典题精析</a:t>
            </a:r>
            <a:endParaRPr lang="en-US" sz="1800"/>
          </a:p>
        </p:txBody>
      </p:sp>
      <p:sp>
        <p:nvSpPr>
          <p:cNvPr id="11" name="MasterShapeName?linknodeid=887dd6c14&amp;color=RGB(64,64,64)">
            <a:hlinkClick action="ppaction://hlinksldjump?num=31"/>
          </p:cNvPr>
          <p:cNvSpPr/>
          <p:nvPr/>
        </p:nvSpPr>
        <p:spPr>
          <a:xfrm>
            <a:off x="7626096" y="6510528"/>
            <a:ext cx="1170432" cy="26517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 b="0" i="0">
                <a:solidFill>
                  <a:srgbClr val="404040"/>
                </a:solidFill>
                <a:latin typeface="华文隶书" pitchFamily="34" charset="0"/>
                <a:ea typeface="华文隶书" pitchFamily="34" charset="-122"/>
                <a:cs typeface="华文隶书" pitchFamily="34" charset="-120"/>
              </a:rPr>
              <a:t>备考练习</a:t>
            </a:r>
            <a:endParaRPr lang="en-US" sz="1800"/>
          </a:p>
        </p:txBody>
      </p:sp>
      <p:sp>
        <p:nvSpPr>
          <p:cNvPr id="12" name="MasterShapeName"/>
          <p:cNvSpPr/>
          <p:nvPr/>
        </p:nvSpPr>
        <p:spPr>
          <a:xfrm>
            <a:off x="10268712" y="36576"/>
            <a:ext cx="1920240" cy="37490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 i="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备考练习</a:t>
            </a:r>
            <a:endParaRPr lang="en-US" sz="2400"/>
          </a:p>
        </p:txBody>
      </p:sp>
      <p:sp>
        <p:nvSpPr>
          <p:cNvPr id="13" name="MasterShapeName"/>
          <p:cNvSpPr/>
          <p:nvPr/>
        </p:nvSpPr>
        <p:spPr>
          <a:xfrm>
            <a:off x="164592" y="36576"/>
            <a:ext cx="1298448" cy="37490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 i="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第27讲</a:t>
            </a:r>
            <a:endParaRPr lang="en-US" sz="2400"/>
          </a:p>
        </p:txBody>
      </p:sp>
      <p:sp>
        <p:nvSpPr>
          <p:cNvPr id="14" name="MasterShapeName"/>
          <p:cNvSpPr/>
          <p:nvPr/>
        </p:nvSpPr>
        <p:spPr>
          <a:xfrm>
            <a:off x="1536192" y="36576"/>
            <a:ext cx="9107424" cy="37490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 b="1" i="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资本主义制度的初步确立</a:t>
            </a:r>
            <a:endParaRPr lang="en-US" sz="240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1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21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22.xml" /><Relationship Id="rId3" Type="http://schemas.openxmlformats.org/officeDocument/2006/relationships/image" Target="../media/image13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2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200332001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#1e033a92c.fixed?vbadefaultcenterpage=1&amp;parentnodeid=6afe52375&amp;vbahtmlprocessed=1&amp;vbaanalysisanswerbackfill=1"/>
          <p:cNvSpPr/>
          <p:nvPr/>
        </p:nvSpPr>
        <p:spPr>
          <a:xfrm>
            <a:off x="320040" y="2679192"/>
            <a:ext cx="11521440" cy="7132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00000"/>
              </a:lnSpc>
            </a:pPr>
            <a:r>
              <a:rPr lang="en-US" altLang="zh-CN" sz="4000" b="1" i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第27讲</a:t>
            </a:r>
            <a:r>
              <a:rPr lang="en-US" altLang="zh-CN" sz="40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4000" b="1" i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资本主义制度的初步确立</a:t>
            </a:r>
            <a:endParaRPr lang="en-US" altLang="zh-CN" sz="4000"/>
          </a:p>
        </p:txBody>
      </p:sp>
      <p:sp>
        <p:nvSpPr>
          <p:cNvPr id="3" name="C_4_BD#1e033a92c.fixed?vbadefaultcenterpage=1&amp;parentnodeid=6afe52375&amp;vbahtmlprocessed=1&amp;vbaanalysisanswerbackfill=1"/>
          <p:cNvSpPr/>
          <p:nvPr/>
        </p:nvSpPr>
        <p:spPr>
          <a:xfrm>
            <a:off x="320040" y="3419856"/>
            <a:ext cx="11521440" cy="7132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00000"/>
              </a:lnSpc>
            </a:pPr>
            <a:r>
              <a:rPr lang="en-US" altLang="zh-CN" sz="4000" b="1" i="0">
                <a:solidFill>
                  <a:srgbClr val="56BA9D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知识建构</a:t>
            </a:r>
            <a:endParaRPr lang="en-US" altLang="zh-CN" sz="4000"/>
          </a:p>
        </p:txBody>
      </p:sp>
    </p:spTree>
  </p:cSld>
  <p:clrMapOvr>
    <a:masterClrMapping/>
  </p:clrMapOvr>
  <p:transition>
    <p:split dir="in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5_BD#70710d066?vbadefaultcenterpage=1&amp;parentnodeid=1e033a92c&amp;vbahtmlprocessed=1&amp;vbaanalysisanswerbackfill=1"/>
          <p:cNvSpPr/>
          <p:nvPr/>
        </p:nvSpPr>
        <p:spPr>
          <a:xfrm>
            <a:off x="539496" y="554400"/>
            <a:ext cx="11109960" cy="107797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时空坐标</a:t>
            </a:r>
            <a:endParaRPr lang="en-US" altLang="zh-CN" sz="3200"/>
          </a:p>
        </p:txBody>
      </p:sp>
      <p:pic>
        <p:nvPicPr>
          <p:cNvPr id="3" name="P_6_BD#bcfb7608c?vbadefaultcenterpage=1&amp;parentnodeid=70710d066&amp;vbahtmlprocessed=1&amp;vbaanalysisanswerbackfill=1" descr="preencoded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57784" y="1342816"/>
            <a:ext cx="11064240" cy="2167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</p:spTree>
  </p:cSld>
  <p:clrMapOvr>
    <a:masterClrMapping/>
  </p:clrMapOvr>
  <p:transition>
    <p:split dir="in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5_BD#89aa50d37?vbadefaultcenterpage=1&amp;parentnodeid=1e033a92c&amp;vbahtmlprocessed=1&amp;vbaanalysisanswerbackfill=1"/>
          <p:cNvSpPr/>
          <p:nvPr/>
        </p:nvSpPr>
        <p:spPr>
          <a:xfrm>
            <a:off x="539496" y="554400"/>
            <a:ext cx="11109960" cy="107797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阶段分析</a:t>
            </a:r>
            <a:endParaRPr lang="en-US" altLang="zh-CN" sz="3200"/>
          </a:p>
        </p:txBody>
      </p:sp>
      <p:graphicFrame>
        <p:nvGraphicFramePr>
          <p:cNvPr id="6" name="P_6_BD#c3545fbf6?colgroup=4,25&amp;vbadefaultcenterpage=1&amp;parentnodeid=89aa50d37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1342816"/>
          <a:ext cx="11082528" cy="1005968"/>
        </p:xfrm>
        <a:graphic>
          <a:graphicData uri="http://schemas.openxmlformats.org/drawingml/2006/table">
            <a:tbl>
              <a:tblPr/>
              <a:tblGrid>
                <a:gridCol w="1865376"/>
                <a:gridCol w="9217152"/>
              </a:tblGrid>
              <a:tr h="502984"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政治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资产阶级革命时代来临，资本主义制度在欧美建立起来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2984"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思想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启蒙运动兴起，促进了人们思想的解放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plit dir="in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#411c27a1a.fixed?vbadefaultcenterpage=1&amp;parentnodeid=6afe52375&amp;vbahtmlprocessed=1&amp;vbaanalysisanswerbackfill=1"/>
          <p:cNvSpPr/>
          <p:nvPr/>
        </p:nvSpPr>
        <p:spPr>
          <a:xfrm>
            <a:off x="320040" y="2679192"/>
            <a:ext cx="11521440" cy="7132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00000"/>
              </a:lnSpc>
            </a:pPr>
            <a:r>
              <a:rPr lang="en-US" altLang="zh-CN" sz="4000" b="1" i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第27讲</a:t>
            </a:r>
            <a:r>
              <a:rPr lang="en-US" altLang="zh-CN" sz="40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4000" b="1" i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资本主义制度的初步确立</a:t>
            </a:r>
            <a:endParaRPr lang="en-US" altLang="zh-CN" sz="4000"/>
          </a:p>
        </p:txBody>
      </p:sp>
      <p:sp>
        <p:nvSpPr>
          <p:cNvPr id="3" name="C_4_BD#411c27a1a.fixed?vbadefaultcenterpage=1&amp;parentnodeid=6afe52375&amp;vbahtmlprocessed=1&amp;vbaanalysisanswerbackfill=1"/>
          <p:cNvSpPr/>
          <p:nvPr/>
        </p:nvSpPr>
        <p:spPr>
          <a:xfrm>
            <a:off x="320040" y="3419856"/>
            <a:ext cx="11521440" cy="7132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00000"/>
              </a:lnSpc>
            </a:pPr>
            <a:r>
              <a:rPr lang="en-US" altLang="zh-CN" sz="4000" b="1" i="0">
                <a:solidFill>
                  <a:srgbClr val="56BA9D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要点梳理</a:t>
            </a:r>
            <a:endParaRPr lang="en-US" altLang="zh-CN" sz="4000"/>
          </a:p>
        </p:txBody>
      </p:sp>
    </p:spTree>
  </p:cSld>
  <p:clrMapOvr>
    <a:masterClrMapping/>
  </p:clrMapOvr>
  <p:transition>
    <p:split dir="in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5_BD#8e8047f63?vbadefaultcenterpage=1&amp;parentnodeid=411c27a1a&amp;vbahtmlprocessed=1&amp;vbaanalysisanswerbackfill=1"/>
          <p:cNvSpPr/>
          <p:nvPr/>
        </p:nvSpPr>
        <p:spPr>
          <a:xfrm>
            <a:off x="539496" y="554400"/>
            <a:ext cx="11109960" cy="107797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F18A06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考点1</a:t>
            </a:r>
            <a:r>
              <a:rPr lang="en-US" altLang="zh-CN" sz="3200" b="1" i="0">
                <a:solidFill>
                  <a:srgbClr val="F18A06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1" i="0">
                <a:solidFill>
                  <a:srgbClr val="F18A06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君主立宪制的英国</a:t>
            </a:r>
            <a:endParaRPr lang="en-US" altLang="zh-CN" sz="3200"/>
          </a:p>
        </p:txBody>
      </p:sp>
      <p:sp>
        <p:nvSpPr>
          <p:cNvPr id="3" name="C_6_BD#dc4719ec6?vbadefaultcenterpage=1&amp;parentnodeid=8e8047f63&amp;vbahtmlprocessed=1&amp;vbaanalysisanswerbackfill=1"/>
          <p:cNvSpPr/>
          <p:nvPr/>
        </p:nvSpPr>
        <p:spPr>
          <a:xfrm>
            <a:off x="539496" y="1268394"/>
            <a:ext cx="11109960" cy="107797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课标要求</a:t>
            </a:r>
            <a:endParaRPr lang="en-US" altLang="zh-CN" sz="3200"/>
          </a:p>
        </p:txBody>
      </p:sp>
      <p:sp>
        <p:nvSpPr>
          <p:cNvPr id="4" name="P_7_BD#94275d4de?vbadefaultcenterpage=1&amp;parentnodeid=dc4719ec6&amp;vbahtmlprocessed=1&amp;vbaanalysisanswerbackfill=1&amp;hasbroken=1"/>
          <p:cNvSpPr/>
          <p:nvPr/>
        </p:nvSpPr>
        <p:spPr>
          <a:xfrm>
            <a:off x="539496" y="1993680"/>
            <a:ext cx="11109960" cy="12013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知道英国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1640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年革命的进程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了解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《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权利法案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》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等文献的主要内容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初步认识英国资产阶级革命的历史意义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。</a:t>
            </a:r>
            <a:endParaRPr lang="en-US" altLang="zh-CN" sz="2800"/>
          </a:p>
        </p:txBody>
      </p:sp>
    </p:spTree>
  </p:cSld>
  <p:clrMapOvr>
    <a:masterClrMapping/>
  </p:clrMapOvr>
  <p:transition>
    <p:split dir="in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6_BD#5555dfbe1?vbadefaultcenterpage=1&amp;parentnodeid=8e8047f63&amp;vbahtmlprocessed=1&amp;vbaanalysisanswerbackfill=1"/>
          <p:cNvSpPr/>
          <p:nvPr/>
        </p:nvSpPr>
        <p:spPr>
          <a:xfrm>
            <a:off x="539496" y="554400"/>
            <a:ext cx="11109960" cy="107797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知识链接</a:t>
            </a:r>
            <a:endParaRPr lang="en-US" altLang="zh-CN" sz="3200"/>
          </a:p>
        </p:txBody>
      </p:sp>
      <p:graphicFrame>
        <p:nvGraphicFramePr>
          <p:cNvPr id="9" name="P_7_BD#08e0fb49a?colgroup=2,2,24&amp;vbadefaultcenterpage=1&amp;parentnodeid=5555dfbe1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1342816"/>
          <a:ext cx="11073384" cy="4371341"/>
        </p:xfrm>
        <a:graphic>
          <a:graphicData uri="http://schemas.openxmlformats.org/drawingml/2006/table">
            <a:tbl>
              <a:tblPr/>
              <a:tblGrid>
                <a:gridCol w="877824"/>
                <a:gridCol w="1197864"/>
                <a:gridCol w="8997696"/>
              </a:tblGrid>
              <a:tr h="1612456">
                <a:tc rowSpan="3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英国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资产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阶级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革命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背景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英格兰在1215年颁布《大宪章》，逐渐确立</a:t>
                      </a: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“王权有限”</a:t>
                      </a:r>
                      <a:r>
                        <a:rPr lang="en-US" altLang="zh-CN" sz="2800" b="0" i="0" smtClean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和“</a:t>
                      </a: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王在法下”</a:t>
                      </a: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的基本原则；13世纪末，</a:t>
                      </a:r>
                      <a:r>
                        <a:rPr lang="en-US" altLang="zh-CN" sz="2800" b="0" i="0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英格兰基本确立议会制度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2984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时间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1640—1688年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72907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原因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（1）根本原因：斯图亚特王朝的封建君主专制统治阻碍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了英国资本主义的发展。</a:t>
                      </a:r>
                      <a:endParaRPr lang="en-US" altLang="zh-CN" sz="1200"/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（2）直接原因：国王詹姆士一世和查理一世推行君主专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断政策，激化了议会和王权的矛盾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plit dir="in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" name="P_7_BD#08e0fb49a?colgroup=2,2,24&amp;vbadefaultcenterpage=1&amp;parentnodeid=5555dfbe1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2018760"/>
          <a:ext cx="11073384" cy="3558540"/>
        </p:xfrm>
        <a:graphic>
          <a:graphicData uri="http://schemas.openxmlformats.org/drawingml/2006/table">
            <a:tbl>
              <a:tblPr/>
              <a:tblGrid>
                <a:gridCol w="877824"/>
                <a:gridCol w="1197864"/>
                <a:gridCol w="8997696"/>
              </a:tblGrid>
              <a:tr h="1920240">
                <a:tc rowSpan="2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英国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资产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阶级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革命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过程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13700"/>
                        </a:lnSpc>
                      </a:pPr>
                      <a:endParaRPr lang="en-US" altLang="zh-CN" sz="900" spc="0">
                        <a:latin typeface="宋体" panose="02010600030101010101" pitchFamily="2" charset="-122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12456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影响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（1）对英国：推翻了封建君主专制，为英国的资本主义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发展开辟了道路。（2）对世界：对世界近代历史的发展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产生了重要的影响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_7_BD#08e0fb49a.table_image?tableimageindex=1&amp;vbadefaultcenterpage=1&amp;parentnodeid=5555dfbe1&amp;vbahtmlprocessed=1&amp;vbaanalysisanswerbackfill=1" descr="preencoded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71800" y="2101056"/>
            <a:ext cx="8284464" cy="1755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sp>
        <p:nvSpPr>
          <p:cNvPr id="2" name="P_7_BD#08e0fb49a?colgroup=2,2,24&amp;vbadefaultcenterpage=1&amp;parentnodeid=5555dfbe1&amp;vbahtmlprocessed=1&amp;vbaanalysisanswerbackfill=1&amp;hasbroken=1"/>
          <p:cNvSpPr txBox="1"/>
          <p:nvPr/>
        </p:nvSpPr>
        <p:spPr>
          <a:xfrm>
            <a:off x="9048075" y="1306544"/>
            <a:ext cx="2564805" cy="568706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1828800" algn="r">
              <a:lnSpc>
                <a:spcPts val="5000"/>
              </a:lnSpc>
            </a:pPr>
            <a:r>
              <a:rPr lang="zh-CN" altLang="en-US" sz="2800">
                <a:latin typeface="Times New Roman" panose="02020603050405020304" pitchFamily="34" charset="0"/>
              </a:rPr>
              <a:t>续表</a:t>
            </a:r>
            <a:endParaRPr lang="zh-CN" altLang="en-US" sz="2800">
              <a:latin typeface="Times New Roman" panose="02020603050405020304" pitchFamily="34" charset="0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1" name="P_7_BD#08e0fb49a?colgroup=2,2,24&amp;vbadefaultcenterpage=1&amp;parentnodeid=5555dfbe1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1921160"/>
          <a:ext cx="11073384" cy="3807525"/>
        </p:xfrm>
        <a:graphic>
          <a:graphicData uri="http://schemas.openxmlformats.org/drawingml/2006/table">
            <a:tbl>
              <a:tblPr/>
              <a:tblGrid>
                <a:gridCol w="877824"/>
                <a:gridCol w="1197864"/>
                <a:gridCol w="8997696"/>
              </a:tblGrid>
              <a:tr h="502984">
                <a:tc rowSpan="3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《权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利法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案》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颁布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1689年，议会通过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44407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主要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内容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（1）重申英国人</a:t>
                      </a: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“自古就有的权利”：</a:t>
                      </a:r>
                      <a:r>
                        <a:rPr lang="en-US" altLang="zh-CN" sz="2800" b="0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议会定期召开、</a:t>
                      </a:r>
                      <a:r>
                        <a:rPr lang="en-US" altLang="zh-CN" sz="2800" b="0" i="0" err="1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议员享有讨论国事和言论自由的权利</a:t>
                      </a:r>
                      <a:r>
                        <a:rPr lang="en-US" altLang="zh-CN" sz="2800" b="0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、征税权属于议会</a:t>
                      </a:r>
                      <a:r>
                        <a:rPr lang="en-US" altLang="zh-CN" sz="2800" b="0" i="0" err="1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、国民可以自由请愿等</a:t>
                      </a: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。（2）限制国王的权力：</a:t>
                      </a:r>
                      <a:r>
                        <a:rPr lang="en-US" altLang="zh-CN" sz="2800" b="0" i="0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国王不经议会许可</a:t>
                      </a: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，不能随意废除法律，</a:t>
                      </a:r>
                      <a:r>
                        <a:rPr lang="en-US" altLang="zh-CN" sz="2800" b="0" i="0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也不能停止法律的执行</a:t>
                      </a: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，不得征收捐税等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2984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意义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英国议会的权力日益超过国王，君主立宪制逐渐形成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P_7_BD#08e0fb49a?colgroup=2,2,24&amp;vbadefaultcenterpage=1&amp;parentnodeid=5555dfbe1&amp;vbahtmlprocessed=1&amp;vbaanalysisanswerbackfill=1&amp;hasbroken=1"/>
          <p:cNvSpPr txBox="1"/>
          <p:nvPr/>
        </p:nvSpPr>
        <p:spPr>
          <a:xfrm>
            <a:off x="9048075" y="1208944"/>
            <a:ext cx="2564805" cy="568706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1828800" algn="r">
              <a:lnSpc>
                <a:spcPts val="5000"/>
              </a:lnSpc>
            </a:pPr>
            <a:r>
              <a:rPr lang="zh-CN" altLang="en-US" sz="2800">
                <a:latin typeface="Times New Roman" panose="02020603050405020304" pitchFamily="34" charset="0"/>
              </a:rPr>
              <a:t>续表</a:t>
            </a:r>
            <a:endParaRPr lang="zh-CN" altLang="en-US" sz="2800">
              <a:latin typeface="Times New Roman" panose="02020603050405020304" pitchFamily="34" charset="0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6_BD#3d06c1541?vbadefaultcenterpage=1&amp;parentnodeid=8e8047f63&amp;vbahtmlprocessed=1&amp;vbaanalysisanswerbackfill=1"/>
          <p:cNvSpPr/>
          <p:nvPr/>
        </p:nvSpPr>
        <p:spPr>
          <a:xfrm>
            <a:off x="539496" y="554400"/>
            <a:ext cx="11109960" cy="107797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思维延伸</a:t>
            </a:r>
            <a:endParaRPr lang="en-US" altLang="zh-CN" sz="3200"/>
          </a:p>
        </p:txBody>
      </p:sp>
      <p:sp>
        <p:nvSpPr>
          <p:cNvPr id="3" name="P_7_BD#af2aeed7f?segpoint=1&amp;vbadefaultcenterpage=1&amp;parentnodeid=3d06c1541&amp;vbahtmlprocessed=1&amp;vbaanalysisanswerbackfill=1&amp;hasbroken=1"/>
          <p:cNvSpPr/>
          <p:nvPr/>
        </p:nvSpPr>
        <p:spPr>
          <a:xfrm>
            <a:off x="539496" y="1291073"/>
            <a:ext cx="11109960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英国君主立宪制确立的历史意义</a:t>
            </a:r>
            <a:endParaRPr lang="en-US" altLang="zh-CN" sz="2800"/>
          </a:p>
        </p:txBody>
      </p:sp>
      <p:graphicFrame>
        <p:nvGraphicFramePr>
          <p:cNvPr id="12" name="P_7_BD#af2aeed7f?colgroup=5,24&amp;vbadefaultcenterpage=1&amp;parentnodeid=3d06c1541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1990516"/>
          <a:ext cx="11091672" cy="2133600"/>
        </p:xfrm>
        <a:graphic>
          <a:graphicData uri="http://schemas.openxmlformats.org/drawingml/2006/table">
            <a:tbl>
              <a:tblPr/>
              <a:tblGrid>
                <a:gridCol w="1984248"/>
                <a:gridCol w="9107424"/>
              </a:tblGrid>
              <a:tr h="1057720"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对英国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确立了英国资产阶级的统治地位，推动英国走上资产阶级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楷体" panose="02010609060101010101" pitchFamily="34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政治民主化道路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57720"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对世界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对其他国家和地区的资产阶级建立新的制度产生了示范作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楷体" panose="02010609060101010101" pitchFamily="34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用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plit dir="in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6_BD#91e4bf1d8?vbadefaultcenterpage=1&amp;parentnodeid=8e8047f63&amp;vbahtmlprocessed=1&amp;vbaanalysisanswerbackfill=1"/>
          <p:cNvSpPr/>
          <p:nvPr/>
        </p:nvSpPr>
        <p:spPr>
          <a:xfrm>
            <a:off x="539496" y="554400"/>
            <a:ext cx="11109960" cy="80365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特别提示</a:t>
            </a:r>
            <a:endParaRPr lang="en-US" altLang="zh-CN" sz="3200"/>
          </a:p>
        </p:txBody>
      </p:sp>
      <p:sp>
        <p:nvSpPr>
          <p:cNvPr id="3" name="P_7_BD#2ac6421bc?segpoint=1&amp;vbadefaultcenterpage=1&amp;parentnodeid=91e4bf1d8&amp;vbahtmlprocessed=1&amp;vbaanalysisanswerbackfill=1&amp;hasbroken=1"/>
          <p:cNvSpPr/>
          <p:nvPr/>
        </p:nvSpPr>
        <p:spPr>
          <a:xfrm>
            <a:off x="539496" y="1282480"/>
            <a:ext cx="11109960" cy="24967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1.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英国资产阶级的软弱性和妥协性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导致英国资产阶级革命具有不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彻底性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。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这说明任何新事物取代旧事物的过程都不是一帆风顺的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。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marL="0" marR="0" lvl="0" indent="0" algn="l" defTabSz="914400" rtl="0" eaLnBrk="1" fontAlgn="auto" latinLnBrk="1" hangingPunct="1">
              <a:lnSpc>
                <a:spcPts val="51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2.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君主立宪制的特点是议会权力至上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君主统而不治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；《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权利法案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》</a:t>
            </a:r>
            <a:endParaRPr kumimoji="0" lang="en-US" altLang="zh-CN" sz="2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marL="0" marR="0" lvl="0" indent="0" algn="l" defTabSz="914400" rtl="0" eaLnBrk="1" fontAlgn="auto" latinLnBrk="1" hangingPunct="1">
              <a:lnSpc>
                <a:spcPts val="49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只是限制了国王的权力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而不是废除王权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。</a:t>
            </a:r>
            <a:endParaRPr lang="en-US" altLang="zh-CN" sz="2800"/>
          </a:p>
        </p:txBody>
      </p:sp>
    </p:spTree>
  </p:cSld>
  <p:clrMapOvr>
    <a:masterClrMapping/>
  </p:clrMapOvr>
  <p:transition>
    <p:split dir="in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5_BD#4ef94dedd?vbadefaultcenterpage=1&amp;parentnodeid=411c27a1a&amp;vbahtmlprocessed=1&amp;vbaanalysisanswerbackfill=1"/>
          <p:cNvSpPr/>
          <p:nvPr/>
        </p:nvSpPr>
        <p:spPr>
          <a:xfrm>
            <a:off x="539496" y="554400"/>
            <a:ext cx="11109960" cy="107797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F18A06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考点2</a:t>
            </a:r>
            <a:r>
              <a:rPr lang="en-US" altLang="zh-CN" sz="3200" b="1" i="0">
                <a:solidFill>
                  <a:srgbClr val="F18A06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1" i="0">
                <a:solidFill>
                  <a:srgbClr val="F18A06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美国的独立</a:t>
            </a:r>
            <a:endParaRPr lang="en-US" altLang="zh-CN" sz="3200"/>
          </a:p>
        </p:txBody>
      </p:sp>
      <p:sp>
        <p:nvSpPr>
          <p:cNvPr id="3" name="C_6_BD#01f40234d?vbadefaultcenterpage=1&amp;parentnodeid=4ef94dedd&amp;vbahtmlprocessed=1&amp;vbaanalysisanswerbackfill=1"/>
          <p:cNvSpPr/>
          <p:nvPr/>
        </p:nvSpPr>
        <p:spPr>
          <a:xfrm>
            <a:off x="539496" y="1268394"/>
            <a:ext cx="11109960" cy="107797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课标要求</a:t>
            </a:r>
            <a:endParaRPr lang="en-US" altLang="zh-CN" sz="3200"/>
          </a:p>
        </p:txBody>
      </p:sp>
      <p:sp>
        <p:nvSpPr>
          <p:cNvPr id="4" name="P_7_BD#a6480d5d5?vbadefaultcenterpage=1&amp;parentnodeid=01f40234d&amp;vbahtmlprocessed=1&amp;vbaanalysisanswerbackfill=1&amp;hasbroken=1"/>
          <p:cNvSpPr/>
          <p:nvPr/>
        </p:nvSpPr>
        <p:spPr>
          <a:xfrm>
            <a:off x="539496" y="1993680"/>
            <a:ext cx="11109960" cy="12013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知道美国独立战争的进程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了解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《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独立宣言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》、1787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年宪法等文献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的主要内容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初步认识美国独立战争的历史意义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。</a:t>
            </a:r>
            <a:endParaRPr lang="en-US" altLang="zh-CN" sz="2800"/>
          </a:p>
        </p:txBody>
      </p:sp>
      <p:sp>
        <p:nvSpPr>
          <p:cNvPr id="5" name="C_6_BD#cfbd27d39?vbadefaultcenterpage=1&amp;parentnodeid=4ef94dedd&amp;vbahtmlprocessed=1&amp;vbaanalysisanswerbackfill=1"/>
          <p:cNvSpPr/>
          <p:nvPr/>
        </p:nvSpPr>
        <p:spPr>
          <a:xfrm>
            <a:off x="539496" y="3296393"/>
            <a:ext cx="11109960" cy="107797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知识链接</a:t>
            </a:r>
            <a:endParaRPr lang="en-US" altLang="zh-CN" sz="3200"/>
          </a:p>
        </p:txBody>
      </p:sp>
      <p:graphicFrame>
        <p:nvGraphicFramePr>
          <p:cNvPr id="14" name="P_7_BD#87e0daab1?colgroup=2,2,23&amp;vbadefaultcenterpage=1&amp;parentnodeid=cfbd27d39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4086016"/>
          <a:ext cx="11082528" cy="1638300"/>
        </p:xfrm>
        <a:graphic>
          <a:graphicData uri="http://schemas.openxmlformats.org/drawingml/2006/table">
            <a:tbl>
              <a:tblPr/>
              <a:tblGrid>
                <a:gridCol w="1179576"/>
                <a:gridCol w="1088136"/>
                <a:gridCol w="8814816"/>
              </a:tblGrid>
              <a:tr h="502984">
                <a:tc rowSpan="2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美国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独立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战争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时间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1775—1783年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9472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背景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18世纪中期，美利坚民族形成；启蒙思想在北美广泛传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播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plit dir="in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5" name="P_7_BD#87e0daab1?colgroup=2,2,23&amp;vbadefaultcenterpage=1&amp;parentnodeid=cfbd27d39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1849564"/>
          <a:ext cx="11082528" cy="3896932"/>
        </p:xfrm>
        <a:graphic>
          <a:graphicData uri="http://schemas.openxmlformats.org/drawingml/2006/table">
            <a:tbl>
              <a:tblPr/>
              <a:tblGrid>
                <a:gridCol w="1179576"/>
                <a:gridCol w="1088136"/>
                <a:gridCol w="8814816"/>
              </a:tblGrid>
              <a:tr h="1612456">
                <a:tc rowSpan="3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美国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独立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战争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原因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（1）根本原因：英国的殖民统治阻碍了北美资本主义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的发展。（2）直接原因：北美人民与英国殖民者之间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的矛盾激化。（3）导火索：1773年，波士顿倾茶事件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5648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过程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12400"/>
                        </a:lnSpc>
                      </a:pPr>
                      <a:endParaRPr lang="en-US" altLang="zh-CN" sz="900" spc="0">
                        <a:latin typeface="宋体" panose="02010600030101010101" pitchFamily="2" charset="-122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2984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性质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既是一次民族解放战争，也是一场资产阶级革命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_7_BD#87e0daab1.table_image?tableimageindex=2&amp;vbadefaultcenterpage=1&amp;parentnodeid=cfbd27d39&amp;vbahtmlprocessed=1&amp;vbaanalysisanswerbackfill=1" descr="preencoded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534156" y="3548888"/>
            <a:ext cx="7360920" cy="1581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sp>
        <p:nvSpPr>
          <p:cNvPr id="2" name="P_7_BD#87e0daab1?colgroup=2,2,23&amp;vbadefaultcenterpage=1&amp;parentnodeid=cfbd27d39&amp;vbahtmlprocessed=1&amp;vbaanalysisanswerbackfill=1&amp;hasbroken=1"/>
          <p:cNvSpPr txBox="1"/>
          <p:nvPr/>
        </p:nvSpPr>
        <p:spPr>
          <a:xfrm>
            <a:off x="9057219" y="1137348"/>
            <a:ext cx="2564805" cy="568706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1828800" algn="r">
              <a:lnSpc>
                <a:spcPts val="5000"/>
              </a:lnSpc>
            </a:pPr>
            <a:r>
              <a:rPr lang="zh-CN" altLang="en-US" sz="2800">
                <a:latin typeface="Times New Roman" panose="02020603050405020304" pitchFamily="34" charset="0"/>
              </a:rPr>
              <a:t>续表</a:t>
            </a:r>
            <a:endParaRPr lang="zh-CN" altLang="en-US" sz="2800">
              <a:latin typeface="Times New Roman" panose="02020603050405020304" pitchFamily="34" charset="0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6" name="P_7_BD#87e0daab1?colgroup=2,2,23&amp;vbadefaultcenterpage=1&amp;parentnodeid=cfbd27d39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1643792"/>
          <a:ext cx="11082528" cy="4371341"/>
        </p:xfrm>
        <a:graphic>
          <a:graphicData uri="http://schemas.openxmlformats.org/drawingml/2006/table">
            <a:tbl>
              <a:tblPr/>
              <a:tblGrid>
                <a:gridCol w="1179576"/>
                <a:gridCol w="1088136"/>
                <a:gridCol w="8814816"/>
              </a:tblGrid>
              <a:tr h="2172907"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美国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独立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战争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影响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（1）对美国：使美国摆脱了英国的殖民统治，实现了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民族独立，为美国资本主义的发展扫除了障碍</a:t>
                      </a:r>
                      <a:r>
                        <a:rPr lang="en-US" altLang="zh-CN" sz="2800" b="0" i="0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。    （</a:t>
                      </a: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2</a:t>
                      </a:r>
                      <a:r>
                        <a:rPr lang="en-US" altLang="zh-CN" sz="2800" b="0" i="0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）对世界</a:t>
                      </a: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：为拉丁美洲的独立运动树立了榜样，推动了</a:t>
                      </a:r>
                      <a:r>
                        <a:rPr lang="en-US" altLang="zh-CN" sz="2800" b="0" i="0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18世纪的欧洲革命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2984">
                <a:tc rowSpan="2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《独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立宣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言》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颁布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1776年7月4日，大陆会议通过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12456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主要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内容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（1）宣布人人生而平等，享有生命权、自由权和追求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幸福的权利。（2）列举了英国殖民统治的暴政，宣告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北美13个殖民地脱离英国而独立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P_7_BD#87e0daab1?colgroup=2,2,23&amp;vbadefaultcenterpage=1&amp;parentnodeid=cfbd27d39&amp;vbahtmlprocessed=1&amp;vbaanalysisanswerbackfill=1&amp;hasbroken=1"/>
          <p:cNvSpPr txBox="1"/>
          <p:nvPr/>
        </p:nvSpPr>
        <p:spPr>
          <a:xfrm>
            <a:off x="9057219" y="931576"/>
            <a:ext cx="2564805" cy="568706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1828800" algn="r">
              <a:lnSpc>
                <a:spcPts val="5000"/>
              </a:lnSpc>
            </a:pPr>
            <a:r>
              <a:rPr lang="zh-CN" altLang="en-US" sz="2800">
                <a:latin typeface="Times New Roman" panose="02020603050405020304" pitchFamily="34" charset="0"/>
              </a:rPr>
              <a:t>续表</a:t>
            </a:r>
            <a:endParaRPr lang="zh-CN" altLang="en-US" sz="2800">
              <a:latin typeface="Times New Roman" panose="02020603050405020304" pitchFamily="34" charset="0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7" name="P_7_BD#87e0daab1?colgroup=2,2,23&amp;vbadefaultcenterpage=1&amp;parentnodeid=cfbd27d39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1366424"/>
          <a:ext cx="11082528" cy="4922584"/>
        </p:xfrm>
        <a:graphic>
          <a:graphicData uri="http://schemas.openxmlformats.org/drawingml/2006/table">
            <a:tbl>
              <a:tblPr/>
              <a:tblGrid>
                <a:gridCol w="1179576"/>
                <a:gridCol w="1088136"/>
                <a:gridCol w="8814816"/>
              </a:tblGrid>
              <a:tr h="2172907"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《独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立宣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言》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评价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（1）意义：是第一个以国家名义明确表述资产阶级政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治要求的纲领性文献，被称为“第一个人权宣言”。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（2）局限性：没有宣布废除奴隶制，天赋人权的享有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者不包括黑人和印第安人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2984">
                <a:tc rowSpan="2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1787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年美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国宪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法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制定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1787年，制宪会议制定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72907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主要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内容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（1）依据分权制衡原则设计了一个联邦制共和国——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行政、立法、司法三权分立，总统、国会与最高法院及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其相关机构各司其职，相互制衡。（2）联邦政府与地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方政府分享权力。（3）总统和议员由选举产生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P_7_BD#87e0daab1?colgroup=2,2,23&amp;vbadefaultcenterpage=1&amp;parentnodeid=cfbd27d39&amp;vbahtmlprocessed=1&amp;vbaanalysisanswerbackfill=1&amp;hasbroken=1"/>
          <p:cNvSpPr txBox="1"/>
          <p:nvPr/>
        </p:nvSpPr>
        <p:spPr>
          <a:xfrm>
            <a:off x="9057219" y="654208"/>
            <a:ext cx="2564805" cy="568706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1828800" algn="r">
              <a:lnSpc>
                <a:spcPts val="5000"/>
              </a:lnSpc>
            </a:pPr>
            <a:r>
              <a:rPr lang="zh-CN" altLang="en-US" sz="2800">
                <a:latin typeface="Times New Roman" panose="02020603050405020304" pitchFamily="34" charset="0"/>
              </a:rPr>
              <a:t>续表</a:t>
            </a:r>
            <a:endParaRPr lang="zh-CN" altLang="en-US" sz="2800">
              <a:latin typeface="Times New Roman" panose="02020603050405020304" pitchFamily="34" charset="0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8" name="P_7_BD#87e0daab1?colgroup=2,2,23&amp;vbadefaultcenterpage=1&amp;parentnodeid=cfbd27d39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2701512"/>
          <a:ext cx="11082528" cy="2209800"/>
        </p:xfrm>
        <a:graphic>
          <a:graphicData uri="http://schemas.openxmlformats.org/drawingml/2006/table">
            <a:tbl>
              <a:tblPr/>
              <a:tblGrid>
                <a:gridCol w="1179576"/>
                <a:gridCol w="1088136"/>
                <a:gridCol w="8814816"/>
              </a:tblGrid>
              <a:tr h="2172907"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1787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年美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国宪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法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评价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（1）意义：是世界上第一部资产阶级成文宪法，对后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来许多国家的政治变革产生了重要影响。（2）局限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性：允许奴隶制的存在，不承认妇女、黑人和印第安人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具有和白人男子相等的政治权利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P_7_BD#87e0daab1?colgroup=2,2,23&amp;vbadefaultcenterpage=1&amp;parentnodeid=cfbd27d39&amp;vbahtmlprocessed=1&amp;vbaanalysisanswerbackfill=1&amp;hasbroken=1"/>
          <p:cNvSpPr txBox="1"/>
          <p:nvPr/>
        </p:nvSpPr>
        <p:spPr>
          <a:xfrm>
            <a:off x="9057219" y="1989296"/>
            <a:ext cx="2564805" cy="568706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1828800" algn="r">
              <a:lnSpc>
                <a:spcPts val="5000"/>
              </a:lnSpc>
            </a:pPr>
            <a:r>
              <a:rPr lang="zh-CN" altLang="en-US" sz="2800">
                <a:latin typeface="Times New Roman" panose="02020603050405020304" pitchFamily="34" charset="0"/>
              </a:rPr>
              <a:t>续表</a:t>
            </a:r>
            <a:endParaRPr lang="zh-CN" altLang="en-US" sz="2800">
              <a:latin typeface="Times New Roman" panose="02020603050405020304" pitchFamily="34" charset="0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6_BD#d751de932?vbadefaultcenterpage=1&amp;parentnodeid=4ef94dedd&amp;vbahtmlprocessed=1&amp;vbaanalysisanswerbackfill=1"/>
          <p:cNvSpPr/>
          <p:nvPr/>
        </p:nvSpPr>
        <p:spPr>
          <a:xfrm>
            <a:off x="539496" y="554400"/>
            <a:ext cx="11109960" cy="107797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图说历史</a:t>
            </a:r>
            <a:endParaRPr lang="en-US" altLang="zh-CN" sz="3200"/>
          </a:p>
        </p:txBody>
      </p:sp>
      <p:pic>
        <p:nvPicPr>
          <p:cNvPr id="3" name="P_7_BD#2e0ee395e?imagetipindex=1&amp;hastextimagelayout=1&amp;vbadefaultcenterpage=1&amp;parentnodeid=d751de932&amp;vbahtmlprocessed=1&amp;vbaanalysisanswerbackfill=1" descr="preencoded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58368" y="1342816"/>
            <a:ext cx="6995160" cy="3008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4" name="P_7_BD#2e0ee395e?imagetipindex=2&amp;hastextimagelayout=1&amp;vbadefaultcenterpage=1&amp;parentnodeid=d751de932&amp;vbahtmlprocessed=1&amp;vbaanalysisanswerbackfill=1" descr="preencoded.png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061710" y="2824144"/>
            <a:ext cx="3182112" cy="1527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sp>
        <p:nvSpPr>
          <p:cNvPr id="5" name="P_7_BD#2e0ee395e?imagetipindex=1&amp;hastextimagelayout=1&amp;vbadefaultcenterpage=1&amp;parentnodeid=d751de932&amp;vbahtmlprocessed=1&amp;vbaanalysisanswerbackfill=1&amp;hasbroken=1"/>
          <p:cNvSpPr/>
          <p:nvPr/>
        </p:nvSpPr>
        <p:spPr>
          <a:xfrm>
            <a:off x="2159667" y="4478192"/>
            <a:ext cx="3992562" cy="9956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美国国家权力构成示意图</a:t>
            </a:r>
            <a:endParaRPr lang="en-US" altLang="zh-CN" sz="2800"/>
          </a:p>
        </p:txBody>
      </p:sp>
      <p:sp>
        <p:nvSpPr>
          <p:cNvPr id="6" name="P_7_BD#2e0ee395e?imagetipindex=2&amp;hastextimagelayout=1&amp;vbadefaultcenterpage=1&amp;parentnodeid=d751de932&amp;vbahtmlprocessed=1&amp;vbaanalysisanswerbackfill=1&amp;hasbroken=1"/>
          <p:cNvSpPr/>
          <p:nvPr/>
        </p:nvSpPr>
        <p:spPr>
          <a:xfrm>
            <a:off x="7801106" y="4478192"/>
            <a:ext cx="3703320" cy="16357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乔治·华盛顿（1732—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algn="ctr"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1799）</a:t>
            </a:r>
            <a:endParaRPr lang="en-US" altLang="zh-CN" sz="2800"/>
          </a:p>
        </p:txBody>
      </p:sp>
      <p:pic>
        <p:nvPicPr>
          <p:cNvPr id="7" name="图片 6" descr="华盛顿.jpeg"/>
          <p:cNvPicPr/>
          <p:nvPr/>
        </p:nvPicPr>
        <p:blipFill>
          <a:blip r:embed="rId5"/>
          <a:srcRect l="17606" t="6976" r="10564" b="13372"/>
          <a:stretch>
            <a:fillRect/>
          </a:stretch>
        </p:blipFill>
        <p:spPr>
          <a:xfrm>
            <a:off x="8061710" y="2824144"/>
            <a:ext cx="1175280" cy="1527048"/>
          </a:xfrm>
          <a:prstGeom prst="rect">
            <a:avLst/>
          </a:prstGeom>
        </p:spPr>
      </p:pic>
    </p:spTree>
  </p:cSld>
  <p:clrMapOvr>
    <a:masterClrMapping/>
  </p:clrMapOvr>
  <p:transition>
    <p:split dir="in"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6_BD#489ad1ceb?vbadefaultcenterpage=1&amp;parentnodeid=4ef94dedd&amp;vbahtmlprocessed=1&amp;vbaanalysisanswerbackfill=1"/>
          <p:cNvSpPr/>
          <p:nvPr/>
        </p:nvSpPr>
        <p:spPr>
          <a:xfrm>
            <a:off x="539496" y="554400"/>
            <a:ext cx="11109960" cy="107797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特别提示</a:t>
            </a:r>
            <a:endParaRPr lang="en-US" altLang="zh-CN" sz="3200"/>
          </a:p>
        </p:txBody>
      </p:sp>
      <p:sp>
        <p:nvSpPr>
          <p:cNvPr id="3" name="P_7_BD#636dab553?segpoint=1&amp;vbadefaultcenterpage=1&amp;parentnodeid=489ad1ceb&amp;vbahtmlprocessed=1&amp;vbaanalysisanswerbackfill=1&amp;hasbroken=1"/>
          <p:cNvSpPr/>
          <p:nvPr/>
        </p:nvSpPr>
        <p:spPr>
          <a:xfrm>
            <a:off x="539496" y="1282480"/>
            <a:ext cx="11109960" cy="24967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1.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大陆会议是英属北美殖民地的代表会议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也是美国独立战争期间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的领导机构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。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marL="0" marR="0" lvl="0" indent="0" algn="l" defTabSz="914400" rtl="0" eaLnBrk="1" fontAlgn="auto" latinLnBrk="1" hangingPunct="1">
              <a:lnSpc>
                <a:spcPts val="51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2.1776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年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7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月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4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日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《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独立宣言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》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的发表标志着美国的诞生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；1783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年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  <a:endParaRPr kumimoji="0" lang="en-US" altLang="zh-CN" sz="2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marL="0" marR="0" lvl="0" indent="0" algn="l" defTabSz="914400" rtl="0" eaLnBrk="1" fontAlgn="auto" latinLnBrk="1" hangingPunct="1">
              <a:lnSpc>
                <a:spcPts val="49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美国才真正获得独立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。</a:t>
            </a:r>
            <a:endParaRPr lang="en-US" altLang="zh-CN" sz="2800"/>
          </a:p>
        </p:txBody>
      </p:sp>
    </p:spTree>
  </p:cSld>
  <p:clrMapOvr>
    <a:masterClrMapping/>
  </p:clrMapOvr>
  <p:transition>
    <p:split dir="in"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5_BD#c01ad6c39?vbadefaultcenterpage=1&amp;parentnodeid=411c27a1a&amp;vbahtmlprocessed=1&amp;vbaanalysisanswerbackfill=1"/>
          <p:cNvSpPr/>
          <p:nvPr/>
        </p:nvSpPr>
        <p:spPr>
          <a:xfrm>
            <a:off x="539496" y="554400"/>
            <a:ext cx="11109960" cy="107797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F18A06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考点3</a:t>
            </a:r>
            <a:r>
              <a:rPr lang="en-US" altLang="zh-CN" sz="3200" b="1" i="0">
                <a:solidFill>
                  <a:srgbClr val="F18A06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1" i="0">
                <a:solidFill>
                  <a:srgbClr val="F18A06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法国大革命和拿破仑帝国</a:t>
            </a:r>
            <a:endParaRPr lang="en-US" altLang="zh-CN" sz="3200"/>
          </a:p>
        </p:txBody>
      </p:sp>
      <p:sp>
        <p:nvSpPr>
          <p:cNvPr id="3" name="C_6_BD#601583517?vbadefaultcenterpage=1&amp;parentnodeid=c01ad6c39&amp;vbahtmlprocessed=1&amp;vbaanalysisanswerbackfill=1"/>
          <p:cNvSpPr/>
          <p:nvPr/>
        </p:nvSpPr>
        <p:spPr>
          <a:xfrm>
            <a:off x="539496" y="1268394"/>
            <a:ext cx="11109960" cy="107797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课标要求</a:t>
            </a:r>
            <a:endParaRPr lang="en-US" altLang="zh-CN" sz="3200"/>
          </a:p>
        </p:txBody>
      </p:sp>
      <p:sp>
        <p:nvSpPr>
          <p:cNvPr id="4" name="P_7_BD#332187d4e?vbadefaultcenterpage=1&amp;parentnodeid=601583517&amp;vbahtmlprocessed=1&amp;vbaanalysisanswerbackfill=1&amp;hasbroken=1"/>
          <p:cNvSpPr/>
          <p:nvPr/>
        </p:nvSpPr>
        <p:spPr>
          <a:xfrm>
            <a:off x="539496" y="1993680"/>
            <a:ext cx="11109960" cy="12013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知道法国大革命的进程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了解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《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人权宣言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》《</a:t>
            </a: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拿破仑法典</a:t>
            </a: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》</a:t>
            </a: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等文献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900"/>
              </a:lnSpc>
            </a:pP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的主要内容</a:t>
            </a: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初步认识法国大革命的历史意义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。</a:t>
            </a:r>
            <a:endParaRPr lang="en-US" altLang="zh-CN" sz="2800"/>
          </a:p>
        </p:txBody>
      </p:sp>
      <p:sp>
        <p:nvSpPr>
          <p:cNvPr id="5" name="C_6_BD#ffff1fd2b?vbadefaultcenterpage=1&amp;parentnodeid=c01ad6c39&amp;vbahtmlprocessed=1&amp;vbaanalysisanswerbackfill=1"/>
          <p:cNvSpPr/>
          <p:nvPr/>
        </p:nvSpPr>
        <p:spPr>
          <a:xfrm>
            <a:off x="539496" y="3296393"/>
            <a:ext cx="11109960" cy="107797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知识链接</a:t>
            </a:r>
            <a:endParaRPr lang="en-US" altLang="zh-CN" sz="3200"/>
          </a:p>
        </p:txBody>
      </p:sp>
      <p:graphicFrame>
        <p:nvGraphicFramePr>
          <p:cNvPr id="21" name="P_7_BD#205424789?colgroup=2,2,24&amp;vbadefaultcenterpage=1&amp;parentnodeid=ffff1fd2b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4086016"/>
          <a:ext cx="11113458" cy="2115440"/>
        </p:xfrm>
        <a:graphic>
          <a:graphicData uri="http://schemas.openxmlformats.org/drawingml/2006/table">
            <a:tbl>
              <a:tblPr/>
              <a:tblGrid>
                <a:gridCol w="914526"/>
                <a:gridCol w="1195222"/>
                <a:gridCol w="9003710"/>
              </a:tblGrid>
              <a:tr h="1057720">
                <a:tc rowSpan="2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启蒙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运动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主张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kern="1200" err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宣传自由、平等和民主，反对专制，提倡对民众进行启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 kern="1200" err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蒙教育，用理性之光驱散愚昧的黑暗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5772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性质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kern="1200" err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以法国为中心，波及欧洲其他国家的反对旧制度的思想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 kern="1200" err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文化运动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plit dir="in"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2" name="P_7_BD#205424789?colgroup=2,2,24&amp;vbadefaultcenterpage=1&amp;parentnodeid=ffff1fd2b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1266616"/>
          <a:ext cx="11114710" cy="5051236"/>
        </p:xfrm>
        <a:graphic>
          <a:graphicData uri="http://schemas.openxmlformats.org/drawingml/2006/table">
            <a:tbl>
              <a:tblPr/>
              <a:tblGrid>
                <a:gridCol w="910744"/>
                <a:gridCol w="1190279"/>
                <a:gridCol w="4362567"/>
                <a:gridCol w="4651120"/>
              </a:tblGrid>
              <a:tr h="1612456">
                <a:tc rowSpan="2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启蒙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运动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代表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kern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伏尔泰（启蒙运动中的旗手）、孟德斯鸠（提倡分权制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kern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衡）、卢梭（主张最大限度地让公民直接参与国家管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 kern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理）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105772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意义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kern="1200" err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是一场伟大的思想解放运动，为法国大革命作了重要的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 kern="1200" err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理论准备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621792">
                <a:tc rowSpan="2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法国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大革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命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时间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 kern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1789年开始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18700"/>
                        </a:lnSpc>
                      </a:pPr>
                      <a:r>
                        <a:rPr lang="en-US" altLang="zh-CN" sz="900" b="0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_____________________________________</a:t>
                      </a:r>
                      <a:r>
                        <a:rPr lang="en-US" altLang="zh-CN" sz="13350" b="0" i="0" kern="0" spc="-99900">
                          <a:solidFill>
                            <a:srgbClr val="FFFFFF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_</a:t>
                      </a:r>
                      <a:r>
                        <a:rPr lang="en-US" altLang="zh-CN" sz="900" b="0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_____________________________________</a:t>
                      </a:r>
                      <a:endParaRPr lang="en-US" altLang="zh-CN" sz="900" spc="0">
                        <a:latin typeface="宋体" panose="02010600030101010101" pitchFamily="2" charset="-122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9268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背景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err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法国封建制度日益腐朽没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err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落，启蒙运动为法国大革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 err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命作了重要的理论准备</a:t>
                      </a:r>
                      <a:endParaRPr lang="en-US" altLang="zh-CN" sz="12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5" name="P_7_BD#205424789.table_image?imagetipindex=3&amp;hastextimagelayout=1&amp;tableimageindex=5&amp;vbadefaultcenterpage=1&amp;parentnodeid=ffff1fd2b&amp;vbahtmlprocessed=1&amp;vbaanalysisanswerbackfill=1&amp;hasbroken=1"/>
          <p:cNvSpPr/>
          <p:nvPr/>
        </p:nvSpPr>
        <p:spPr>
          <a:xfrm>
            <a:off x="7026644" y="5225080"/>
            <a:ext cx="2039112" cy="1462024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400"/>
              </a:lnSpc>
            </a:pP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攻占巴士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algn="ctr" latinLnBrk="1">
              <a:lnSpc>
                <a:spcPts val="4400"/>
              </a:lnSpc>
            </a:pP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底狱</a:t>
            </a:r>
            <a:endParaRPr lang="en-US" altLang="zh-CN" sz="2800"/>
          </a:p>
        </p:txBody>
      </p:sp>
      <p:sp>
        <p:nvSpPr>
          <p:cNvPr id="6" name="P_7_BD#205424789.table_image?imagetipindex=4&amp;hastextimagelayout=1&amp;tableimageindex=6&amp;vbadefaultcenterpage=1&amp;parentnodeid=ffff1fd2b&amp;vbahtmlprocessed=1&amp;vbaanalysisanswerbackfill=1&amp;hasbroken=1"/>
          <p:cNvSpPr/>
          <p:nvPr/>
        </p:nvSpPr>
        <p:spPr>
          <a:xfrm>
            <a:off x="9237206" y="5261656"/>
            <a:ext cx="2039112" cy="1462024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4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路易十六被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algn="ctr" latinLnBrk="1">
              <a:lnSpc>
                <a:spcPts val="42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处死</a:t>
            </a:r>
            <a:endParaRPr lang="en-US" altLang="zh-CN" sz="2800"/>
          </a:p>
        </p:txBody>
      </p:sp>
      <p:sp>
        <p:nvSpPr>
          <p:cNvPr id="2" name="P_7_BD#205424789?colgroup=2,2,24&amp;vbadefaultcenterpage=1&amp;parentnodeid=ffff1fd2b&amp;vbahtmlprocessed=1&amp;vbaanalysisanswerbackfill=1&amp;hasbroken=1"/>
          <p:cNvSpPr txBox="1"/>
          <p:nvPr/>
        </p:nvSpPr>
        <p:spPr>
          <a:xfrm>
            <a:off x="9089401" y="554400"/>
            <a:ext cx="2564805" cy="568706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1828800" algn="r">
              <a:lnSpc>
                <a:spcPts val="5000"/>
              </a:lnSpc>
            </a:pPr>
            <a:r>
              <a:rPr lang="zh-CN" altLang="en-US" sz="2800">
                <a:latin typeface="Times New Roman" panose="02020603050405020304" pitchFamily="34" charset="0"/>
              </a:rPr>
              <a:t>续表</a:t>
            </a:r>
            <a:endParaRPr lang="zh-CN" altLang="en-US" sz="2800">
              <a:latin typeface="Times New Roman" panose="02020603050405020304" pitchFamily="34" charset="0"/>
            </a:endParaRPr>
          </a:p>
        </p:txBody>
      </p:sp>
      <p:pic>
        <p:nvPicPr>
          <p:cNvPr id="8" name="图片 7" descr="攻占巴士底狱.jpg"/>
          <p:cNvPicPr/>
          <p:nvPr/>
        </p:nvPicPr>
        <p:blipFill>
          <a:blip r:embed="rId3"/>
          <a:stretch>
            <a:fillRect/>
          </a:stretch>
        </p:blipFill>
        <p:spPr>
          <a:xfrm>
            <a:off x="7214096" y="4100368"/>
            <a:ext cx="1664208" cy="1161288"/>
          </a:xfrm>
          <a:prstGeom prst="rect">
            <a:avLst/>
          </a:prstGeom>
        </p:spPr>
      </p:pic>
      <p:pic>
        <p:nvPicPr>
          <p:cNvPr id="9" name="图片 8" descr="路易十六被推上断头台.jpg"/>
          <p:cNvPicPr/>
          <p:nvPr/>
        </p:nvPicPr>
        <p:blipFill>
          <a:blip r:embed="rId4"/>
          <a:stretch>
            <a:fillRect/>
          </a:stretch>
        </p:blipFill>
        <p:spPr>
          <a:xfrm>
            <a:off x="9328646" y="4100368"/>
            <a:ext cx="1856232" cy="1197864"/>
          </a:xfrm>
          <a:prstGeom prst="rect">
            <a:avLst/>
          </a:prstGeom>
        </p:spPr>
      </p:pic>
    </p:spTree>
  </p:cSld>
  <p:clrMapOvr>
    <a:masterClrMapping/>
  </p:clrMapOvr>
  <p:transition>
    <p:split dir="in"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3" name="P_7_BD#205424789?colgroup=2,2,24&amp;vbadefaultcenterpage=1&amp;parentnodeid=ffff1fd2b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1107288"/>
          <a:ext cx="11112835" cy="5271009"/>
        </p:xfrm>
        <a:graphic>
          <a:graphicData uri="http://schemas.openxmlformats.org/drawingml/2006/table">
            <a:tbl>
              <a:tblPr/>
              <a:tblGrid>
                <a:gridCol w="917350"/>
                <a:gridCol w="1198913"/>
                <a:gridCol w="2143511"/>
                <a:gridCol w="6853061"/>
              </a:tblGrid>
              <a:tr h="1612456">
                <a:tc rowSpan="4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法国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大革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命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原因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（1）</a:t>
                      </a:r>
                      <a:r>
                        <a:rPr lang="en-US" altLang="zh-CN" sz="2800" b="0" i="0" kern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根本原因：法国的封建制度阻碍了资本主义的发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kern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展。（2）直接原因：支持美国独立战争使法国政府债台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 kern="1200" err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高筑，财政危机严重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1448753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过程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11400"/>
                        </a:lnSpc>
                      </a:pPr>
                      <a:endParaRPr lang="en-US" altLang="zh-CN" sz="900" spc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502984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rowSpan="2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《人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权宣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言》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颁布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概况</a:t>
                      </a:r>
                      <a:endParaRPr lang="en-US" altLang="zh-CN" sz="12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 kern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1789年8 月，制宪议会通过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69923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内容</a:t>
                      </a:r>
                      <a:endParaRPr lang="en-US" altLang="zh-CN" sz="12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kern="1200" err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宣告了人权、法治、自由、分权、平等和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 kern="1200" err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保护私有财产等基本原则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_7_BD#205424789.table_image?tableimageindex=7&amp;vbadefaultcenterpage=1&amp;parentnodeid=ffff1fd2b&amp;vbahtmlprocessed=1&amp;vbaanalysisanswerbackfill=1" descr="preencoded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833505" y="2721744"/>
            <a:ext cx="8641080" cy="1444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sp>
        <p:nvSpPr>
          <p:cNvPr id="2" name="P_7_BD#205424789?colgroup=2,2,24&amp;vbadefaultcenterpage=1&amp;parentnodeid=ffff1fd2b&amp;vbahtmlprocessed=1&amp;vbaanalysisanswerbackfill=1&amp;hasbroken=1"/>
          <p:cNvSpPr txBox="1"/>
          <p:nvPr/>
        </p:nvSpPr>
        <p:spPr>
          <a:xfrm>
            <a:off x="9087526" y="471272"/>
            <a:ext cx="2564805" cy="502031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1828800" algn="r">
              <a:lnSpc>
                <a:spcPts val="4300"/>
              </a:lnSpc>
            </a:pPr>
            <a:r>
              <a:rPr lang="zh-CN" altLang="en-US" sz="2800">
                <a:latin typeface="Times New Roman" panose="02020603050405020304" pitchFamily="34" charset="0"/>
              </a:rPr>
              <a:t>续表</a:t>
            </a:r>
            <a:endParaRPr lang="zh-CN" altLang="en-US" sz="2800">
              <a:latin typeface="Times New Roman" panose="02020603050405020304" pitchFamily="34" charset="0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4" name="P_7_BD#205424789?colgroup=2,2,5,18&amp;vbadefaultcenterpage=1&amp;parentnodeid=ffff1fd2b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2172652"/>
          <a:ext cx="11112835" cy="3267520"/>
        </p:xfrm>
        <a:graphic>
          <a:graphicData uri="http://schemas.openxmlformats.org/drawingml/2006/table">
            <a:tbl>
              <a:tblPr/>
              <a:tblGrid>
                <a:gridCol w="917350"/>
                <a:gridCol w="1198913"/>
                <a:gridCol w="2143511"/>
                <a:gridCol w="6853061"/>
              </a:tblGrid>
              <a:tr h="2172907">
                <a:tc rowSpan="2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法国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大革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命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《人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权宣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言》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颁布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作用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kern="1200" err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否定了封建等级制度，确立了资本主义的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kern="1200" err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一些根本原则，有利于动员人民参加反封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 kern="1200" err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建斗争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5772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意义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kern="1200" err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法国大革命摧毁了法国的君主统治，传播了资产阶级自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 kern="1200" err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由民主思想，具有世界性影响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2" name="P_7_BD#205424789?colgroup=2,2,5,18&amp;vbadefaultcenterpage=1&amp;parentnodeid=ffff1fd2b&amp;vbahtmlprocessed=1&amp;vbaanalysisanswerbackfill=1&amp;hasbroken=1"/>
          <p:cNvSpPr txBox="1"/>
          <p:nvPr/>
        </p:nvSpPr>
        <p:spPr>
          <a:xfrm>
            <a:off x="9087526" y="1460436"/>
            <a:ext cx="2564805" cy="568706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1828800" algn="r">
              <a:lnSpc>
                <a:spcPts val="5000"/>
              </a:lnSpc>
            </a:pPr>
            <a:r>
              <a:rPr lang="zh-CN" altLang="en-US" sz="2800">
                <a:latin typeface="Times New Roman" panose="02020603050405020304" pitchFamily="34" charset="0"/>
              </a:rPr>
              <a:t>续表</a:t>
            </a:r>
            <a:endParaRPr lang="zh-CN" altLang="en-US" sz="2800">
              <a:latin typeface="Times New Roman" panose="02020603050405020304" pitchFamily="34" charset="0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5" name="P_7_BD#205424789?colgroup=2,2,17,6&amp;vbadefaultcenterpage=1&amp;parentnodeid=ffff1fd2b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965277"/>
          <a:ext cx="11112835" cy="5373307"/>
        </p:xfrm>
        <a:graphic>
          <a:graphicData uri="http://schemas.openxmlformats.org/drawingml/2006/table">
            <a:tbl>
              <a:tblPr/>
              <a:tblGrid>
                <a:gridCol w="917350"/>
                <a:gridCol w="1198913"/>
                <a:gridCol w="6571498"/>
                <a:gridCol w="2425074"/>
              </a:tblGrid>
              <a:tr h="1057720">
                <a:tc rowSpan="4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拿破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仑帝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国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政变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夺权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kern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1799年11月，拿破仑·波拿巴发动政变，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 kern="1200" err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组成新的政府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ct val="150000"/>
                        </a:lnSpc>
                      </a:pPr>
                      <a:endParaRPr lang="en-US" altLang="zh-CN" sz="900" spc="0">
                        <a:latin typeface="宋体" panose="02010600030101010101" pitchFamily="2" charset="-122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72907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统治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举措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kern="1200" err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改善财政和发展经济；主持制定《拿破仑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kern="1200" err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法典》（1804年颁布实施，体现了自由平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kern="1200" err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等和私有财产神圣不可侵犯等原则），击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 kern="1200" err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败反法联盟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105772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帝国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建立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kern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1804年，法国改为帝国，史称“法兰西第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 kern="1200" err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一帝国”，拿破仑加冕称帝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105772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帝国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灭亡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kern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1812年，拿破仑远征俄国，大败而归。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kern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1815年，法兰西第一帝国覆灭</a:t>
                      </a:r>
                      <a:endParaRPr lang="en-US" altLang="zh-CN" sz="2800" b="0" i="0" kern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4" name="P_7_BD#205424789.table_image?imagetipindex=5&amp;tableimageindex=9&amp;vbadefaultcenterpage=1&amp;parentnodeid=ffff1fd2b&amp;vbahtmlprocessed=1&amp;vbaanalysisanswerbackfill=1&amp;hasbroken=1"/>
          <p:cNvSpPr/>
          <p:nvPr/>
        </p:nvSpPr>
        <p:spPr>
          <a:xfrm>
            <a:off x="9296794" y="4431965"/>
            <a:ext cx="2286000" cy="105772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400"/>
              </a:lnSpc>
            </a:pP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拿破仑</a:t>
            </a:r>
            <a:r>
              <a:rPr lang="en-US" altLang="zh-CN" sz="2800" b="0" i="0" err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34" charset="-120"/>
              </a:rPr>
              <a:t>·</a:t>
            </a: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波拿巴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algn="ctr" latinLnBrk="1">
              <a:lnSpc>
                <a:spcPts val="42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（1769—1821）</a:t>
            </a:r>
            <a:endParaRPr lang="en-US" altLang="zh-CN" sz="2800"/>
          </a:p>
        </p:txBody>
      </p:sp>
      <p:sp>
        <p:nvSpPr>
          <p:cNvPr id="2" name="P_7_BD#205424789?colgroup=2,2,17,6&amp;vbadefaultcenterpage=1&amp;parentnodeid=ffff1fd2b&amp;vbahtmlprocessed=1&amp;vbaanalysisanswerbackfill=1&amp;hasbroken=1"/>
          <p:cNvSpPr txBox="1"/>
          <p:nvPr/>
        </p:nvSpPr>
        <p:spPr>
          <a:xfrm>
            <a:off x="9087526" y="356971"/>
            <a:ext cx="2564805" cy="568706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1828800" algn="r">
              <a:lnSpc>
                <a:spcPts val="5000"/>
              </a:lnSpc>
            </a:pPr>
            <a:r>
              <a:rPr lang="zh-CN" altLang="en-US" sz="2800">
                <a:latin typeface="Times New Roman" panose="02020603050405020304" pitchFamily="34" charset="0"/>
              </a:rPr>
              <a:t>续表</a:t>
            </a:r>
            <a:endParaRPr lang="zh-CN" altLang="en-US" sz="2800">
              <a:latin typeface="Times New Roman" panose="02020603050405020304" pitchFamily="34" charset="0"/>
            </a:endParaRPr>
          </a:p>
        </p:txBody>
      </p:sp>
      <p:pic>
        <p:nvPicPr>
          <p:cNvPr id="6" name="图片 5" descr="拿破仑1.jpeg"/>
          <p:cNvPicPr/>
          <p:nvPr/>
        </p:nvPicPr>
        <p:blipFill>
          <a:blip r:embed="rId3"/>
          <a:srcRect l="10000" r="22727" b="32379"/>
          <a:stretch>
            <a:fillRect/>
          </a:stretch>
        </p:blipFill>
        <p:spPr>
          <a:xfrm>
            <a:off x="9635122" y="1953919"/>
            <a:ext cx="1632146" cy="2153132"/>
          </a:xfrm>
          <a:prstGeom prst="rect">
            <a:avLst/>
          </a:prstGeom>
        </p:spPr>
      </p:pic>
    </p:spTree>
  </p:cSld>
  <p:clrMapOvr>
    <a:masterClrMapping/>
  </p:clrMapOvr>
  <p:transition>
    <p:split dir="in"/>
  </p:transition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6_BD#ef96037a7?vbadefaultcenterpage=1&amp;parentnodeid=c01ad6c39&amp;vbahtmlprocessed=1&amp;vbaanalysisanswerbackfill=1"/>
          <p:cNvSpPr/>
          <p:nvPr/>
        </p:nvSpPr>
        <p:spPr>
          <a:xfrm>
            <a:off x="539496" y="554400"/>
            <a:ext cx="11109960" cy="107797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思维延伸</a:t>
            </a:r>
            <a:endParaRPr lang="en-US" altLang="zh-CN" sz="3200"/>
          </a:p>
        </p:txBody>
      </p:sp>
      <p:sp>
        <p:nvSpPr>
          <p:cNvPr id="3" name="P_7_BD#dd7883f6f?segpoint=1&amp;vbadefaultcenterpage=1&amp;parentnodeid=ef96037a7&amp;vbahtmlprocessed=1&amp;vbaanalysisanswerbackfill=1&amp;hasbroken=1"/>
          <p:cNvSpPr/>
          <p:nvPr/>
        </p:nvSpPr>
        <p:spPr>
          <a:xfrm>
            <a:off x="539496" y="1291073"/>
            <a:ext cx="11109960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1.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英、美、法资产阶级革命的异同</a:t>
            </a:r>
            <a:endParaRPr lang="en-US" altLang="zh-CN" sz="2800"/>
          </a:p>
        </p:txBody>
      </p:sp>
      <p:graphicFrame>
        <p:nvGraphicFramePr>
          <p:cNvPr id="26" name="P_7_BD#dd7883f6f?colgroup=4,7,8,7&amp;vbadefaultcenterpage=1&amp;parentnodeid=ef96037a7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1990516"/>
          <a:ext cx="11064240" cy="3175000"/>
        </p:xfrm>
        <a:graphic>
          <a:graphicData uri="http://schemas.openxmlformats.org/drawingml/2006/table">
            <a:tbl>
              <a:tblPr/>
              <a:tblGrid>
                <a:gridCol w="749808"/>
                <a:gridCol w="1078992"/>
                <a:gridCol w="2962656"/>
                <a:gridCol w="3300984"/>
                <a:gridCol w="2971800"/>
              </a:tblGrid>
              <a:tr h="1030796">
                <a:tc gridSpan="2"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7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项目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英国资产阶级革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7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命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7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美国独立战争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7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法国大革命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57720">
                <a:tc rowSpan="2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不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楷体" panose="02010609060101010101" pitchFamily="34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同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楷体" panose="02010609060101010101" pitchFamily="34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点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革命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楷体" panose="02010609060101010101" pitchFamily="34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对象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斯图亚特王朝的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楷体" panose="02010609060101010101" pitchFamily="34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封建专制统治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英国的殖民统治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波旁王朝的封建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楷体" panose="02010609060101010101" pitchFamily="34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专制统治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5772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革命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楷体" panose="02010609060101010101" pitchFamily="34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任务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推翻君主专制统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楷体" panose="02010609060101010101" pitchFamily="34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治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摆脱英国殖民统治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推翻封建专制统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楷体" panose="02010609060101010101" pitchFamily="34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治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plit dir="in"/>
  </p:transition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https://d.book118.com/955200332001011130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 override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24</Slides>
  <Notes>23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6">
      <vt:lpstr>Arial</vt:lpstr>
      <vt:lpstr>Calibri</vt:lpstr>
      <vt:lpstr>Calibri Light</vt:lpstr>
      <vt:lpstr>Arial (正文)</vt:lpstr>
      <vt:lpstr>华文隶书</vt:lpstr>
      <vt:lpstr>Times New Roman</vt:lpstr>
      <vt:lpstr>微软雅黑</vt:lpstr>
      <vt:lpstr>宋体</vt:lpstr>
      <vt:lpstr>等线 Light</vt:lpstr>
      <vt:lpstr>等线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2024-09-29T11:50:24.026</cp:lastPrinted>
  <dcterms:created xsi:type="dcterms:W3CDTF">2024-09-29T03:50:24Z</dcterms:created>
  <dcterms:modified xsi:type="dcterms:W3CDTF">2024-09-29T03:50:25Z</dcterms:modified>
</cp:coreProperties>
</file>