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BCFE81-09CD-4A17-80E4-92594DA5C3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E8411E-0D79-4366-98B6-DB2E8FCB31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CACA88-3B79-46DF-9480-8608DA0EF2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AFE89F5-C2DC-486A-B0E9-9BE3C87E5E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829311D-7508-4BFC-BE9C-DA71567795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14ABA3D-FC62-44D8-BF56-101619D12E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60C1F15-B396-446B-B197-FCE2E67E8E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6BFAA7A-5C4C-451A-9E03-CD9066429B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5AEB514-CB1F-489D-B12E-CB113AA0FC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EFE3B3-11B3-4DC8-9F1C-9C504FA5EE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C8850E-E885-40A2-BC59-8FAE7DC77F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sp>
        <p:nvSpPr>
          <p:cNvPr id="11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5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6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7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5521333210201111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高中政治配套课件2.2马克思的劳动价值理论(人教版选修2)\n## 1.马克思劳动价值理论的基本原理\n### 1.1马克思劳动价值理论的基本概念\n### 1.2马克思劳动价值理论的两大规律\n### 1.3马克思劳动价值理论的价值形式\n## 2.马克思劳动价值理论的创立背景\n### 2.1马克思劳动价值理论产生的历史背景\n### 2.2马克思劳动价值理论产生的理论背景\n### 2.3马克思劳动价值理论产生的实践背景\n## 3.马克思劳动价值理论的发展过程\n### 3.1马克思劳动价值理论的初期发展\n### 3.2马克思劳动价值理论的中期发展\n### 3.3马克思劳动价值理论的晚期发展\n## 4.马克思劳动价值理论的意义和启示\n### 4.1马克思劳动价值理论的理论意义\n### 4.2马克思劳动价值理论的现实意义\n### 4.3马克思劳动价值理论对现代经济学的启示\n## 5.马克思劳动价值理论的批判与辩护\n### 5.1马克思劳动价值理论的历史批判\n### 5.2马克思劳动价值理论的现代批判\n### 5.3马克思劳动价值理论的辩护与回应\n&quot;,&quot;templateId&quot;:&quot;3wr1pbmdtjrh3jjfzwr75chiya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315700" cy="1301750"/>
          </a:xfrm>
        </p:spPr>
        <p:txBody>
          <a:bodyPr vert="horz" wrap="square" lIns="91440" tIns="45720" rIns="91440" bIns="45720" anchor="t">
            <a:normAutofit/>
          </a:bodyPr>
          <a:lstStyle/>
          <a:p>
            <a:r>
              <a:rPr lang="zh-CN" sz="4400"/>
              <a:t>高中政治配套课件2.2马克思的劳动价值理论(人教版选修2)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 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5200"/>
              <a:t>马克思劳动价值理论的基本原理</a:t>
            </a:r>
            <a:endParaRPr/>
          </a:p>
        </p:txBody>
      </p:sp>
      <p:sp>
        <p:nvSpPr>
          <p:cNvPr id="12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68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69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170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171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.1商品的二重性</a:t>
                </a:r>
                <a:endParaRPr/>
              </a:p>
            </p:txBody>
          </p:sp>
          <p:sp>
            <p:nvSpPr>
              <p:cNvPr id="172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使用价值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价值</a:t>
                </a:r>
                <a:endParaRPr/>
              </a:p>
            </p:txBody>
          </p:sp>
        </p:grpSp>
        <p:grpSp>
          <p:nvGrpSpPr>
            <p:cNvPr id="173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174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.2劳动的二重性</a:t>
                </a:r>
                <a:endParaRPr/>
              </a:p>
            </p:txBody>
          </p:sp>
          <p:sp>
            <p:nvSpPr>
              <p:cNvPr id="175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具体劳动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抽象劳动</a:t>
                </a:r>
                <a:endParaRPr/>
              </a:p>
            </p:txBody>
          </p:sp>
        </p:grpSp>
        <p:grpSp>
          <p:nvGrpSpPr>
            <p:cNvPr id="176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177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.3价值的实体</a:t>
                </a:r>
                <a:endParaRPr/>
              </a:p>
            </p:txBody>
          </p:sp>
          <p:sp>
            <p:nvSpPr>
              <p:cNvPr id="178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抽象劳动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社会必要劳动时间</a:t>
                </a:r>
                <a:endParaRPr/>
              </a:p>
            </p:txBody>
          </p:sp>
        </p:grpSp>
      </p:grpSp>
      <p:sp>
        <p:nvSpPr>
          <p:cNvPr id="17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马克思劳动价值理论的基本概念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8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8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8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8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.1价值规律</a:t>
                </a:r>
                <a:endParaRPr/>
              </a:p>
            </p:txBody>
          </p:sp>
          <p:sp>
            <p:nvSpPr>
              <p:cNvPr id="18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商品的价值量由生产商品所耗费的社会必要劳动时间决定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商品交换按照价值量相等进行</a:t>
                </a:r>
                <a:endParaRPr/>
              </a:p>
            </p:txBody>
          </p:sp>
          <p:sp>
            <p:nvSpPr>
              <p:cNvPr id="18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8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9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9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.2货币流通规律</a:t>
                </a:r>
                <a:endParaRPr/>
              </a:p>
            </p:txBody>
          </p:sp>
          <p:sp>
            <p:nvSpPr>
              <p:cNvPr id="19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货币的流通量由商品流通所需要的货币量决定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纸币的发行量必须以流通中所需要的货币量为限度</a:t>
                </a:r>
                <a:endParaRPr/>
              </a:p>
            </p:txBody>
          </p:sp>
          <p:sp>
            <p:nvSpPr>
              <p:cNvPr id="19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9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马克思劳动价值理论的两大规律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8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9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马克思劳动价值理论的价值形式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00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01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0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.1价值形式的演变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简单的价值形式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扩大的价值形式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一般的价值形式</a:t>
                </a:r>
                <a:endParaRPr/>
              </a:p>
            </p:txBody>
          </p:sp>
          <p:pic>
            <p:nvPicPr>
              <p:cNvPr id="20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06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0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.2货币的价值形式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货币的本质是固定地充当一般等价物的商品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货币的价值形式是商品价值的相对表现</a:t>
                </a:r>
                <a:endParaRPr/>
              </a:p>
            </p:txBody>
          </p:sp>
          <p:pic>
            <p:nvPicPr>
              <p:cNvPr id="21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12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5200"/>
              <a:t>马克思劳动价值理论的创立背景</a:t>
            </a:r>
            <a:endParaRPr/>
          </a:p>
        </p:txBody>
      </p:sp>
      <p:sp>
        <p:nvSpPr>
          <p:cNvPr id="213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4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1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马克思劳动价值理论产生的历史背景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16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17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1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19世纪中叶的资本主义发展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资本主义生产方式的确立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资本主义生产关系的深刻变革</a:t>
                </a:r>
                <a:endParaRPr/>
              </a:p>
            </p:txBody>
          </p:sp>
          <p:pic>
            <p:nvPicPr>
              <p:cNvPr id="22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22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2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资本主义社会的阶级矛盾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资产阶级与无产阶级的矛盾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资本主义社会的贫富差距</a:t>
                </a:r>
                <a:endParaRPr/>
              </a:p>
            </p:txBody>
          </p:sp>
          <p:pic>
            <p:nvPicPr>
              <p:cNvPr id="22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28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29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30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31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英国古典政治经济学的劳动价值论</a:t>
                </a:r>
                <a:endParaRPr/>
              </a:p>
            </p:txBody>
          </p:sp>
          <p:sp>
            <p:nvSpPr>
              <p:cNvPr id="23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亚当·斯密的劳动价值论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大卫·李嘉图的劳动价值论</a:t>
                </a:r>
                <a:endParaRPr/>
              </a:p>
            </p:txBody>
          </p:sp>
          <p:sp>
            <p:nvSpPr>
              <p:cNvPr id="233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4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6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37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38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德国古典哲学的黑格尔主义</a:t>
                </a:r>
                <a:endParaRPr/>
              </a:p>
            </p:txBody>
          </p:sp>
          <p:sp>
            <p:nvSpPr>
              <p:cNvPr id="239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黑格尔的辩证法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费尔巴哈的人本主义</a:t>
                </a:r>
                <a:endParaRPr/>
              </a:p>
            </p:txBody>
          </p:sp>
          <p:sp>
            <p:nvSpPr>
              <p:cNvPr id="240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1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2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3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4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马克思劳动价值理论产生的理论背景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5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4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马克思劳动价值理论产生的实践背景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4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48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4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19世纪上半叶的工业革命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蒸汽机的发明与应用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纺织业、铁路业等产业的发展</a:t>
                </a:r>
                <a:endParaRPr/>
              </a:p>
            </p:txBody>
          </p:sp>
          <p:pic>
            <p:nvPicPr>
              <p:cNvPr id="25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53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5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资本主义社会的经济危机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1825年的英国经济危机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1857年的美国经济危机</a:t>
                </a:r>
                <a:endParaRPr/>
              </a:p>
            </p:txBody>
          </p:sp>
          <p:pic>
            <p:nvPicPr>
              <p:cNvPr id="25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5200"/>
              <a:t>马克思劳动价值理论的发展过程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《1844年经济学哲学手稿》</a:t>
                </a:r>
                <a:endParaRPr/>
              </a:p>
            </p:txBody>
          </p:sp>
          <p:sp>
            <p:nvSpPr>
              <p:cNvPr id="1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马克思对古典政治经济学的批判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马克思的劳动价值论思想的初步确立</a:t>
                </a:r>
                <a:endParaRPr/>
              </a:p>
            </p:txBody>
          </p:sp>
          <p:sp>
            <p:nvSpPr>
              <p:cNvPr id="1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《哲学的贫困》</a:t>
                </a:r>
                <a:endParaRPr/>
              </a:p>
            </p:txBody>
          </p:sp>
          <p:sp>
            <p:nvSpPr>
              <p:cNvPr id="2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马克思对蒲鲁东的批判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马克思对劳动价值论思想的进一步阐述</a:t>
                </a:r>
                <a:endParaRPr/>
              </a:p>
            </p:txBody>
          </p:sp>
          <p:sp>
            <p:nvSpPr>
              <p:cNvPr id="2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马克思劳动价值理论的初期发展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https://d.book118.com/955213332102011113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blue">
      <a:dk1>
        <a:srgbClr val="000000"/>
      </a:dk1>
      <a:lt1>
        <a:srgbClr val="FFFFFF"/>
      </a:lt1>
      <a:dk2>
        <a:srgbClr val="262C32"/>
      </a:dk2>
      <a:lt2>
        <a:srgbClr val="E7F3F7"/>
      </a:lt2>
      <a:accent1>
        <a:srgbClr val="3087D5"/>
      </a:accent1>
      <a:accent2>
        <a:srgbClr val="A3DBFA"/>
      </a:accent2>
      <a:accent3>
        <a:srgbClr val="5DB1F7"/>
      </a:accent3>
      <a:accent4>
        <a:srgbClr val="2270C9"/>
      </a:accent4>
      <a:accent5>
        <a:srgbClr val="67A1F9"/>
      </a:accent5>
      <a:accent6>
        <a:srgbClr val="466DD1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高中政治配套课件2.2马克思的劳动价值理论(人教版选修2)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2024-09-19T22:35:48.338</cp:lastPrinted>
  <dcterms:created xsi:type="dcterms:W3CDTF">2024-09-19T14:35:48Z</dcterms:created>
  <dcterms:modified xsi:type="dcterms:W3CDTF">2024-09-19T14:35:50Z</dcterms:modified>
</cp:coreProperties>
</file>