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7559802" cy="10691621"/>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569216-86A2-4DD0-9AD3-6A817A427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E590C9-44A7-488B-AC4F-23CF8CC9D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413703-DA13-4B27-B023-E2798A07E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E4A5D9-05BE-43E8-A4C1-BF2A2BC4A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4D1003-F0D0-4DDE-9042-494BBF1DF6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C2CB24-204C-4BFA-891D-BDC028EACD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A5E9CD-4BBA-4E13-B8FA-DC331C947D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81D2DD-2DA7-497D-8940-BED7C0EE8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E94984-4647-4CA2-897F-04A2EC2CA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2937A-93F4-4496-9BB8-925E50AFB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FA3C49-B6AA-45B9-9DE1-C7CC23A40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23013432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textbox 1"/>
          <p:cNvSpPr/>
          <p:nvPr/>
        </p:nvSpPr>
        <p:spPr>
          <a:xfrm>
            <a:off x="898673" y="1481518"/>
            <a:ext cx="6144895" cy="9423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475"/>
              </a:lnSpc>
            </a:pPr>
            <a:endParaRPr lang="Arial" altLang="Arial" sz="100"/>
          </a:p>
          <a:p>
            <a:pPr marL="12700" algn="l" rtl="0" eaLnBrk="0">
              <a:lnSpc>
                <a:spcPct val="93000"/>
              </a:lnSpc>
            </a:pPr>
            <a:r>
              <a:rPr sz="2500" spc="640">
                <a:solidFill>
                  <a:srgbClr val="000000">
                    <a:alpha val="100000"/>
                  </a:srgbClr>
                </a:solidFill>
                <a:latin typeface="Microsoft YaHei"/>
                <a:ea typeface="Microsoft YaHei"/>
                <a:cs typeface="Microsoft YaHei"/>
              </a:rPr>
              <a:t>中 华 人 民 共 和 国 国 家 标 </a:t>
            </a:r>
            <a:r>
              <a:rPr sz="2500" spc="480">
                <a:solidFill>
                  <a:srgbClr val="000000">
                    <a:alpha val="100000"/>
                  </a:srgbClr>
                </a:solidFill>
                <a:latin typeface="Microsoft YaHei"/>
                <a:ea typeface="Microsoft YaHei"/>
                <a:cs typeface="Microsoft YaHei"/>
              </a:rPr>
              <a:t>准</a:t>
            </a:r>
            <a:endParaRPr lang="Microsoft YaHei" altLang="Microsoft YaHei" sz="2500"/>
          </a:p>
          <a:p>
            <a:pPr algn="l" rtl="0" eaLnBrk="0">
              <a:lnSpc>
                <a:spcPct val="159000"/>
              </a:lnSpc>
            </a:pPr>
            <a:endParaRPr lang="Arial" altLang="Arial" sz="1000"/>
          </a:p>
          <a:p>
            <a:pPr algn="l" rtl="0" eaLnBrk="0">
              <a:lnSpc>
                <a:spcPct val="101000"/>
              </a:lnSpc>
            </a:pPr>
            <a:endParaRPr lang="Arial" altLang="Arial" sz="600"/>
          </a:p>
          <a:p>
            <a:pPr algn="r" rtl="0" eaLnBrk="0">
              <a:lnSpc>
                <a:spcPts val="1792"/>
              </a:lnSpc>
              <a:spcBef>
                <a:spcPts val="6"/>
              </a:spcBef>
            </a:pPr>
            <a:r>
              <a:rPr sz="1100" spc="-20">
                <a:solidFill>
                  <a:srgbClr val="000000">
                    <a:alpha val="100000"/>
                  </a:srgbClr>
                </a:solidFill>
                <a:latin typeface="Arial"/>
                <a:ea typeface="Arial"/>
                <a:cs typeface="Arial"/>
              </a:rPr>
              <a:t>G</a:t>
            </a:r>
            <a:r>
              <a:rPr sz="1100" spc="0">
                <a:solidFill>
                  <a:srgbClr val="000000">
                    <a:alpha val="100000"/>
                  </a:srgbClr>
                </a:solidFill>
                <a:latin typeface="Arial"/>
                <a:ea typeface="Arial"/>
                <a:cs typeface="Arial"/>
              </a:rPr>
              <a:t>B</a:t>
            </a:r>
            <a:r>
              <a:rPr sz="3700" spc="-60" baseline="-1997">
                <a:solidFill>
                  <a:srgbClr val="000000">
                    <a:alpha val="100000"/>
                  </a:srgbClr>
                </a:solidFill>
                <a:latin typeface="Microsoft YaHei"/>
                <a:ea typeface="Microsoft YaHei"/>
                <a:cs typeface="Microsoft YaHei"/>
              </a:rPr>
              <a:t>／</a:t>
            </a:r>
            <a:r>
              <a:rPr sz="1100" spc="0">
                <a:solidFill>
                  <a:srgbClr val="000000">
                    <a:alpha val="100000"/>
                  </a:srgbClr>
                </a:solidFill>
                <a:latin typeface="Arial"/>
                <a:ea typeface="Arial"/>
                <a:cs typeface="Arial"/>
              </a:rPr>
              <a:t>T</a:t>
            </a:r>
            <a:r>
              <a:rPr sz="1100" spc="-60">
                <a:solidFill>
                  <a:srgbClr val="000000">
                    <a:alpha val="100000"/>
                  </a:srgbClr>
                </a:solidFill>
                <a:latin typeface="Arial"/>
                <a:ea typeface="Arial"/>
                <a:cs typeface="Arial"/>
              </a:rPr>
              <a:t> 40248 </a:t>
            </a:r>
            <a:r>
              <a:rPr sz="1900" spc="-60" baseline="-3889">
                <a:solidFill>
                  <a:srgbClr val="000000">
                    <a:alpha val="100000"/>
                  </a:srgbClr>
                </a:solidFill>
                <a:latin typeface="Microsoft YaHei"/>
                <a:ea typeface="Microsoft YaHei"/>
                <a:cs typeface="Microsoft YaHei"/>
              </a:rPr>
              <a:t>—</a:t>
            </a:r>
            <a:r>
              <a:rPr sz="1200" spc="-60">
                <a:solidFill>
                  <a:srgbClr val="000000">
                    <a:alpha val="100000"/>
                  </a:srgbClr>
                </a:solidFill>
                <a:latin typeface="Microsoft YaHei"/>
                <a:ea typeface="Microsoft YaHei"/>
                <a:cs typeface="Microsoft YaHei"/>
              </a:rPr>
              <a:t> </a:t>
            </a:r>
            <a:r>
              <a:rPr sz="1100" spc="-60">
                <a:solidFill>
                  <a:srgbClr val="000000">
                    <a:alpha val="100000"/>
                  </a:srgbClr>
                </a:solidFill>
                <a:latin typeface="Arial"/>
                <a:ea typeface="Arial"/>
                <a:cs typeface="Arial"/>
              </a:rPr>
              <a:t>2021</a:t>
            </a:r>
            <a:endParaRPr lang="Arial" altLang="Arial" sz="1100"/>
          </a:p>
        </p:txBody>
      </p:sp>
      <p:sp>
        <p:nvSpPr>
          <p:cNvPr id="2" name="textbox 2"/>
          <p:cNvSpPr/>
          <p:nvPr/>
        </p:nvSpPr>
        <p:spPr>
          <a:xfrm>
            <a:off x="1880800" y="4139581"/>
            <a:ext cx="4174490" cy="8997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859"/>
              </a:lnSpc>
            </a:pPr>
            <a:endParaRPr lang="Arial" altLang="Arial" sz="100"/>
          </a:p>
          <a:p>
            <a:pPr marL="12700" algn="l" rtl="0" eaLnBrk="0">
              <a:lnSpc>
                <a:spcPct val="88000"/>
              </a:lnSpc>
            </a:pPr>
            <a:r>
              <a:rPr sz="2500" spc="230">
                <a:solidFill>
                  <a:srgbClr val="000000">
                    <a:alpha val="100000"/>
                  </a:srgbClr>
                </a:solidFill>
                <a:latin typeface="Microsoft YaHei"/>
                <a:ea typeface="Microsoft YaHei"/>
                <a:cs typeface="Microsoft YaHei"/>
              </a:rPr>
              <a:t>人员密集场所消防安全管</a:t>
            </a:r>
            <a:r>
              <a:rPr sz="2500" spc="130">
                <a:solidFill>
                  <a:srgbClr val="000000">
                    <a:alpha val="100000"/>
                  </a:srgbClr>
                </a:solidFill>
                <a:latin typeface="Microsoft YaHei"/>
                <a:ea typeface="Microsoft YaHei"/>
                <a:cs typeface="Microsoft YaHei"/>
              </a:rPr>
              <a:t>理</a:t>
            </a:r>
            <a:endParaRPr lang="Microsoft YaHei" altLang="Microsoft YaHei" sz="2500"/>
          </a:p>
          <a:p>
            <a:pPr algn="l" rtl="0" eaLnBrk="0">
              <a:lnSpc>
                <a:spcPct val="185000"/>
              </a:lnSpc>
            </a:pPr>
            <a:endParaRPr lang="Arial" altLang="Arial" sz="1000"/>
          </a:p>
          <a:p>
            <a:pPr algn="l" rtl="0" eaLnBrk="0">
              <a:lnSpc>
                <a:spcPct val="100000"/>
              </a:lnSpc>
            </a:pPr>
            <a:endParaRPr lang="Arial" altLang="Arial" sz="400"/>
          </a:p>
          <a:p>
            <a:pPr marL="268904" algn="l" rtl="0" eaLnBrk="0">
              <a:lnSpc>
                <a:spcPct val="80000"/>
              </a:lnSpc>
              <a:spcBef>
                <a:spcPts val="4"/>
              </a:spcBef>
            </a:pPr>
            <a:r>
              <a:rPr sz="700" spc="-50">
                <a:solidFill>
                  <a:srgbClr val="000000">
                    <a:alpha val="100000"/>
                  </a:srgbClr>
                </a:solidFill>
                <a:latin typeface="Arial"/>
                <a:ea typeface="Arial"/>
                <a:cs typeface="Arial"/>
              </a:rPr>
              <a:t>F</a:t>
            </a:r>
            <a:r>
              <a:rPr sz="1600" spc="-50">
                <a:solidFill>
                  <a:srgbClr val="000000">
                    <a:alpha val="100000"/>
                  </a:srgbClr>
                </a:solidFill>
                <a:latin typeface="Arial"/>
                <a:ea typeface="Arial"/>
                <a:cs typeface="Arial"/>
              </a:rPr>
              <a:t>iresafetymanagementofa</a:t>
            </a:r>
            <a:r>
              <a:rPr sz="1600" b="1" spc="-50">
                <a:solidFill>
                  <a:srgbClr val="000000">
                    <a:alpha val="100000"/>
                  </a:srgbClr>
                </a:solidFill>
                <a:latin typeface="Arial"/>
                <a:ea typeface="Arial"/>
                <a:cs typeface="Arial"/>
              </a:rPr>
              <a:t>s</a:t>
            </a:r>
            <a:r>
              <a:rPr sz="1600" spc="-50">
                <a:solidFill>
                  <a:srgbClr val="000000">
                    <a:alpha val="100000"/>
                  </a:srgbClr>
                </a:solidFill>
                <a:latin typeface="Arial"/>
                <a:ea typeface="Arial"/>
                <a:cs typeface="Arial"/>
              </a:rPr>
              <a:t>emblyo</a:t>
            </a:r>
            <a:r>
              <a:rPr sz="1600" b="1" spc="-50">
                <a:solidFill>
                  <a:srgbClr val="000000">
                    <a:alpha val="100000"/>
                  </a:srgbClr>
                </a:solidFill>
                <a:latin typeface="Arial"/>
                <a:ea typeface="Arial"/>
                <a:cs typeface="Arial"/>
              </a:rPr>
              <a:t>c</a:t>
            </a:r>
            <a:r>
              <a:rPr sz="1600" spc="-50">
                <a:solidFill>
                  <a:srgbClr val="000000">
                    <a:alpha val="100000"/>
                  </a:srgbClr>
                </a:solidFill>
                <a:latin typeface="Arial"/>
                <a:ea typeface="Arial"/>
                <a:cs typeface="Arial"/>
              </a:rPr>
              <a:t>u</a:t>
            </a:r>
            <a:r>
              <a:rPr sz="1600" spc="0">
                <a:solidFill>
                  <a:srgbClr val="000000">
                    <a:alpha val="100000"/>
                  </a:srgbClr>
                </a:solidFill>
                <a:latin typeface="Arial"/>
                <a:ea typeface="Arial"/>
                <a:cs typeface="Arial"/>
              </a:rPr>
              <a:t>pancies</a:t>
            </a:r>
            <a:endParaRPr lang="Arial" altLang="Arial" sz="1600"/>
          </a:p>
        </p:txBody>
      </p:sp>
      <p:sp>
        <p:nvSpPr>
          <p:cNvPr id="3" name="textbox 3"/>
          <p:cNvSpPr/>
          <p:nvPr/>
        </p:nvSpPr>
        <p:spPr>
          <a:xfrm>
            <a:off x="2458457" y="9491310"/>
            <a:ext cx="2395220" cy="4845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408"/>
              </a:lnSpc>
            </a:pPr>
            <a:endParaRPr lang="Arial" altLang="Arial" sz="100"/>
          </a:p>
          <a:p>
            <a:pPr marL="12700" algn="l" rtl="0" eaLnBrk="0">
              <a:lnSpc>
                <a:spcPct val="100000"/>
              </a:lnSpc>
            </a:pPr>
            <a:r>
              <a:rPr sz="1500" spc="-20">
                <a:solidFill>
                  <a:srgbClr val="000000">
                    <a:alpha val="100000"/>
                  </a:srgbClr>
                </a:solidFill>
                <a:latin typeface="Microsoft YaHei"/>
                <a:ea typeface="Microsoft YaHei"/>
                <a:cs typeface="Microsoft YaHei"/>
              </a:rPr>
              <a:t>国 家 市 场 监 督 管 理 总</a:t>
            </a:r>
            <a:r>
              <a:rPr sz="1500" spc="0">
                <a:solidFill>
                  <a:srgbClr val="000000">
                    <a:alpha val="100000"/>
                  </a:srgbClr>
                </a:solidFill>
                <a:latin typeface="Microsoft YaHei"/>
                <a:ea typeface="Microsoft YaHei"/>
                <a:cs typeface="Microsoft YaHei"/>
              </a:rPr>
              <a:t> 局 </a:t>
            </a:r>
            <a:r>
              <a:rPr sz="1500" spc="-20">
                <a:solidFill>
                  <a:srgbClr val="000000">
                    <a:alpha val="100000"/>
                  </a:srgbClr>
                </a:solidFill>
                <a:latin typeface="Microsoft YaHei"/>
                <a:ea typeface="Microsoft YaHei"/>
                <a:cs typeface="Microsoft YaHei"/>
              </a:rPr>
              <a:t>国 家 标 准 化 管 理 委 员</a:t>
            </a:r>
            <a:r>
              <a:rPr sz="1500" spc="0">
                <a:solidFill>
                  <a:srgbClr val="000000">
                    <a:alpha val="100000"/>
                  </a:srgbClr>
                </a:solidFill>
                <a:latin typeface="Microsoft YaHei"/>
                <a:ea typeface="Microsoft YaHei"/>
                <a:cs typeface="Microsoft YaHei"/>
              </a:rPr>
              <a:t> 会</a:t>
            </a:r>
            <a:endParaRPr lang="Microsoft YaHei" altLang="Microsoft YaHei" sz="1500"/>
          </a:p>
        </p:txBody>
      </p:sp>
      <p:pic>
        <p:nvPicPr>
          <p:cNvPr id="4" name="picture 4"/>
          <p:cNvPicPr>
            <a:picLocks noChangeAspect="1"/>
          </p:cNvPicPr>
          <p:nvPr/>
        </p:nvPicPr>
        <p:blipFill>
          <a:blip r:embed="rId2"/>
          <a:stretch>
            <a:fillRect/>
          </a:stretch>
        </p:blipFill>
        <p:spPr>
          <a:xfrm rot="21600000">
            <a:off x="5147505" y="471291"/>
            <a:ext cx="1444307" cy="722154"/>
          </a:xfrm>
          <a:prstGeom prst="rect">
            <a:avLst/>
          </a:prstGeom>
        </p:spPr>
      </p:pic>
      <p:sp>
        <p:nvSpPr>
          <p:cNvPr id="5" name="textbox 5"/>
          <p:cNvSpPr/>
          <p:nvPr/>
        </p:nvSpPr>
        <p:spPr>
          <a:xfrm>
            <a:off x="891940" y="368132"/>
            <a:ext cx="813435" cy="339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490"/>
              </a:lnSpc>
            </a:pPr>
            <a:endParaRPr lang="Arial" altLang="Arial" sz="100"/>
          </a:p>
          <a:p>
            <a:pPr marL="12700" indent="2718" algn="l" rtl="0" eaLnBrk="0">
              <a:lnSpc>
                <a:spcPct val="74000"/>
              </a:lnSpc>
            </a:pPr>
            <a:r>
              <a:rPr sz="500" spc="0">
                <a:solidFill>
                  <a:srgbClr val="000000">
                    <a:alpha val="100000"/>
                  </a:srgbClr>
                </a:solidFill>
                <a:latin typeface="Arial"/>
                <a:ea typeface="Arial"/>
                <a:cs typeface="Arial"/>
              </a:rPr>
              <a:t>I</a:t>
            </a:r>
            <a:r>
              <a:rPr sz="1200" spc="0">
                <a:solidFill>
                  <a:srgbClr val="000000">
                    <a:alpha val="100000"/>
                  </a:srgbClr>
                </a:solidFill>
                <a:latin typeface="Arial"/>
                <a:ea typeface="Arial"/>
                <a:cs typeface="Arial"/>
              </a:rPr>
              <a:t>cs</a:t>
            </a:r>
            <a:r>
              <a:rPr sz="1200" spc="20">
                <a:solidFill>
                  <a:srgbClr val="000000">
                    <a:alpha val="100000"/>
                  </a:srgbClr>
                </a:solidFill>
                <a:latin typeface="Arial"/>
                <a:ea typeface="Arial"/>
                <a:cs typeface="Arial"/>
              </a:rPr>
              <a:t> </a:t>
            </a:r>
            <a:r>
              <a:rPr sz="500" spc="20">
                <a:solidFill>
                  <a:srgbClr val="000000">
                    <a:alpha val="100000"/>
                  </a:srgbClr>
                </a:solidFill>
                <a:latin typeface="Arial"/>
                <a:ea typeface="Arial"/>
                <a:cs typeface="Arial"/>
              </a:rPr>
              <a:t>13</a:t>
            </a:r>
            <a:r>
              <a:rPr sz="1200" spc="20">
                <a:solidFill>
                  <a:srgbClr val="000000">
                    <a:alpha val="100000"/>
                  </a:srgbClr>
                </a:solidFill>
                <a:latin typeface="Microsoft YaHei"/>
                <a:ea typeface="Microsoft YaHei"/>
                <a:cs typeface="Microsoft YaHei"/>
              </a:rPr>
              <a:t>．</a:t>
            </a:r>
            <a:r>
              <a:rPr sz="500" spc="20">
                <a:solidFill>
                  <a:srgbClr val="000000">
                    <a:alpha val="100000"/>
                  </a:srgbClr>
                </a:solidFill>
                <a:latin typeface="Arial"/>
                <a:ea typeface="Arial"/>
                <a:cs typeface="Arial"/>
              </a:rPr>
              <a:t>220</a:t>
            </a:r>
            <a:r>
              <a:rPr sz="1200" spc="20">
                <a:solidFill>
                  <a:srgbClr val="000000">
                    <a:alpha val="100000"/>
                  </a:srgbClr>
                </a:solidFill>
                <a:latin typeface="Microsoft YaHei"/>
                <a:ea typeface="Microsoft YaHei"/>
                <a:cs typeface="Microsoft YaHei"/>
              </a:rPr>
              <a:t>．</a:t>
            </a:r>
            <a:r>
              <a:rPr sz="500" spc="0">
                <a:solidFill>
                  <a:srgbClr val="000000">
                    <a:alpha val="100000"/>
                  </a:srgbClr>
                </a:solidFill>
                <a:latin typeface="Arial"/>
                <a:ea typeface="Arial"/>
                <a:cs typeface="Arial"/>
              </a:rPr>
              <a:t>01 </a:t>
            </a:r>
            <a:r>
              <a:rPr sz="1600" spc="-50">
                <a:solidFill>
                  <a:srgbClr val="000000">
                    <a:alpha val="100000"/>
                  </a:srgbClr>
                </a:solidFill>
                <a:latin typeface="Arial"/>
                <a:ea typeface="Arial"/>
                <a:cs typeface="Arial"/>
              </a:rPr>
              <a:t>ccs </a:t>
            </a:r>
            <a:r>
              <a:rPr sz="1600" spc="-40">
                <a:solidFill>
                  <a:srgbClr val="000000">
                    <a:alpha val="100000"/>
                  </a:srgbClr>
                </a:solidFill>
                <a:latin typeface="Arial"/>
                <a:ea typeface="Arial"/>
                <a:cs typeface="Arial"/>
              </a:rPr>
              <a:t>c</a:t>
            </a:r>
            <a:r>
              <a:rPr sz="1600" spc="-50">
                <a:solidFill>
                  <a:srgbClr val="000000">
                    <a:alpha val="100000"/>
                  </a:srgbClr>
                </a:solidFill>
                <a:latin typeface="Arial"/>
                <a:ea typeface="Arial"/>
                <a:cs typeface="Arial"/>
              </a:rPr>
              <a:t> </a:t>
            </a:r>
            <a:r>
              <a:rPr sz="700" spc="-50">
                <a:solidFill>
                  <a:srgbClr val="000000">
                    <a:alpha val="100000"/>
                  </a:srgbClr>
                </a:solidFill>
                <a:latin typeface="Arial"/>
                <a:ea typeface="Arial"/>
                <a:cs typeface="Arial"/>
              </a:rPr>
              <a:t>80</a:t>
            </a:r>
            <a:endParaRPr lang="Arial" altLang="Arial" sz="700"/>
          </a:p>
        </p:txBody>
      </p:sp>
      <p:sp>
        <p:nvSpPr>
          <p:cNvPr id="6" name="textbox 6"/>
          <p:cNvSpPr/>
          <p:nvPr/>
        </p:nvSpPr>
        <p:spPr>
          <a:xfrm>
            <a:off x="892527" y="9037006"/>
            <a:ext cx="1241425" cy="1981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86"/>
              </a:lnSpc>
            </a:pPr>
            <a:endParaRPr lang="Arial" altLang="Arial" sz="100"/>
          </a:p>
          <a:p>
            <a:pPr marL="12700" algn="l" rtl="0" eaLnBrk="0">
              <a:lnSpc>
                <a:spcPct val="87000"/>
              </a:lnSpc>
            </a:pPr>
            <a:r>
              <a:rPr sz="1200" spc="20">
                <a:solidFill>
                  <a:srgbClr val="000000">
                    <a:alpha val="100000"/>
                  </a:srgbClr>
                </a:solidFill>
                <a:latin typeface="Arial"/>
                <a:ea typeface="Arial"/>
                <a:cs typeface="Arial"/>
              </a:rPr>
              <a:t>2021 -05</a:t>
            </a:r>
            <a:r>
              <a:rPr sz="1200" spc="0">
                <a:solidFill>
                  <a:srgbClr val="000000">
                    <a:alpha val="100000"/>
                  </a:srgbClr>
                </a:solidFill>
                <a:latin typeface="Arial"/>
                <a:ea typeface="Arial"/>
                <a:cs typeface="Arial"/>
              </a:rPr>
              <a:t>-21 </a:t>
            </a:r>
            <a:r>
              <a:rPr sz="2000" spc="0" baseline="5208">
                <a:solidFill>
                  <a:srgbClr val="000000">
                    <a:alpha val="100000"/>
                  </a:srgbClr>
                </a:solidFill>
                <a:latin typeface="Microsoft YaHei"/>
                <a:ea typeface="Microsoft YaHei"/>
                <a:cs typeface="Microsoft YaHei"/>
              </a:rPr>
              <a:t>发布</a:t>
            </a:r>
            <a:endParaRPr lang="Microsoft YaHei" altLang="Microsoft YaHei" sz="1300"/>
          </a:p>
        </p:txBody>
      </p:sp>
      <p:sp>
        <p:nvSpPr>
          <p:cNvPr id="7" name="textbox 7"/>
          <p:cNvSpPr/>
          <p:nvPr/>
        </p:nvSpPr>
        <p:spPr>
          <a:xfrm>
            <a:off x="5787402" y="9037006"/>
            <a:ext cx="1241425" cy="196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95"/>
              </a:lnSpc>
            </a:pPr>
            <a:endParaRPr lang="Arial" altLang="Arial" sz="100"/>
          </a:p>
          <a:p>
            <a:pPr marL="12700" algn="l" rtl="0" eaLnBrk="0">
              <a:lnSpc>
                <a:spcPct val="87000"/>
              </a:lnSpc>
            </a:pPr>
            <a:r>
              <a:rPr sz="1200" spc="-20">
                <a:solidFill>
                  <a:srgbClr val="000000">
                    <a:alpha val="100000"/>
                  </a:srgbClr>
                </a:solidFill>
                <a:latin typeface="Arial"/>
                <a:ea typeface="Arial"/>
                <a:cs typeface="Arial"/>
              </a:rPr>
              <a:t>2021 -12</a:t>
            </a:r>
            <a:r>
              <a:rPr sz="1200" spc="-10">
                <a:solidFill>
                  <a:srgbClr val="000000">
                    <a:alpha val="100000"/>
                  </a:srgbClr>
                </a:solidFill>
                <a:latin typeface="Arial"/>
                <a:ea typeface="Arial"/>
                <a:cs typeface="Arial"/>
              </a:rPr>
              <a:t>-</a:t>
            </a:r>
            <a:r>
              <a:rPr sz="1200" spc="0">
                <a:solidFill>
                  <a:srgbClr val="000000">
                    <a:alpha val="100000"/>
                  </a:srgbClr>
                </a:solidFill>
                <a:latin typeface="Arial"/>
                <a:ea typeface="Arial"/>
                <a:cs typeface="Arial"/>
              </a:rPr>
              <a:t>01  </a:t>
            </a:r>
            <a:r>
              <a:rPr sz="2000" spc="0" baseline="5208">
                <a:solidFill>
                  <a:srgbClr val="000000">
                    <a:alpha val="100000"/>
                  </a:srgbClr>
                </a:solidFill>
                <a:latin typeface="Microsoft YaHei"/>
                <a:ea typeface="Microsoft YaHei"/>
                <a:cs typeface="Microsoft YaHei"/>
              </a:rPr>
              <a:t>实施</a:t>
            </a:r>
            <a:endParaRPr lang="Microsoft YaHei" altLang="Microsoft YaHei" sz="1300"/>
          </a:p>
        </p:txBody>
      </p:sp>
      <p:sp>
        <p:nvSpPr>
          <p:cNvPr id="8" name="textbox 8"/>
          <p:cNvSpPr/>
          <p:nvPr/>
        </p:nvSpPr>
        <p:spPr>
          <a:xfrm>
            <a:off x="5022889" y="9630996"/>
            <a:ext cx="453390" cy="1981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86"/>
              </a:lnSpc>
            </a:pPr>
            <a:endParaRPr lang="Arial" altLang="Arial" sz="100"/>
          </a:p>
          <a:p>
            <a:pPr marL="12700" algn="l" rtl="0" eaLnBrk="0">
              <a:lnSpc>
                <a:spcPct val="87000"/>
              </a:lnSpc>
            </a:pPr>
            <a:r>
              <a:rPr sz="1300" spc="10">
                <a:solidFill>
                  <a:srgbClr val="000000">
                    <a:alpha val="100000"/>
                  </a:srgbClr>
                </a:solidFill>
                <a:latin typeface="Microsoft YaHei"/>
                <a:ea typeface="Microsoft YaHei"/>
                <a:cs typeface="Microsoft YaHei"/>
              </a:rPr>
              <a:t>发 </a:t>
            </a:r>
            <a:r>
              <a:rPr sz="1300" spc="0">
                <a:solidFill>
                  <a:srgbClr val="000000">
                    <a:alpha val="100000"/>
                  </a:srgbClr>
                </a:solidFill>
                <a:latin typeface="Microsoft YaHei"/>
                <a:ea typeface="Microsoft YaHei"/>
                <a:cs typeface="Microsoft YaHei"/>
              </a:rPr>
              <a:t> 布</a:t>
            </a:r>
            <a:endParaRPr lang="Microsoft YaHei" altLang="Microsoft YaHei" sz="1300"/>
          </a:p>
        </p:txBody>
      </p:sp>
      <p:sp>
        <p:nvSpPr>
          <p:cNvPr id="9" name="path"/>
          <p:cNvSpPr/>
          <p:nvPr/>
        </p:nvSpPr>
        <p:spPr>
          <a:xfrm>
            <a:off x="904544" y="2693288"/>
            <a:ext cx="6109957" cy="9703"/>
          </a:xfrm>
          <a:custGeom>
            <a:rect l="0" t="0" r="0" b="0"/>
            <a:pathLst>
              <a:path w="9621" h="15">
                <a:moveTo>
                  <a:pt x="0" y="7"/>
                </a:moveTo>
                <a:lnTo>
                  <a:pt x="9621" y="7"/>
                </a:lnTo>
              </a:path>
            </a:pathLst>
          </a:custGeom>
          <a:noFill/>
          <a:ln w="9702"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path"/>
          <p:cNvSpPr/>
          <p:nvPr/>
        </p:nvSpPr>
        <p:spPr>
          <a:xfrm>
            <a:off x="904544" y="9245663"/>
            <a:ext cx="6109957" cy="9702"/>
          </a:xfrm>
          <a:custGeom>
            <a:rect l="0" t="0" r="0" b="0"/>
            <a:pathLst>
              <a:path w="9621" h="15">
                <a:moveTo>
                  <a:pt x="0" y="7"/>
                </a:moveTo>
                <a:lnTo>
                  <a:pt x="9621" y="7"/>
                </a:lnTo>
              </a:path>
            </a:pathLst>
          </a:custGeom>
          <a:noFill/>
          <a:ln w="9702"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textbox 11"/>
          <p:cNvSpPr/>
          <p:nvPr/>
        </p:nvSpPr>
        <p:spPr>
          <a:xfrm>
            <a:off x="149860" y="2190529"/>
            <a:ext cx="6614159" cy="76365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259"/>
              </a:lnSpc>
            </a:pPr>
            <a:endParaRPr lang="Arial" altLang="Arial" sz="100"/>
          </a:p>
          <a:p>
            <a:pPr algn="r" rtl="0" eaLnBrk="0">
              <a:lnSpc>
                <a:spcPct val="97000"/>
              </a:lnSpc>
            </a:pPr>
            <a:r>
              <a:rPr sz="600" spc="-60">
                <a:solidFill>
                  <a:srgbClr val="000000">
                    <a:alpha val="100000"/>
                  </a:srgbClr>
                </a:solidFill>
                <a:latin typeface="Microsoft YaHei"/>
                <a:ea typeface="Microsoft YaHei"/>
                <a:cs typeface="Microsoft YaHei"/>
              </a:rPr>
              <a:t>前言</a:t>
            </a:r>
            <a:r>
              <a:rPr sz="600" spc="8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8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
                <a:solidFill>
                  <a:srgbClr val="000000">
                    <a:alpha val="100000"/>
                  </a:srgbClr>
                </a:solidFill>
                <a:latin typeface="Microsoft YaHei"/>
                <a:ea typeface="Microsoft YaHei"/>
                <a:cs typeface="Microsoft YaHei"/>
              </a:rPr>
              <a:t>  </a:t>
            </a:r>
            <a:r>
              <a:rPr sz="900" spc="-60" baseline="-17362">
                <a:solidFill>
                  <a:srgbClr val="000000">
                    <a:alpha val="100000"/>
                  </a:srgbClr>
                </a:solidFill>
                <a:latin typeface="Microsoft YaHei"/>
                <a:ea typeface="Microsoft YaHei"/>
                <a:cs typeface="Microsoft YaHei"/>
              </a:rPr>
              <a:t>Ⅲ</a:t>
            </a:r>
            <a:endParaRPr lang="Microsoft YaHei" altLang="Microsoft YaHei" sz="584"/>
          </a:p>
          <a:p>
            <a:pPr algn="r" rtl="0" eaLnBrk="0">
              <a:lnSpc>
                <a:spcPct val="97000"/>
              </a:lnSpc>
              <a:spcBef>
                <a:spcPts val="437"/>
              </a:spcBef>
            </a:pPr>
            <a:r>
              <a:rPr sz="600" spc="-60">
                <a:solidFill>
                  <a:srgbClr val="000000">
                    <a:alpha val="100000"/>
                  </a:srgbClr>
                </a:solidFill>
                <a:latin typeface="Microsoft YaHei"/>
                <a:ea typeface="Microsoft YaHei"/>
                <a:cs typeface="Microsoft YaHei"/>
              </a:rPr>
              <a:t>引言</a:t>
            </a:r>
            <a:r>
              <a:rPr sz="600" spc="1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8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350">
                <a:solidFill>
                  <a:srgbClr val="000000">
                    <a:alpha val="100000"/>
                  </a:srgbClr>
                </a:solidFill>
                <a:latin typeface="Microsoft YaHei"/>
                <a:ea typeface="Microsoft YaHei"/>
                <a:cs typeface="Microsoft YaHei"/>
              </a:rPr>
              <a:t> </a:t>
            </a:r>
            <a:r>
              <a:rPr sz="900" spc="-60" baseline="-17362">
                <a:solidFill>
                  <a:srgbClr val="000000">
                    <a:alpha val="100000"/>
                  </a:srgbClr>
                </a:solidFill>
                <a:latin typeface="Microsoft YaHei"/>
                <a:ea typeface="Microsoft YaHei"/>
                <a:cs typeface="Microsoft YaHei"/>
              </a:rPr>
              <a:t>Ⅳ</a:t>
            </a:r>
            <a:endParaRPr lang="Microsoft YaHei" altLang="Microsoft YaHei" sz="584"/>
          </a:p>
          <a:p>
            <a:pPr algn="r" rtl="0" eaLnBrk="0">
              <a:lnSpc>
                <a:spcPct val="85000"/>
              </a:lnSpc>
              <a:spcBef>
                <a:spcPts val="432"/>
              </a:spcBef>
            </a:pPr>
            <a:r>
              <a:rPr sz="900" spc="-70" baseline="-11575">
                <a:solidFill>
                  <a:srgbClr val="000000">
                    <a:alpha val="100000"/>
                  </a:srgbClr>
                </a:solidFill>
                <a:latin typeface="Microsoft YaHei"/>
                <a:ea typeface="Microsoft YaHei"/>
                <a:cs typeface="Microsoft YaHei"/>
              </a:rPr>
              <a:t>1</a:t>
            </a:r>
            <a:r>
              <a:rPr sz="600" spc="8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范围</a:t>
            </a:r>
            <a:r>
              <a:rPr sz="600" spc="6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300">
                <a:solidFill>
                  <a:srgbClr val="000000">
                    <a:alpha val="100000"/>
                  </a:srgbClr>
                </a:solidFill>
                <a:latin typeface="Microsoft YaHei"/>
                <a:ea typeface="Microsoft YaHei"/>
                <a:cs typeface="Microsoft YaHei"/>
              </a:rPr>
              <a:t> </a:t>
            </a:r>
            <a:r>
              <a:rPr sz="900" spc="-70" baseline="-11575">
                <a:solidFill>
                  <a:srgbClr val="000000">
                    <a:alpha val="100000"/>
                  </a:srgbClr>
                </a:solidFill>
                <a:latin typeface="Microsoft YaHei"/>
                <a:ea typeface="Microsoft YaHei"/>
                <a:cs typeface="Microsoft YaHei"/>
              </a:rPr>
              <a:t>1</a:t>
            </a:r>
            <a:endParaRPr lang="Microsoft YaHei" altLang="Microsoft YaHei" sz="584"/>
          </a:p>
          <a:p>
            <a:pPr algn="r" rtl="0" eaLnBrk="0">
              <a:lnSpc>
                <a:spcPct val="79000"/>
              </a:lnSpc>
              <a:spcBef>
                <a:spcPts val="620"/>
              </a:spcBef>
            </a:pPr>
            <a:r>
              <a:rPr sz="1000" spc="-70" baseline="-10417">
                <a:solidFill>
                  <a:srgbClr val="000000">
                    <a:alpha val="100000"/>
                  </a:srgbClr>
                </a:solidFill>
                <a:latin typeface="Microsoft YaHei"/>
                <a:ea typeface="Microsoft YaHei"/>
                <a:cs typeface="Microsoft YaHei"/>
              </a:rPr>
              <a:t>2</a:t>
            </a:r>
            <a:r>
              <a:rPr sz="600" spc="6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规范性引用文件</a:t>
            </a:r>
            <a:r>
              <a:rPr sz="600" spc="5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1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70">
                <a:solidFill>
                  <a:srgbClr val="000000">
                    <a:alpha val="100000"/>
                  </a:srgbClr>
                </a:solidFill>
                <a:latin typeface="Microsoft YaHei"/>
                <a:ea typeface="Microsoft YaHei"/>
                <a:cs typeface="Microsoft YaHei"/>
              </a:rPr>
              <a:t> </a:t>
            </a:r>
            <a:r>
              <a:rPr sz="1000" spc="-70" baseline="-10417">
                <a:solidFill>
                  <a:srgbClr val="000000">
                    <a:alpha val="100000"/>
                  </a:srgbClr>
                </a:solidFill>
                <a:latin typeface="Microsoft YaHei"/>
                <a:ea typeface="Microsoft YaHei"/>
                <a:cs typeface="Microsoft YaHei"/>
              </a:rPr>
              <a:t>1</a:t>
            </a:r>
            <a:endParaRPr lang="Microsoft YaHei" altLang="Microsoft YaHei" sz="650"/>
          </a:p>
          <a:p>
            <a:pPr algn="r" rtl="0" eaLnBrk="0">
              <a:lnSpc>
                <a:spcPct val="85000"/>
              </a:lnSpc>
              <a:spcBef>
                <a:spcPts val="589"/>
              </a:spcBef>
            </a:pPr>
            <a:r>
              <a:rPr sz="900" spc="-90" baseline="-11575">
                <a:solidFill>
                  <a:srgbClr val="000000">
                    <a:alpha val="100000"/>
                  </a:srgbClr>
                </a:solidFill>
                <a:latin typeface="Microsoft YaHei"/>
                <a:ea typeface="Microsoft YaHei"/>
                <a:cs typeface="Microsoft YaHei"/>
              </a:rPr>
              <a:t>3</a:t>
            </a:r>
            <a:r>
              <a:rPr sz="600" spc="-90">
                <a:solidFill>
                  <a:srgbClr val="000000">
                    <a:alpha val="100000"/>
                  </a:srgbClr>
                </a:solidFill>
                <a:latin typeface="Microsoft YaHei"/>
                <a:ea typeface="Microsoft YaHei"/>
                <a:cs typeface="Microsoft YaHei"/>
              </a:rPr>
              <a:t>      术语和定义   </a:t>
            </a:r>
            <a:r>
              <a:rPr sz="1200" spc="-90">
                <a:solidFill>
                  <a:srgbClr val="000000">
                    <a:alpha val="100000"/>
                  </a:srgbClr>
                </a:solidFill>
                <a:latin typeface="Microsoft YaHei"/>
                <a:ea typeface="Microsoft YaHei"/>
                <a:cs typeface="Microsoft YaHei"/>
              </a:rPr>
              <a:t>… … … … … … … … … … … … … … … … … … … … … … … … … … … … … … … … …</a:t>
            </a:r>
            <a:r>
              <a:rPr sz="1200" spc="-80">
                <a:solidFill>
                  <a:srgbClr val="000000">
                    <a:alpha val="100000"/>
                  </a:srgbClr>
                </a:solidFill>
                <a:latin typeface="Microsoft YaHei"/>
                <a:ea typeface="Microsoft YaHei"/>
                <a:cs typeface="Microsoft YaHei"/>
              </a:rPr>
              <a:t> </a:t>
            </a:r>
            <a:r>
              <a:rPr sz="1200" spc="0">
                <a:solidFill>
                  <a:srgbClr val="000000">
                    <a:alpha val="100000"/>
                  </a:srgbClr>
                </a:solidFill>
                <a:latin typeface="Microsoft YaHei"/>
                <a:ea typeface="Microsoft YaHei"/>
                <a:cs typeface="Microsoft YaHei"/>
              </a:rPr>
              <a:t>… … … </a:t>
            </a:r>
            <a:r>
              <a:rPr sz="900" spc="0" baseline="-11575">
                <a:solidFill>
                  <a:srgbClr val="000000">
                    <a:alpha val="100000"/>
                  </a:srgbClr>
                </a:solidFill>
                <a:latin typeface="Microsoft YaHei"/>
                <a:ea typeface="Microsoft YaHei"/>
                <a:cs typeface="Microsoft YaHei"/>
              </a:rPr>
              <a:t>1</a:t>
            </a:r>
            <a:endParaRPr lang="Microsoft YaHei" altLang="Microsoft YaHei" sz="584"/>
          </a:p>
          <a:p>
            <a:pPr algn="r" rtl="0" eaLnBrk="0">
              <a:lnSpc>
                <a:spcPct val="84000"/>
              </a:lnSpc>
              <a:spcBef>
                <a:spcPts val="623"/>
              </a:spcBef>
            </a:pPr>
            <a:r>
              <a:rPr sz="900" spc="-60" baseline="-11575">
                <a:solidFill>
                  <a:srgbClr val="000000">
                    <a:alpha val="100000"/>
                  </a:srgbClr>
                </a:solidFill>
                <a:latin typeface="Microsoft YaHei"/>
                <a:ea typeface="Microsoft YaHei"/>
                <a:cs typeface="Microsoft YaHei"/>
              </a:rPr>
              <a:t>4</a:t>
            </a:r>
            <a:r>
              <a:rPr sz="600" spc="20">
                <a:solidFill>
                  <a:srgbClr val="000000">
                    <a:alpha val="100000"/>
                  </a:srgbClr>
                </a:solidFill>
                <a:latin typeface="Microsoft YaHei"/>
                <a:ea typeface="Microsoft YaHei"/>
                <a:cs typeface="Microsoft YaHei"/>
              </a:rPr>
              <a:t>      </a:t>
            </a:r>
            <a:r>
              <a:rPr sz="600" spc="-60">
                <a:solidFill>
                  <a:srgbClr val="000000">
                    <a:alpha val="100000"/>
                  </a:srgbClr>
                </a:solidFill>
                <a:latin typeface="Microsoft YaHei"/>
                <a:ea typeface="Microsoft YaHei"/>
                <a:cs typeface="Microsoft YaHei"/>
              </a:rPr>
              <a:t>总则</a:t>
            </a:r>
            <a:r>
              <a:rPr sz="600" spc="6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60">
                <a:solidFill>
                  <a:srgbClr val="000000">
                    <a:alpha val="100000"/>
                  </a:srgbClr>
                </a:solidFill>
                <a:latin typeface="Microsoft YaHei"/>
                <a:ea typeface="Microsoft YaHei"/>
                <a:cs typeface="Microsoft YaHei"/>
              </a:rPr>
              <a:t>…</a:t>
            </a:r>
            <a:r>
              <a:rPr sz="1200" spc="270">
                <a:solidFill>
                  <a:srgbClr val="000000">
                    <a:alpha val="100000"/>
                  </a:srgbClr>
                </a:solidFill>
                <a:latin typeface="Microsoft YaHei"/>
                <a:ea typeface="Microsoft YaHei"/>
                <a:cs typeface="Microsoft YaHei"/>
              </a:rPr>
              <a:t> </a:t>
            </a:r>
            <a:r>
              <a:rPr sz="900" spc="-60" baseline="-11575">
                <a:solidFill>
                  <a:srgbClr val="000000">
                    <a:alpha val="100000"/>
                  </a:srgbClr>
                </a:solidFill>
                <a:latin typeface="Microsoft YaHei"/>
                <a:ea typeface="Microsoft YaHei"/>
                <a:cs typeface="Microsoft YaHei"/>
              </a:rPr>
              <a:t>2</a:t>
            </a:r>
            <a:endParaRPr lang="Microsoft YaHei" altLang="Microsoft YaHei" sz="584"/>
          </a:p>
          <a:p>
            <a:pPr algn="r" rtl="0" eaLnBrk="0">
              <a:lnSpc>
                <a:spcPct val="80000"/>
              </a:lnSpc>
              <a:spcBef>
                <a:spcPts val="611"/>
              </a:spcBef>
            </a:pPr>
            <a:r>
              <a:rPr sz="1000" spc="-80" baseline="-10417">
                <a:solidFill>
                  <a:srgbClr val="000000">
                    <a:alpha val="100000"/>
                  </a:srgbClr>
                </a:solidFill>
                <a:latin typeface="Microsoft YaHei"/>
                <a:ea typeface="Microsoft YaHei"/>
                <a:cs typeface="Microsoft YaHei"/>
              </a:rPr>
              <a:t>5</a:t>
            </a:r>
            <a:r>
              <a:rPr sz="600" spc="30">
                <a:solidFill>
                  <a:srgbClr val="000000">
                    <a:alpha val="100000"/>
                  </a:srgbClr>
                </a:solidFill>
                <a:latin typeface="Microsoft YaHei"/>
                <a:ea typeface="Microsoft YaHei"/>
                <a:cs typeface="Microsoft YaHei"/>
              </a:rPr>
              <a:t>      </a:t>
            </a:r>
            <a:r>
              <a:rPr sz="600" spc="-80">
                <a:solidFill>
                  <a:srgbClr val="000000">
                    <a:alpha val="100000"/>
                  </a:srgbClr>
                </a:solidFill>
                <a:latin typeface="Microsoft YaHei"/>
                <a:ea typeface="Microsoft YaHei"/>
                <a:cs typeface="Microsoft YaHei"/>
              </a:rPr>
              <a:t>消防安全责任</a:t>
            </a:r>
            <a:r>
              <a:rPr sz="600" spc="6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60">
                <a:solidFill>
                  <a:srgbClr val="000000">
                    <a:alpha val="100000"/>
                  </a:srgbClr>
                </a:solidFill>
                <a:latin typeface="Microsoft YaHei"/>
                <a:ea typeface="Microsoft YaHei"/>
                <a:cs typeface="Microsoft YaHei"/>
              </a:rPr>
              <a:t> </a:t>
            </a:r>
            <a:r>
              <a:rPr sz="1000" spc="-80" baseline="-10417">
                <a:solidFill>
                  <a:srgbClr val="000000">
                    <a:alpha val="100000"/>
                  </a:srgbClr>
                </a:solidFill>
                <a:latin typeface="Microsoft YaHei"/>
                <a:ea typeface="Microsoft YaHei"/>
                <a:cs typeface="Microsoft YaHei"/>
              </a:rPr>
              <a:t>3</a:t>
            </a:r>
            <a:endParaRPr lang="Microsoft YaHei" altLang="Microsoft YaHei" sz="650"/>
          </a:p>
          <a:p>
            <a:pPr algn="r" rtl="0" eaLnBrk="0">
              <a:lnSpc>
                <a:spcPct val="84000"/>
              </a:lnSpc>
              <a:spcBef>
                <a:spcPts val="601"/>
              </a:spcBef>
            </a:pPr>
            <a:r>
              <a:rPr sz="900" spc="-100" baseline="-11575">
                <a:solidFill>
                  <a:srgbClr val="000000">
                    <a:alpha val="100000"/>
                  </a:srgbClr>
                </a:solidFill>
                <a:latin typeface="Microsoft YaHei"/>
                <a:ea typeface="Microsoft YaHei"/>
                <a:cs typeface="Microsoft YaHei"/>
              </a:rPr>
              <a:t>5</a:t>
            </a:r>
            <a:r>
              <a:rPr sz="2100" spc="-100" baseline="-4960">
                <a:solidFill>
                  <a:srgbClr val="000000">
                    <a:alpha val="100000"/>
                  </a:srgbClr>
                </a:solidFill>
                <a:latin typeface="Microsoft YaHei"/>
                <a:ea typeface="Microsoft YaHei"/>
                <a:cs typeface="Microsoft YaHei"/>
              </a:rPr>
              <a:t>．</a:t>
            </a:r>
            <a:r>
              <a:rPr sz="900" spc="-100" baseline="-11575">
                <a:solidFill>
                  <a:srgbClr val="000000">
                    <a:alpha val="100000"/>
                  </a:srgbClr>
                </a:solidFill>
                <a:latin typeface="Microsoft YaHei"/>
                <a:ea typeface="Microsoft YaHei"/>
                <a:cs typeface="Microsoft YaHei"/>
              </a:rPr>
              <a:t>1</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通用要求</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 … … …</a:t>
            </a:r>
            <a:r>
              <a:rPr sz="1200" spc="-60">
                <a:solidFill>
                  <a:srgbClr val="000000">
                    <a:alpha val="100000"/>
                  </a:srgbClr>
                </a:solidFill>
                <a:latin typeface="Microsoft YaHei"/>
                <a:ea typeface="Microsoft YaHei"/>
                <a:cs typeface="Microsoft YaHei"/>
              </a:rPr>
              <a:t> </a:t>
            </a:r>
            <a:r>
              <a:rPr sz="1200" spc="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3</a:t>
            </a:r>
            <a:endParaRPr lang="Microsoft YaHei" altLang="Microsoft YaHei" sz="584"/>
          </a:p>
          <a:p>
            <a:pPr algn="r" rtl="0" eaLnBrk="0">
              <a:lnSpc>
                <a:spcPct val="72000"/>
              </a:lnSpc>
              <a:spcBef>
                <a:spcPts val="445"/>
              </a:spcBef>
            </a:pPr>
            <a:r>
              <a:rPr sz="1000" spc="-120" baseline="-10417">
                <a:solidFill>
                  <a:srgbClr val="000000">
                    <a:alpha val="100000"/>
                  </a:srgbClr>
                </a:solidFill>
                <a:latin typeface="Microsoft YaHei"/>
                <a:ea typeface="Microsoft YaHei"/>
                <a:cs typeface="Microsoft YaHei"/>
              </a:rPr>
              <a:t>5</a:t>
            </a:r>
            <a:r>
              <a:rPr sz="2400" spc="-120" baseline="-4340">
                <a:solidFill>
                  <a:srgbClr val="000000">
                    <a:alpha val="100000"/>
                  </a:srgbClr>
                </a:solidFill>
                <a:latin typeface="Microsoft YaHei"/>
                <a:ea typeface="Microsoft YaHei"/>
                <a:cs typeface="Microsoft YaHei"/>
              </a:rPr>
              <a:t>．</a:t>
            </a:r>
            <a:r>
              <a:rPr sz="1000" spc="-120" baseline="-10417">
                <a:solidFill>
                  <a:srgbClr val="000000">
                    <a:alpha val="100000"/>
                  </a:srgbClr>
                </a:solidFill>
                <a:latin typeface="Microsoft YaHei"/>
                <a:ea typeface="Microsoft YaHei"/>
                <a:cs typeface="Microsoft YaHei"/>
              </a:rPr>
              <a:t>2</a:t>
            </a:r>
            <a:r>
              <a:rPr sz="700" spc="-110">
                <a:solidFill>
                  <a:srgbClr val="000000">
                    <a:alpha val="100000"/>
                  </a:srgbClr>
                </a:solidFill>
                <a:latin typeface="Microsoft YaHei"/>
                <a:ea typeface="Microsoft YaHei"/>
                <a:cs typeface="Microsoft YaHei"/>
              </a:rPr>
              <a:t>     </a:t>
            </a:r>
            <a:r>
              <a:rPr sz="700" spc="-120">
                <a:solidFill>
                  <a:srgbClr val="000000">
                    <a:alpha val="100000"/>
                  </a:srgbClr>
                </a:solidFill>
                <a:latin typeface="Microsoft YaHei"/>
                <a:ea typeface="Microsoft YaHei"/>
                <a:cs typeface="Microsoft YaHei"/>
              </a:rPr>
              <a:t>产权方</a:t>
            </a:r>
            <a:r>
              <a:rPr sz="1400" spc="-120">
                <a:solidFill>
                  <a:srgbClr val="000000">
                    <a:alpha val="100000"/>
                  </a:srgbClr>
                </a:solidFill>
                <a:latin typeface="Microsoft YaHei"/>
                <a:ea typeface="Microsoft YaHei"/>
                <a:cs typeface="Microsoft YaHei"/>
              </a:rPr>
              <a:t>、</a:t>
            </a:r>
            <a:r>
              <a:rPr sz="700" spc="-120">
                <a:solidFill>
                  <a:srgbClr val="000000">
                    <a:alpha val="100000"/>
                  </a:srgbClr>
                </a:solidFill>
                <a:latin typeface="Microsoft YaHei"/>
                <a:ea typeface="Microsoft YaHei"/>
                <a:cs typeface="Microsoft YaHei"/>
              </a:rPr>
              <a:t>使用方</a:t>
            </a:r>
            <a:r>
              <a:rPr sz="1400" spc="-120">
                <a:solidFill>
                  <a:srgbClr val="000000">
                    <a:alpha val="100000"/>
                  </a:srgbClr>
                </a:solidFill>
                <a:latin typeface="Microsoft YaHei"/>
                <a:ea typeface="Microsoft YaHei"/>
                <a:cs typeface="Microsoft YaHei"/>
              </a:rPr>
              <a:t>、</a:t>
            </a:r>
            <a:r>
              <a:rPr sz="700" spc="-120">
                <a:solidFill>
                  <a:srgbClr val="000000">
                    <a:alpha val="100000"/>
                  </a:srgbClr>
                </a:solidFill>
                <a:latin typeface="Microsoft YaHei"/>
                <a:ea typeface="Microsoft YaHei"/>
                <a:cs typeface="Microsoft YaHei"/>
              </a:rPr>
              <a:t>统一</a:t>
            </a:r>
            <a:r>
              <a:rPr sz="700" spc="-110">
                <a:solidFill>
                  <a:srgbClr val="000000">
                    <a:alpha val="100000"/>
                  </a:srgbClr>
                </a:solidFill>
                <a:latin typeface="Microsoft YaHei"/>
                <a:ea typeface="Microsoft YaHei"/>
                <a:cs typeface="Microsoft YaHei"/>
              </a:rPr>
              <a:t> </a:t>
            </a:r>
            <a:r>
              <a:rPr sz="700" spc="-120">
                <a:solidFill>
                  <a:srgbClr val="000000">
                    <a:alpha val="100000"/>
                  </a:srgbClr>
                </a:solidFill>
                <a:latin typeface="Microsoft YaHei"/>
                <a:ea typeface="Microsoft YaHei"/>
                <a:cs typeface="Microsoft YaHei"/>
              </a:rPr>
              <a:t>管理单位的职责</a:t>
            </a:r>
            <a:r>
              <a:rPr sz="700" spc="-110">
                <a:solidFill>
                  <a:srgbClr val="000000">
                    <a:alpha val="100000"/>
                  </a:srgbClr>
                </a:solidFill>
                <a:latin typeface="Microsoft YaHei"/>
                <a:ea typeface="Microsoft YaHei"/>
                <a:cs typeface="Microsoft YaHei"/>
              </a:rPr>
              <a:t>    </a:t>
            </a:r>
            <a:r>
              <a:rPr sz="1400" spc="-120">
                <a:solidFill>
                  <a:srgbClr val="000000">
                    <a:alpha val="100000"/>
                  </a:srgbClr>
                </a:solidFill>
                <a:latin typeface="Microsoft YaHei"/>
                <a:ea typeface="Microsoft YaHei"/>
                <a:cs typeface="Microsoft YaHei"/>
              </a:rPr>
              <a:t>… … … … … … … … … … … … … … … … … … … … … … …</a:t>
            </a:r>
            <a:r>
              <a:rPr sz="1400" spc="0">
                <a:solidFill>
                  <a:srgbClr val="000000">
                    <a:alpha val="100000"/>
                  </a:srgbClr>
                </a:solidFill>
                <a:latin typeface="Microsoft YaHei"/>
                <a:ea typeface="Microsoft YaHei"/>
                <a:cs typeface="Microsoft YaHei"/>
              </a:rPr>
              <a:t> </a:t>
            </a:r>
            <a:r>
              <a:rPr sz="1000" spc="0" baseline="-10417">
                <a:solidFill>
                  <a:srgbClr val="000000">
                    <a:alpha val="100000"/>
                  </a:srgbClr>
                </a:solidFill>
                <a:latin typeface="Microsoft YaHei"/>
                <a:ea typeface="Microsoft YaHei"/>
                <a:cs typeface="Microsoft YaHei"/>
              </a:rPr>
              <a:t>3</a:t>
            </a:r>
            <a:endParaRPr lang="Microsoft YaHei" altLang="Microsoft YaHei" sz="650"/>
          </a:p>
          <a:p>
            <a:pPr algn="r" rtl="0" eaLnBrk="0">
              <a:lnSpc>
                <a:spcPct val="79000"/>
              </a:lnSpc>
              <a:spcBef>
                <a:spcPts val="492"/>
              </a:spcBef>
            </a:pPr>
            <a:r>
              <a:rPr sz="1000" spc="-100" baseline="-10417">
                <a:solidFill>
                  <a:srgbClr val="000000">
                    <a:alpha val="100000"/>
                  </a:srgbClr>
                </a:solidFill>
                <a:latin typeface="Microsoft YaHei"/>
                <a:ea typeface="Microsoft YaHei"/>
                <a:cs typeface="Microsoft YaHei"/>
              </a:rPr>
              <a:t>5</a:t>
            </a:r>
            <a:r>
              <a:rPr sz="2300" spc="-100" baseline="-4529">
                <a:solidFill>
                  <a:srgbClr val="000000">
                    <a:alpha val="100000"/>
                  </a:srgbClr>
                </a:solidFill>
                <a:latin typeface="Microsoft YaHei"/>
                <a:ea typeface="Microsoft YaHei"/>
                <a:cs typeface="Microsoft YaHei"/>
              </a:rPr>
              <a:t>．</a:t>
            </a:r>
            <a:r>
              <a:rPr sz="1000" spc="-100" baseline="-10417">
                <a:solidFill>
                  <a:srgbClr val="000000">
                    <a:alpha val="100000"/>
                  </a:srgbClr>
                </a:solidFill>
                <a:latin typeface="Microsoft YaHei"/>
                <a:ea typeface="Microsoft YaHei"/>
                <a:cs typeface="Microsoft YaHei"/>
              </a:rPr>
              <a:t>3</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消防安全责任人的职责</a:t>
            </a:r>
            <a:r>
              <a:rPr sz="600" spc="-90">
                <a:solidFill>
                  <a:srgbClr val="000000">
                    <a:alpha val="100000"/>
                  </a:srgbClr>
                </a:solidFill>
                <a:latin typeface="Microsoft YaHei"/>
                <a:ea typeface="Microsoft YaHei"/>
                <a:cs typeface="Microsoft YaHei"/>
              </a:rPr>
              <a:t>     </a:t>
            </a:r>
            <a:r>
              <a:rPr sz="1300" spc="-100">
                <a:solidFill>
                  <a:srgbClr val="000000">
                    <a:alpha val="100000"/>
                  </a:srgbClr>
                </a:solidFill>
                <a:latin typeface="Microsoft YaHei"/>
                <a:ea typeface="Microsoft YaHei"/>
                <a:cs typeface="Microsoft YaHei"/>
              </a:rPr>
              <a:t>… … … … … … … … … … … … … … … … … … … … … … … … … … </a:t>
            </a:r>
            <a:r>
              <a:rPr sz="1300" spc="-30">
                <a:solidFill>
                  <a:srgbClr val="000000">
                    <a:alpha val="100000"/>
                  </a:srgbClr>
                </a:solidFill>
                <a:latin typeface="Microsoft YaHei"/>
                <a:ea typeface="Microsoft YaHei"/>
                <a:cs typeface="Microsoft YaHei"/>
              </a:rPr>
              <a:t>…</a:t>
            </a:r>
            <a:r>
              <a:rPr sz="1300" spc="0">
                <a:solidFill>
                  <a:srgbClr val="000000">
                    <a:alpha val="100000"/>
                  </a:srgbClr>
                </a:solidFill>
                <a:latin typeface="Microsoft YaHei"/>
                <a:ea typeface="Microsoft YaHei"/>
                <a:cs typeface="Microsoft YaHei"/>
              </a:rPr>
              <a:t> … … </a:t>
            </a:r>
            <a:r>
              <a:rPr sz="1000" spc="0" baseline="-10417">
                <a:solidFill>
                  <a:srgbClr val="000000">
                    <a:alpha val="100000"/>
                  </a:srgbClr>
                </a:solidFill>
                <a:latin typeface="Microsoft YaHei"/>
                <a:ea typeface="Microsoft YaHei"/>
                <a:cs typeface="Microsoft YaHei"/>
              </a:rPr>
              <a:t>3</a:t>
            </a:r>
            <a:endParaRPr lang="Microsoft YaHei" altLang="Microsoft YaHei" sz="650"/>
          </a:p>
          <a:p>
            <a:pPr algn="r" rtl="0" eaLnBrk="0">
              <a:lnSpc>
                <a:spcPct val="79000"/>
              </a:lnSpc>
              <a:spcBef>
                <a:spcPts val="417"/>
              </a:spcBef>
            </a:pPr>
            <a:r>
              <a:rPr sz="1000" spc="-100" baseline="-10417">
                <a:solidFill>
                  <a:srgbClr val="000000">
                    <a:alpha val="100000"/>
                  </a:srgbClr>
                </a:solidFill>
                <a:latin typeface="Microsoft YaHei"/>
                <a:ea typeface="Microsoft YaHei"/>
                <a:cs typeface="Microsoft YaHei"/>
              </a:rPr>
              <a:t>5</a:t>
            </a:r>
            <a:r>
              <a:rPr sz="2300" spc="-100" baseline="-4529">
                <a:solidFill>
                  <a:srgbClr val="000000">
                    <a:alpha val="100000"/>
                  </a:srgbClr>
                </a:solidFill>
                <a:latin typeface="Microsoft YaHei"/>
                <a:ea typeface="Microsoft YaHei"/>
                <a:cs typeface="Microsoft YaHei"/>
              </a:rPr>
              <a:t>．</a:t>
            </a:r>
            <a:r>
              <a:rPr sz="1000" spc="-100" baseline="-10417">
                <a:solidFill>
                  <a:srgbClr val="000000">
                    <a:alpha val="100000"/>
                  </a:srgbClr>
                </a:solidFill>
                <a:latin typeface="Microsoft YaHei"/>
                <a:ea typeface="Microsoft YaHei"/>
                <a:cs typeface="Microsoft YaHei"/>
              </a:rPr>
              <a:t>4</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消防安全管理人的职责</a:t>
            </a:r>
            <a:r>
              <a:rPr sz="600" spc="-90">
                <a:solidFill>
                  <a:srgbClr val="000000">
                    <a:alpha val="100000"/>
                  </a:srgbClr>
                </a:solidFill>
                <a:latin typeface="Microsoft YaHei"/>
                <a:ea typeface="Microsoft YaHei"/>
                <a:cs typeface="Microsoft YaHei"/>
              </a:rPr>
              <a:t>     </a:t>
            </a:r>
            <a:r>
              <a:rPr sz="1300" spc="-100">
                <a:solidFill>
                  <a:srgbClr val="000000">
                    <a:alpha val="100000"/>
                  </a:srgbClr>
                </a:solidFill>
                <a:latin typeface="Microsoft YaHei"/>
                <a:ea typeface="Microsoft YaHei"/>
                <a:cs typeface="Microsoft YaHei"/>
              </a:rPr>
              <a:t>… … … … … … … … … … … … … … … … … … … … … … … … … … </a:t>
            </a:r>
            <a:r>
              <a:rPr sz="1300" spc="-10">
                <a:solidFill>
                  <a:srgbClr val="000000">
                    <a:alpha val="100000"/>
                  </a:srgbClr>
                </a:solidFill>
                <a:latin typeface="Microsoft YaHei"/>
                <a:ea typeface="Microsoft YaHei"/>
                <a:cs typeface="Microsoft YaHei"/>
              </a:rPr>
              <a:t>…</a:t>
            </a:r>
            <a:r>
              <a:rPr sz="1300" spc="0">
                <a:solidFill>
                  <a:srgbClr val="000000">
                    <a:alpha val="100000"/>
                  </a:srgbClr>
                </a:solidFill>
                <a:latin typeface="Microsoft YaHei"/>
                <a:ea typeface="Microsoft YaHei"/>
                <a:cs typeface="Microsoft YaHei"/>
              </a:rPr>
              <a:t> … … </a:t>
            </a:r>
            <a:r>
              <a:rPr sz="1000" spc="0" baseline="-10417">
                <a:solidFill>
                  <a:srgbClr val="000000">
                    <a:alpha val="100000"/>
                  </a:srgbClr>
                </a:solidFill>
                <a:latin typeface="Microsoft YaHei"/>
                <a:ea typeface="Microsoft YaHei"/>
                <a:cs typeface="Microsoft YaHei"/>
              </a:rPr>
              <a:t>4</a:t>
            </a:r>
            <a:endParaRPr lang="Microsoft YaHei" altLang="Microsoft YaHei" sz="650"/>
          </a:p>
          <a:p>
            <a:pPr algn="r" rtl="0" eaLnBrk="0">
              <a:lnSpc>
                <a:spcPct val="76000"/>
              </a:lnSpc>
              <a:spcBef>
                <a:spcPts val="425"/>
              </a:spcBef>
            </a:pPr>
            <a:r>
              <a:rPr sz="1000" spc="-80" baseline="-10417">
                <a:solidFill>
                  <a:srgbClr val="000000">
                    <a:alpha val="100000"/>
                  </a:srgbClr>
                </a:solidFill>
                <a:latin typeface="Microsoft YaHei"/>
                <a:ea typeface="Microsoft YaHei"/>
                <a:cs typeface="Microsoft YaHei"/>
              </a:rPr>
              <a:t>5</a:t>
            </a:r>
            <a:r>
              <a:rPr sz="2400" spc="-80" baseline="-4340">
                <a:solidFill>
                  <a:srgbClr val="000000">
                    <a:alpha val="100000"/>
                  </a:srgbClr>
                </a:solidFill>
                <a:latin typeface="Microsoft YaHei"/>
                <a:ea typeface="Microsoft YaHei"/>
                <a:cs typeface="Microsoft YaHei"/>
              </a:rPr>
              <a:t>．</a:t>
            </a:r>
            <a:r>
              <a:rPr sz="1000" spc="-80" baseline="-10417">
                <a:solidFill>
                  <a:srgbClr val="000000">
                    <a:alpha val="100000"/>
                  </a:srgbClr>
                </a:solidFill>
                <a:latin typeface="Microsoft YaHei"/>
                <a:ea typeface="Microsoft YaHei"/>
                <a:cs typeface="Microsoft YaHei"/>
              </a:rPr>
              <a:t>5</a:t>
            </a:r>
            <a:r>
              <a:rPr sz="600" spc="-80">
                <a:solidFill>
                  <a:srgbClr val="000000">
                    <a:alpha val="100000"/>
                  </a:srgbClr>
                </a:solidFill>
                <a:latin typeface="Microsoft YaHei"/>
                <a:ea typeface="Microsoft YaHei"/>
                <a:cs typeface="Microsoft YaHei"/>
              </a:rPr>
              <a:t>      部门消防安全负责人的职责     </a:t>
            </a:r>
            <a:r>
              <a:rPr sz="1300" spc="-80">
                <a:solidFill>
                  <a:srgbClr val="000000">
                    <a:alpha val="100000"/>
                  </a:srgbClr>
                </a:solidFill>
                <a:latin typeface="Microsoft YaHei"/>
                <a:ea typeface="Microsoft YaHei"/>
                <a:cs typeface="Microsoft YaHei"/>
              </a:rPr>
              <a:t>… … … … … … … … … … … … … … … … … … … … … … … …</a:t>
            </a:r>
            <a:r>
              <a:rPr sz="1300" spc="-40">
                <a:solidFill>
                  <a:srgbClr val="000000">
                    <a:alpha val="100000"/>
                  </a:srgbClr>
                </a:solidFill>
                <a:latin typeface="Microsoft YaHei"/>
                <a:ea typeface="Microsoft YaHei"/>
                <a:cs typeface="Microsoft YaHei"/>
              </a:rPr>
              <a:t> </a:t>
            </a:r>
            <a:r>
              <a:rPr sz="1300" spc="0">
                <a:solidFill>
                  <a:srgbClr val="000000">
                    <a:alpha val="100000"/>
                  </a:srgbClr>
                </a:solidFill>
                <a:latin typeface="Microsoft YaHei"/>
                <a:ea typeface="Microsoft YaHei"/>
                <a:cs typeface="Microsoft YaHei"/>
              </a:rPr>
              <a:t>… … … </a:t>
            </a:r>
            <a:r>
              <a:rPr sz="1000" spc="0" baseline="-10417">
                <a:solidFill>
                  <a:srgbClr val="000000">
                    <a:alpha val="100000"/>
                  </a:srgbClr>
                </a:solidFill>
                <a:latin typeface="Microsoft YaHei"/>
                <a:ea typeface="Microsoft YaHei"/>
                <a:cs typeface="Microsoft YaHei"/>
              </a:rPr>
              <a:t>4</a:t>
            </a:r>
            <a:endParaRPr lang="Microsoft YaHei" altLang="Microsoft YaHei" sz="650"/>
          </a:p>
          <a:p>
            <a:pPr algn="r" rtl="0" eaLnBrk="0">
              <a:lnSpc>
                <a:spcPct val="79000"/>
              </a:lnSpc>
              <a:spcBef>
                <a:spcPts val="399"/>
              </a:spcBef>
            </a:pPr>
            <a:r>
              <a:rPr sz="1000" spc="-90" baseline="-10417">
                <a:solidFill>
                  <a:srgbClr val="000000">
                    <a:alpha val="100000"/>
                  </a:srgbClr>
                </a:solidFill>
                <a:latin typeface="Microsoft YaHei"/>
                <a:ea typeface="Microsoft YaHei"/>
                <a:cs typeface="Microsoft YaHei"/>
              </a:rPr>
              <a:t>5</a:t>
            </a:r>
            <a:r>
              <a:rPr sz="2300" spc="-90" baseline="-4529">
                <a:solidFill>
                  <a:srgbClr val="000000">
                    <a:alpha val="100000"/>
                  </a:srgbClr>
                </a:solidFill>
                <a:latin typeface="Microsoft YaHei"/>
                <a:ea typeface="Microsoft YaHei"/>
                <a:cs typeface="Microsoft YaHei"/>
              </a:rPr>
              <a:t>．</a:t>
            </a:r>
            <a:r>
              <a:rPr sz="1000" spc="-90" baseline="-10417">
                <a:solidFill>
                  <a:srgbClr val="000000">
                    <a:alpha val="100000"/>
                  </a:srgbClr>
                </a:solidFill>
                <a:latin typeface="Microsoft YaHei"/>
                <a:ea typeface="Microsoft YaHei"/>
                <a:cs typeface="Microsoft YaHei"/>
              </a:rPr>
              <a:t>6</a:t>
            </a:r>
            <a:r>
              <a:rPr sz="600" spc="-90">
                <a:solidFill>
                  <a:srgbClr val="000000">
                    <a:alpha val="100000"/>
                  </a:srgbClr>
                </a:solidFill>
                <a:latin typeface="Microsoft YaHei"/>
                <a:ea typeface="Microsoft YaHei"/>
                <a:cs typeface="Microsoft YaHei"/>
              </a:rPr>
              <a:t>      消防控制室值班员的职责     </a:t>
            </a:r>
            <a:r>
              <a:rPr sz="1300" spc="-90">
                <a:solidFill>
                  <a:srgbClr val="000000">
                    <a:alpha val="100000"/>
                  </a:srgbClr>
                </a:solidFill>
                <a:latin typeface="Microsoft YaHei"/>
                <a:ea typeface="Microsoft YaHei"/>
                <a:cs typeface="Microsoft YaHei"/>
              </a:rPr>
              <a:t>… … … … … … … … … … … … … … … … … … … … … … … … </a:t>
            </a:r>
            <a:r>
              <a:rPr sz="1300" spc="-80">
                <a:solidFill>
                  <a:srgbClr val="000000">
                    <a:alpha val="100000"/>
                  </a:srgbClr>
                </a:solidFill>
                <a:latin typeface="Microsoft YaHei"/>
                <a:ea typeface="Microsoft YaHei"/>
                <a:cs typeface="Microsoft YaHei"/>
              </a:rPr>
              <a:t>…</a:t>
            </a:r>
            <a:r>
              <a:rPr sz="1300" spc="0">
                <a:solidFill>
                  <a:srgbClr val="000000">
                    <a:alpha val="100000"/>
                  </a:srgbClr>
                </a:solidFill>
                <a:latin typeface="Microsoft YaHei"/>
                <a:ea typeface="Microsoft YaHei"/>
                <a:cs typeface="Microsoft YaHei"/>
              </a:rPr>
              <a:t> … … … </a:t>
            </a:r>
            <a:r>
              <a:rPr sz="1000" spc="0" baseline="-10417">
                <a:solidFill>
                  <a:srgbClr val="000000">
                    <a:alpha val="100000"/>
                  </a:srgbClr>
                </a:solidFill>
                <a:latin typeface="Microsoft YaHei"/>
                <a:ea typeface="Microsoft YaHei"/>
                <a:cs typeface="Microsoft YaHei"/>
              </a:rPr>
              <a:t>4</a:t>
            </a:r>
            <a:endParaRPr lang="Microsoft YaHei" altLang="Microsoft YaHei" sz="650"/>
          </a:p>
          <a:p>
            <a:pPr algn="r" rtl="0" eaLnBrk="0">
              <a:lnSpc>
                <a:spcPct val="79000"/>
              </a:lnSpc>
              <a:spcBef>
                <a:spcPts val="417"/>
              </a:spcBef>
            </a:pPr>
            <a:r>
              <a:rPr sz="1000" spc="-100" baseline="-10417">
                <a:solidFill>
                  <a:srgbClr val="000000">
                    <a:alpha val="100000"/>
                  </a:srgbClr>
                </a:solidFill>
                <a:latin typeface="Microsoft YaHei"/>
                <a:ea typeface="Microsoft YaHei"/>
                <a:cs typeface="Microsoft YaHei"/>
              </a:rPr>
              <a:t>5</a:t>
            </a:r>
            <a:r>
              <a:rPr sz="2300" spc="-100" baseline="-4529">
                <a:solidFill>
                  <a:srgbClr val="000000">
                    <a:alpha val="100000"/>
                  </a:srgbClr>
                </a:solidFill>
                <a:latin typeface="Microsoft YaHei"/>
                <a:ea typeface="Microsoft YaHei"/>
                <a:cs typeface="Microsoft YaHei"/>
              </a:rPr>
              <a:t>．</a:t>
            </a:r>
            <a:r>
              <a:rPr sz="1000" spc="-100" baseline="-10417">
                <a:solidFill>
                  <a:srgbClr val="000000">
                    <a:alpha val="100000"/>
                  </a:srgbClr>
                </a:solidFill>
                <a:latin typeface="Microsoft YaHei"/>
                <a:ea typeface="Microsoft YaHei"/>
                <a:cs typeface="Microsoft YaHei"/>
              </a:rPr>
              <a:t>7</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消防设施操作员的职责</a:t>
            </a:r>
            <a:r>
              <a:rPr sz="600" spc="-90">
                <a:solidFill>
                  <a:srgbClr val="000000">
                    <a:alpha val="100000"/>
                  </a:srgbClr>
                </a:solidFill>
                <a:latin typeface="Microsoft YaHei"/>
                <a:ea typeface="Microsoft YaHei"/>
                <a:cs typeface="Microsoft YaHei"/>
              </a:rPr>
              <a:t>     </a:t>
            </a:r>
            <a:r>
              <a:rPr sz="1300" spc="-100">
                <a:solidFill>
                  <a:srgbClr val="000000">
                    <a:alpha val="100000"/>
                  </a:srgbClr>
                </a:solidFill>
                <a:latin typeface="Microsoft YaHei"/>
                <a:ea typeface="Microsoft YaHei"/>
                <a:cs typeface="Microsoft YaHei"/>
              </a:rPr>
              <a:t>… … … … … … … … … … … … … … … … … … … … … … … … … … </a:t>
            </a:r>
            <a:r>
              <a:rPr sz="1300" spc="-10">
                <a:solidFill>
                  <a:srgbClr val="000000">
                    <a:alpha val="100000"/>
                  </a:srgbClr>
                </a:solidFill>
                <a:latin typeface="Microsoft YaHei"/>
                <a:ea typeface="Microsoft YaHei"/>
                <a:cs typeface="Microsoft YaHei"/>
              </a:rPr>
              <a:t>…</a:t>
            </a:r>
            <a:r>
              <a:rPr sz="1300" spc="0">
                <a:solidFill>
                  <a:srgbClr val="000000">
                    <a:alpha val="100000"/>
                  </a:srgbClr>
                </a:solidFill>
                <a:latin typeface="Microsoft YaHei"/>
                <a:ea typeface="Microsoft YaHei"/>
                <a:cs typeface="Microsoft YaHei"/>
              </a:rPr>
              <a:t> … … </a:t>
            </a:r>
            <a:r>
              <a:rPr sz="1000" spc="0" baseline="-10417">
                <a:solidFill>
                  <a:srgbClr val="000000">
                    <a:alpha val="100000"/>
                  </a:srgbClr>
                </a:solidFill>
                <a:latin typeface="Microsoft YaHei"/>
                <a:ea typeface="Microsoft YaHei"/>
                <a:cs typeface="Microsoft YaHei"/>
              </a:rPr>
              <a:t>4</a:t>
            </a:r>
            <a:endParaRPr lang="Microsoft YaHei" altLang="Microsoft YaHei" sz="650"/>
          </a:p>
          <a:p>
            <a:pPr algn="r" rtl="0" eaLnBrk="0">
              <a:lnSpc>
                <a:spcPct val="82000"/>
              </a:lnSpc>
              <a:spcBef>
                <a:spcPts val="411"/>
              </a:spcBef>
            </a:pPr>
            <a:r>
              <a:rPr sz="1000" spc="-80" baseline="-10417">
                <a:solidFill>
                  <a:srgbClr val="000000">
                    <a:alpha val="100000"/>
                  </a:srgbClr>
                </a:solidFill>
                <a:latin typeface="Microsoft YaHei"/>
                <a:ea typeface="Microsoft YaHei"/>
                <a:cs typeface="Microsoft YaHei"/>
              </a:rPr>
              <a:t>5</a:t>
            </a:r>
            <a:r>
              <a:rPr sz="2200" spc="-80" baseline="-4735">
                <a:solidFill>
                  <a:srgbClr val="000000">
                    <a:alpha val="100000"/>
                  </a:srgbClr>
                </a:solidFill>
                <a:latin typeface="Microsoft YaHei"/>
                <a:ea typeface="Microsoft YaHei"/>
                <a:cs typeface="Microsoft YaHei"/>
              </a:rPr>
              <a:t>．</a:t>
            </a:r>
            <a:r>
              <a:rPr sz="1000" spc="-80" baseline="-10417">
                <a:solidFill>
                  <a:srgbClr val="000000">
                    <a:alpha val="100000"/>
                  </a:srgbClr>
                </a:solidFill>
                <a:latin typeface="Microsoft YaHei"/>
                <a:ea typeface="Microsoft YaHei"/>
                <a:cs typeface="Microsoft YaHei"/>
              </a:rPr>
              <a:t>8</a:t>
            </a:r>
            <a:r>
              <a:rPr sz="600" spc="-80">
                <a:solidFill>
                  <a:srgbClr val="000000">
                    <a:alpha val="100000"/>
                  </a:srgbClr>
                </a:solidFill>
                <a:latin typeface="Microsoft YaHei"/>
                <a:ea typeface="Microsoft YaHei"/>
                <a:cs typeface="Microsoft YaHei"/>
              </a:rPr>
              <a:t>      保安人员的职责     </a:t>
            </a:r>
            <a:r>
              <a:rPr sz="1200" spc="-80">
                <a:solidFill>
                  <a:srgbClr val="000000">
                    <a:alpha val="100000"/>
                  </a:srgbClr>
                </a:solidFill>
                <a:latin typeface="Microsoft YaHei"/>
                <a:ea typeface="Microsoft YaHei"/>
                <a:cs typeface="Microsoft YaHei"/>
              </a:rPr>
              <a:t>… … … … … … … … … … … … … … … … … … … … … … … … … … … … … …</a:t>
            </a:r>
            <a:r>
              <a:rPr sz="1200" spc="-40">
                <a:solidFill>
                  <a:srgbClr val="000000">
                    <a:alpha val="100000"/>
                  </a:srgbClr>
                </a:solidFill>
                <a:latin typeface="Microsoft YaHei"/>
                <a:ea typeface="Microsoft YaHei"/>
                <a:cs typeface="Microsoft YaHei"/>
              </a:rPr>
              <a:t> </a:t>
            </a:r>
            <a:r>
              <a:rPr sz="1200" spc="0">
                <a:solidFill>
                  <a:srgbClr val="000000">
                    <a:alpha val="100000"/>
                  </a:srgbClr>
                </a:solidFill>
                <a:latin typeface="Microsoft YaHei"/>
                <a:ea typeface="Microsoft YaHei"/>
                <a:cs typeface="Microsoft YaHei"/>
              </a:rPr>
              <a:t>… … </a:t>
            </a:r>
            <a:r>
              <a:rPr sz="1000" spc="0" baseline="-10417">
                <a:solidFill>
                  <a:srgbClr val="000000">
                    <a:alpha val="100000"/>
                  </a:srgbClr>
                </a:solidFill>
                <a:latin typeface="Microsoft YaHei"/>
                <a:ea typeface="Microsoft YaHei"/>
                <a:cs typeface="Microsoft YaHei"/>
              </a:rPr>
              <a:t>5</a:t>
            </a:r>
            <a:endParaRPr lang="Microsoft YaHei" altLang="Microsoft YaHei" sz="650"/>
          </a:p>
          <a:p>
            <a:pPr algn="r" rtl="0" eaLnBrk="0">
              <a:lnSpc>
                <a:spcPct val="67000"/>
              </a:lnSpc>
              <a:spcBef>
                <a:spcPts val="432"/>
              </a:spcBef>
            </a:pPr>
            <a:r>
              <a:rPr sz="1200" spc="-90" baseline="-8681">
                <a:solidFill>
                  <a:srgbClr val="000000">
                    <a:alpha val="100000"/>
                  </a:srgbClr>
                </a:solidFill>
                <a:latin typeface="Microsoft YaHei"/>
                <a:ea typeface="Microsoft YaHei"/>
                <a:cs typeface="Microsoft YaHei"/>
              </a:rPr>
              <a:t>5</a:t>
            </a:r>
            <a:r>
              <a:rPr sz="1700" spc="-90">
                <a:solidFill>
                  <a:srgbClr val="000000">
                    <a:alpha val="100000"/>
                  </a:srgbClr>
                </a:solidFill>
                <a:latin typeface="Microsoft YaHei"/>
                <a:ea typeface="Microsoft YaHei"/>
                <a:cs typeface="Microsoft YaHei"/>
              </a:rPr>
              <a:t>．</a:t>
            </a:r>
            <a:r>
              <a:rPr sz="1200" spc="-90" baseline="-8681">
                <a:solidFill>
                  <a:srgbClr val="000000">
                    <a:alpha val="100000"/>
                  </a:srgbClr>
                </a:solidFill>
                <a:latin typeface="Microsoft YaHei"/>
                <a:ea typeface="Microsoft YaHei"/>
                <a:cs typeface="Microsoft YaHei"/>
              </a:rPr>
              <a:t>9</a:t>
            </a:r>
            <a:r>
              <a:rPr sz="700" spc="-90">
                <a:solidFill>
                  <a:srgbClr val="000000">
                    <a:alpha val="100000"/>
                  </a:srgbClr>
                </a:solidFill>
                <a:latin typeface="Microsoft YaHei"/>
                <a:ea typeface="Microsoft YaHei"/>
                <a:cs typeface="Microsoft YaHei"/>
              </a:rPr>
              <a:t>      电气焊工</a:t>
            </a:r>
            <a:r>
              <a:rPr sz="1500" spc="-90">
                <a:solidFill>
                  <a:srgbClr val="000000">
                    <a:alpha val="100000"/>
                  </a:srgbClr>
                </a:solidFill>
                <a:latin typeface="Microsoft YaHei"/>
                <a:ea typeface="Microsoft YaHei"/>
                <a:cs typeface="Microsoft YaHei"/>
              </a:rPr>
              <a:t>、</a:t>
            </a:r>
            <a:r>
              <a:rPr sz="700" spc="-90">
                <a:solidFill>
                  <a:srgbClr val="000000">
                    <a:alpha val="100000"/>
                  </a:srgbClr>
                </a:solidFill>
                <a:latin typeface="Microsoft YaHei"/>
                <a:ea typeface="Microsoft YaHei"/>
                <a:cs typeface="Microsoft YaHei"/>
              </a:rPr>
              <a:t>易燃易爆危险品管理及操作人员的职责 </a:t>
            </a:r>
            <a:r>
              <a:rPr sz="1500" spc="-90">
                <a:solidFill>
                  <a:srgbClr val="000000">
                    <a:alpha val="100000"/>
                  </a:srgbClr>
                </a:solidFill>
                <a:latin typeface="Microsoft YaHei"/>
                <a:ea typeface="Microsoft YaHei"/>
                <a:cs typeface="Microsoft YaHei"/>
              </a:rPr>
              <a:t>… … … … … … … … … … … … … … … … </a:t>
            </a:r>
            <a:r>
              <a:rPr sz="1500" spc="-30">
                <a:solidFill>
                  <a:srgbClr val="000000">
                    <a:alpha val="100000"/>
                  </a:srgbClr>
                </a:solidFill>
                <a:latin typeface="Microsoft YaHei"/>
                <a:ea typeface="Microsoft YaHei"/>
                <a:cs typeface="Microsoft YaHei"/>
              </a:rPr>
              <a:t>…</a:t>
            </a:r>
            <a:r>
              <a:rPr sz="1500" spc="0">
                <a:solidFill>
                  <a:srgbClr val="000000">
                    <a:alpha val="100000"/>
                  </a:srgbClr>
                </a:solidFill>
                <a:latin typeface="Microsoft YaHei"/>
                <a:ea typeface="Microsoft YaHei"/>
                <a:cs typeface="Microsoft YaHei"/>
              </a:rPr>
              <a:t> … </a:t>
            </a:r>
            <a:r>
              <a:rPr sz="1200" spc="0" baseline="-8681">
                <a:solidFill>
                  <a:srgbClr val="000000">
                    <a:alpha val="100000"/>
                  </a:srgbClr>
                </a:solidFill>
                <a:latin typeface="Microsoft YaHei"/>
                <a:ea typeface="Microsoft YaHei"/>
                <a:cs typeface="Microsoft YaHei"/>
              </a:rPr>
              <a:t>5</a:t>
            </a:r>
            <a:endParaRPr lang="Microsoft YaHei" altLang="Microsoft YaHei" sz="779"/>
          </a:p>
          <a:p>
            <a:pPr algn="r" rtl="0" eaLnBrk="0">
              <a:lnSpc>
                <a:spcPct val="70000"/>
              </a:lnSpc>
              <a:spcBef>
                <a:spcPts val="478"/>
              </a:spcBef>
            </a:pPr>
            <a:r>
              <a:rPr sz="1100" spc="-110" baseline="-9470">
                <a:solidFill>
                  <a:srgbClr val="000000">
                    <a:alpha val="100000"/>
                  </a:srgbClr>
                </a:solidFill>
                <a:latin typeface="Microsoft YaHei"/>
                <a:ea typeface="Microsoft YaHei"/>
                <a:cs typeface="Microsoft YaHei"/>
              </a:rPr>
              <a:t>5</a:t>
            </a:r>
            <a:r>
              <a:rPr sz="1600" spc="-110">
                <a:solidFill>
                  <a:srgbClr val="000000">
                    <a:alpha val="100000"/>
                  </a:srgbClr>
                </a:solidFill>
                <a:latin typeface="Microsoft YaHei"/>
                <a:ea typeface="Microsoft YaHei"/>
                <a:cs typeface="Microsoft YaHei"/>
              </a:rPr>
              <a:t>．</a:t>
            </a:r>
            <a:r>
              <a:rPr sz="1100" spc="-110" baseline="-9470">
                <a:solidFill>
                  <a:srgbClr val="000000">
                    <a:alpha val="100000"/>
                  </a:srgbClr>
                </a:solidFill>
                <a:latin typeface="Microsoft YaHei"/>
                <a:ea typeface="Microsoft YaHei"/>
                <a:cs typeface="Microsoft YaHei"/>
              </a:rPr>
              <a:t>10</a:t>
            </a:r>
            <a:r>
              <a:rPr sz="700" spc="-110">
                <a:solidFill>
                  <a:srgbClr val="000000">
                    <a:alpha val="100000"/>
                  </a:srgbClr>
                </a:solidFill>
                <a:latin typeface="Microsoft YaHei"/>
                <a:ea typeface="Microsoft YaHei"/>
                <a:cs typeface="Microsoft YaHei"/>
              </a:rPr>
              <a:t>     专职消防队</a:t>
            </a:r>
            <a:r>
              <a:rPr sz="1400" spc="-110">
                <a:solidFill>
                  <a:srgbClr val="000000">
                    <a:alpha val="100000"/>
                  </a:srgbClr>
                </a:solidFill>
                <a:latin typeface="Microsoft YaHei"/>
                <a:ea typeface="Microsoft YaHei"/>
                <a:cs typeface="Microsoft YaHei"/>
              </a:rPr>
              <a:t>、</a:t>
            </a:r>
            <a:r>
              <a:rPr sz="700" spc="-110">
                <a:solidFill>
                  <a:srgbClr val="000000">
                    <a:alpha val="100000"/>
                  </a:srgbClr>
                </a:solidFill>
                <a:latin typeface="Microsoft YaHei"/>
                <a:ea typeface="Microsoft YaHei"/>
                <a:cs typeface="Microsoft YaHei"/>
              </a:rPr>
              <a:t>志愿消防队队员的职责    </a:t>
            </a:r>
            <a:r>
              <a:rPr sz="1400" spc="-110">
                <a:solidFill>
                  <a:srgbClr val="000000">
                    <a:alpha val="100000"/>
                  </a:srgbClr>
                </a:solidFill>
                <a:latin typeface="Microsoft YaHei"/>
                <a:ea typeface="Microsoft YaHei"/>
                <a:cs typeface="Microsoft YaHei"/>
              </a:rPr>
              <a:t>… … … … … … … … … … … … … … … … … … … … … </a:t>
            </a:r>
            <a:r>
              <a:rPr sz="1400" spc="-70">
                <a:solidFill>
                  <a:srgbClr val="000000">
                    <a:alpha val="100000"/>
                  </a:srgbClr>
                </a:solidFill>
                <a:latin typeface="Microsoft YaHei"/>
                <a:ea typeface="Microsoft YaHei"/>
                <a:cs typeface="Microsoft YaHei"/>
              </a:rPr>
              <a:t>…</a:t>
            </a:r>
            <a:r>
              <a:rPr sz="1400" spc="0">
                <a:solidFill>
                  <a:srgbClr val="000000">
                    <a:alpha val="100000"/>
                  </a:srgbClr>
                </a:solidFill>
                <a:latin typeface="Microsoft YaHei"/>
                <a:ea typeface="Microsoft YaHei"/>
                <a:cs typeface="Microsoft YaHei"/>
              </a:rPr>
              <a:t> … </a:t>
            </a:r>
            <a:r>
              <a:rPr sz="1100" spc="0" baseline="-9470">
                <a:solidFill>
                  <a:srgbClr val="000000">
                    <a:alpha val="100000"/>
                  </a:srgbClr>
                </a:solidFill>
                <a:latin typeface="Microsoft YaHei"/>
                <a:ea typeface="Microsoft YaHei"/>
                <a:cs typeface="Microsoft YaHei"/>
              </a:rPr>
              <a:t>5</a:t>
            </a:r>
            <a:endParaRPr lang="Microsoft YaHei" altLang="Microsoft YaHei" sz="714"/>
          </a:p>
          <a:p>
            <a:pPr algn="r" rtl="0" eaLnBrk="0">
              <a:lnSpc>
                <a:spcPct val="84000"/>
              </a:lnSpc>
              <a:spcBef>
                <a:spcPts val="489"/>
              </a:spcBef>
            </a:pPr>
            <a:r>
              <a:rPr sz="900" spc="-90" baseline="-11575">
                <a:solidFill>
                  <a:srgbClr val="000000">
                    <a:alpha val="100000"/>
                  </a:srgbClr>
                </a:solidFill>
                <a:latin typeface="Microsoft YaHei"/>
                <a:ea typeface="Microsoft YaHei"/>
                <a:cs typeface="Microsoft YaHei"/>
              </a:rPr>
              <a:t>5</a:t>
            </a:r>
            <a:r>
              <a:rPr sz="2100" spc="-90" baseline="-4960">
                <a:solidFill>
                  <a:srgbClr val="000000">
                    <a:alpha val="100000"/>
                  </a:srgbClr>
                </a:solidFill>
                <a:latin typeface="Microsoft YaHei"/>
                <a:ea typeface="Microsoft YaHei"/>
                <a:cs typeface="Microsoft YaHei"/>
              </a:rPr>
              <a:t>．</a:t>
            </a:r>
            <a:r>
              <a:rPr sz="900" spc="-90" baseline="-11575">
                <a:solidFill>
                  <a:srgbClr val="000000">
                    <a:alpha val="100000"/>
                  </a:srgbClr>
                </a:solidFill>
                <a:latin typeface="Microsoft YaHei"/>
                <a:ea typeface="Microsoft YaHei"/>
                <a:cs typeface="Microsoft YaHei"/>
              </a:rPr>
              <a:t>11</a:t>
            </a:r>
            <a:r>
              <a:rPr sz="600" spc="-90">
                <a:solidFill>
                  <a:srgbClr val="000000">
                    <a:alpha val="100000"/>
                  </a:srgbClr>
                </a:solidFill>
                <a:latin typeface="Microsoft YaHei"/>
                <a:ea typeface="Microsoft YaHei"/>
                <a:cs typeface="Microsoft YaHei"/>
              </a:rPr>
              <a:t>      员工的职责  </a:t>
            </a:r>
            <a:r>
              <a:rPr sz="1200" spc="-90">
                <a:solidFill>
                  <a:srgbClr val="000000">
                    <a:alpha val="100000"/>
                  </a:srgbClr>
                </a:solidFill>
                <a:latin typeface="Microsoft YaHei"/>
                <a:ea typeface="Microsoft YaHei"/>
                <a:cs typeface="Microsoft YaHei"/>
              </a:rPr>
              <a:t>… … … … … … … … … … … … … … … … … … … … … … … … … … … … … … … … … </a:t>
            </a:r>
            <a:r>
              <a:rPr sz="1200" spc="-6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5</a:t>
            </a:r>
            <a:endParaRPr lang="Microsoft YaHei" altLang="Microsoft YaHei" sz="584"/>
          </a:p>
          <a:p>
            <a:pPr algn="r" rtl="0" eaLnBrk="0">
              <a:lnSpc>
                <a:spcPct val="85000"/>
              </a:lnSpc>
              <a:spcBef>
                <a:spcPts val="444"/>
              </a:spcBef>
            </a:pPr>
            <a:r>
              <a:rPr sz="900" spc="-90" baseline="-11575">
                <a:solidFill>
                  <a:srgbClr val="000000">
                    <a:alpha val="100000"/>
                  </a:srgbClr>
                </a:solidFill>
                <a:latin typeface="Microsoft YaHei"/>
                <a:ea typeface="Microsoft YaHei"/>
                <a:cs typeface="Microsoft YaHei"/>
              </a:rPr>
              <a:t>6</a:t>
            </a:r>
            <a:r>
              <a:rPr sz="600" spc="-90">
                <a:solidFill>
                  <a:srgbClr val="000000">
                    <a:alpha val="100000"/>
                  </a:srgbClr>
                </a:solidFill>
                <a:latin typeface="Microsoft YaHei"/>
                <a:ea typeface="Microsoft YaHei"/>
                <a:cs typeface="Microsoft YaHei"/>
              </a:rPr>
              <a:t>      消防组织   </a:t>
            </a:r>
            <a:r>
              <a:rPr sz="1200" spc="-90">
                <a:solidFill>
                  <a:srgbClr val="000000">
                    <a:alpha val="100000"/>
                  </a:srgbClr>
                </a:solidFill>
                <a:latin typeface="Microsoft YaHei"/>
                <a:ea typeface="Microsoft YaHei"/>
                <a:cs typeface="Microsoft YaHei"/>
              </a:rPr>
              <a:t>… … … … … … … … … … … … … … … … … … … … … … … … … … … … … … … … … … … … … </a:t>
            </a:r>
            <a:r>
              <a:rPr sz="900" spc="-90" baseline="-11575">
                <a:solidFill>
                  <a:srgbClr val="000000">
                    <a:alpha val="100000"/>
                  </a:srgbClr>
                </a:solidFill>
                <a:latin typeface="Microsoft YaHei"/>
                <a:ea typeface="Microsoft YaHei"/>
                <a:cs typeface="Microsoft YaHei"/>
              </a:rPr>
              <a:t>5</a:t>
            </a:r>
            <a:endParaRPr lang="Microsoft YaHei" altLang="Microsoft YaHei" sz="584"/>
          </a:p>
          <a:p>
            <a:pPr algn="r" rtl="0" eaLnBrk="0">
              <a:lnSpc>
                <a:spcPct val="80000"/>
              </a:lnSpc>
              <a:spcBef>
                <a:spcPts val="610"/>
              </a:spcBef>
            </a:pPr>
            <a:r>
              <a:rPr sz="1000" spc="-100" baseline="-10417">
                <a:solidFill>
                  <a:srgbClr val="000000">
                    <a:alpha val="100000"/>
                  </a:srgbClr>
                </a:solidFill>
                <a:latin typeface="Microsoft YaHei"/>
                <a:ea typeface="Microsoft YaHei"/>
                <a:cs typeface="Microsoft YaHei"/>
              </a:rPr>
              <a:t>7</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消防安全制度和管理</a:t>
            </a:r>
            <a:r>
              <a:rPr sz="600" spc="-90">
                <a:solidFill>
                  <a:srgbClr val="000000">
                    <a:alpha val="100000"/>
                  </a:srgbClr>
                </a:solidFill>
                <a:latin typeface="Microsoft YaHei"/>
                <a:ea typeface="Microsoft YaHei"/>
                <a:cs typeface="Microsoft YaHei"/>
              </a:rPr>
              <a:t>   </a:t>
            </a:r>
            <a:r>
              <a:rPr sz="1300" spc="-100">
                <a:solidFill>
                  <a:srgbClr val="000000">
                    <a:alpha val="100000"/>
                  </a:srgbClr>
                </a:solidFill>
                <a:latin typeface="Microsoft YaHei"/>
                <a:ea typeface="Microsoft YaHei"/>
                <a:cs typeface="Microsoft YaHei"/>
              </a:rPr>
              <a:t>… … … … … … … … … … … … … … … … … … … … … … … … … … … … … … …</a:t>
            </a:r>
            <a:r>
              <a:rPr sz="1300" spc="-70">
                <a:solidFill>
                  <a:srgbClr val="000000">
                    <a:alpha val="100000"/>
                  </a:srgbClr>
                </a:solidFill>
                <a:latin typeface="Microsoft YaHei"/>
                <a:ea typeface="Microsoft YaHei"/>
                <a:cs typeface="Microsoft YaHei"/>
              </a:rPr>
              <a:t> </a:t>
            </a:r>
            <a:r>
              <a:rPr sz="1300" spc="0">
                <a:solidFill>
                  <a:srgbClr val="000000">
                    <a:alpha val="100000"/>
                  </a:srgbClr>
                </a:solidFill>
                <a:latin typeface="Microsoft YaHei"/>
                <a:ea typeface="Microsoft YaHei"/>
                <a:cs typeface="Microsoft YaHei"/>
              </a:rPr>
              <a:t>… </a:t>
            </a:r>
            <a:r>
              <a:rPr sz="1000" spc="0" baseline="-10417">
                <a:solidFill>
                  <a:srgbClr val="000000">
                    <a:alpha val="100000"/>
                  </a:srgbClr>
                </a:solidFill>
                <a:latin typeface="Microsoft YaHei"/>
                <a:ea typeface="Microsoft YaHei"/>
                <a:cs typeface="Microsoft YaHei"/>
              </a:rPr>
              <a:t>5</a:t>
            </a:r>
            <a:endParaRPr lang="Microsoft YaHei" altLang="Microsoft YaHei" sz="650"/>
          </a:p>
          <a:p>
            <a:pPr algn="r" rtl="0" eaLnBrk="0">
              <a:lnSpc>
                <a:spcPct val="84000"/>
              </a:lnSpc>
              <a:spcBef>
                <a:spcPts val="601"/>
              </a:spcBef>
            </a:pPr>
            <a:r>
              <a:rPr sz="900" spc="-100" baseline="-11575">
                <a:solidFill>
                  <a:srgbClr val="000000">
                    <a:alpha val="100000"/>
                  </a:srgbClr>
                </a:solidFill>
                <a:latin typeface="Microsoft YaHei"/>
                <a:ea typeface="Microsoft YaHei"/>
                <a:cs typeface="Microsoft YaHei"/>
              </a:rPr>
              <a:t>7</a:t>
            </a:r>
            <a:r>
              <a:rPr sz="2100" spc="-100" baseline="-4960">
                <a:solidFill>
                  <a:srgbClr val="000000">
                    <a:alpha val="100000"/>
                  </a:srgbClr>
                </a:solidFill>
                <a:latin typeface="Microsoft YaHei"/>
                <a:ea typeface="Microsoft YaHei"/>
                <a:cs typeface="Microsoft YaHei"/>
              </a:rPr>
              <a:t>．</a:t>
            </a:r>
            <a:r>
              <a:rPr sz="900" spc="-100" baseline="-11575">
                <a:solidFill>
                  <a:srgbClr val="000000">
                    <a:alpha val="100000"/>
                  </a:srgbClr>
                </a:solidFill>
                <a:latin typeface="Microsoft YaHei"/>
                <a:ea typeface="Microsoft YaHei"/>
                <a:cs typeface="Microsoft YaHei"/>
              </a:rPr>
              <a:t>1</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通用要求</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 … … …</a:t>
            </a:r>
            <a:r>
              <a:rPr sz="1200" spc="-70">
                <a:solidFill>
                  <a:srgbClr val="000000">
                    <a:alpha val="100000"/>
                  </a:srgbClr>
                </a:solidFill>
                <a:latin typeface="Microsoft YaHei"/>
                <a:ea typeface="Microsoft YaHei"/>
                <a:cs typeface="Microsoft YaHei"/>
              </a:rPr>
              <a:t> </a:t>
            </a:r>
            <a:r>
              <a:rPr sz="1200" spc="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5</a:t>
            </a:r>
            <a:endParaRPr lang="Microsoft YaHei" altLang="Microsoft YaHei" sz="584"/>
          </a:p>
          <a:p>
            <a:pPr algn="r" rtl="0" eaLnBrk="0">
              <a:lnSpc>
                <a:spcPct val="82000"/>
              </a:lnSpc>
              <a:spcBef>
                <a:spcPts val="443"/>
              </a:spcBef>
            </a:pPr>
            <a:r>
              <a:rPr sz="900" spc="-90" baseline="-11575">
                <a:solidFill>
                  <a:srgbClr val="000000">
                    <a:alpha val="100000"/>
                  </a:srgbClr>
                </a:solidFill>
                <a:latin typeface="Microsoft YaHei"/>
                <a:ea typeface="Microsoft YaHei"/>
                <a:cs typeface="Microsoft YaHei"/>
              </a:rPr>
              <a:t>7</a:t>
            </a:r>
            <a:r>
              <a:rPr sz="2200" spc="-90" baseline="-4735">
                <a:solidFill>
                  <a:srgbClr val="000000">
                    <a:alpha val="100000"/>
                  </a:srgbClr>
                </a:solidFill>
                <a:latin typeface="Microsoft YaHei"/>
                <a:ea typeface="Microsoft YaHei"/>
                <a:cs typeface="Microsoft YaHei"/>
              </a:rPr>
              <a:t>．</a:t>
            </a:r>
            <a:r>
              <a:rPr sz="900" spc="-90" baseline="-11575">
                <a:solidFill>
                  <a:srgbClr val="000000">
                    <a:alpha val="100000"/>
                  </a:srgbClr>
                </a:solidFill>
                <a:latin typeface="Microsoft YaHei"/>
                <a:ea typeface="Microsoft YaHei"/>
                <a:cs typeface="Microsoft YaHei"/>
              </a:rPr>
              <a:t>2</a:t>
            </a:r>
            <a:r>
              <a:rPr sz="600" spc="-90">
                <a:solidFill>
                  <a:srgbClr val="000000">
                    <a:alpha val="100000"/>
                  </a:srgbClr>
                </a:solidFill>
                <a:latin typeface="Microsoft YaHei"/>
                <a:ea typeface="Microsoft YaHei"/>
                <a:cs typeface="Microsoft YaHei"/>
              </a:rPr>
              <a:t>      消防安全例会     </a:t>
            </a:r>
            <a:r>
              <a:rPr sz="1200" spc="-90">
                <a:solidFill>
                  <a:srgbClr val="000000">
                    <a:alpha val="100000"/>
                  </a:srgbClr>
                </a:solidFill>
                <a:latin typeface="Microsoft YaHei"/>
                <a:ea typeface="Microsoft YaHei"/>
                <a:cs typeface="Microsoft YaHei"/>
              </a:rPr>
              <a:t>… … … … … … … … … … … … … … … … … … … … … … … … … … … … … </a:t>
            </a:r>
            <a:r>
              <a:rPr sz="1200" spc="-3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 … … </a:t>
            </a:r>
            <a:r>
              <a:rPr sz="900" spc="0" baseline="-11575">
                <a:solidFill>
                  <a:srgbClr val="000000">
                    <a:alpha val="100000"/>
                  </a:srgbClr>
                </a:solidFill>
                <a:latin typeface="Microsoft YaHei"/>
                <a:ea typeface="Microsoft YaHei"/>
                <a:cs typeface="Microsoft YaHei"/>
              </a:rPr>
              <a:t>6</a:t>
            </a:r>
            <a:endParaRPr lang="Microsoft YaHei" altLang="Microsoft YaHei" sz="584"/>
          </a:p>
          <a:p>
            <a:pPr algn="r" rtl="0" eaLnBrk="0">
              <a:lnSpc>
                <a:spcPct val="81000"/>
              </a:lnSpc>
              <a:spcBef>
                <a:spcPts val="428"/>
              </a:spcBef>
            </a:pPr>
            <a:r>
              <a:rPr sz="900" spc="-100" baseline="-11575">
                <a:solidFill>
                  <a:srgbClr val="000000">
                    <a:alpha val="100000"/>
                  </a:srgbClr>
                </a:solidFill>
                <a:latin typeface="Microsoft YaHei"/>
                <a:ea typeface="Microsoft YaHei"/>
                <a:cs typeface="Microsoft YaHei"/>
              </a:rPr>
              <a:t>7</a:t>
            </a:r>
            <a:r>
              <a:rPr sz="2100" spc="-100" baseline="-4960">
                <a:solidFill>
                  <a:srgbClr val="000000">
                    <a:alpha val="100000"/>
                  </a:srgbClr>
                </a:solidFill>
                <a:latin typeface="Microsoft YaHei"/>
                <a:ea typeface="Microsoft YaHei"/>
                <a:cs typeface="Microsoft YaHei"/>
              </a:rPr>
              <a:t>．</a:t>
            </a:r>
            <a:r>
              <a:rPr sz="900" spc="-100" baseline="-11575">
                <a:solidFill>
                  <a:srgbClr val="000000">
                    <a:alpha val="100000"/>
                  </a:srgbClr>
                </a:solidFill>
                <a:latin typeface="Microsoft YaHei"/>
                <a:ea typeface="Microsoft YaHei"/>
                <a:cs typeface="Microsoft YaHei"/>
              </a:rPr>
              <a:t>3</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防火巡查</a:t>
            </a:r>
            <a:r>
              <a:rPr sz="1200" spc="-100">
                <a:solidFill>
                  <a:srgbClr val="000000">
                    <a:alpha val="100000"/>
                  </a:srgbClr>
                </a:solidFill>
                <a:latin typeface="Microsoft YaHei"/>
                <a:ea typeface="Microsoft YaHei"/>
                <a:cs typeface="Microsoft YaHei"/>
              </a:rPr>
              <a:t>、</a:t>
            </a:r>
            <a:r>
              <a:rPr sz="600" spc="-100">
                <a:solidFill>
                  <a:srgbClr val="000000">
                    <a:alpha val="100000"/>
                  </a:srgbClr>
                </a:solidFill>
                <a:latin typeface="Microsoft YaHei"/>
                <a:ea typeface="Microsoft YaHei"/>
                <a:cs typeface="Microsoft YaHei"/>
              </a:rPr>
              <a:t>检查</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a:t>
            </a:r>
            <a:r>
              <a:rPr sz="1200" spc="-2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 … </a:t>
            </a:r>
            <a:r>
              <a:rPr sz="900" spc="0" baseline="-11575">
                <a:solidFill>
                  <a:srgbClr val="000000">
                    <a:alpha val="100000"/>
                  </a:srgbClr>
                </a:solidFill>
                <a:latin typeface="Microsoft YaHei"/>
                <a:ea typeface="Microsoft YaHei"/>
                <a:cs typeface="Microsoft YaHei"/>
              </a:rPr>
              <a:t>6</a:t>
            </a:r>
            <a:endParaRPr lang="Microsoft YaHei" altLang="Microsoft YaHei" sz="584"/>
          </a:p>
          <a:p>
            <a:pPr algn="r" rtl="0" eaLnBrk="0">
              <a:lnSpc>
                <a:spcPct val="82000"/>
              </a:lnSpc>
              <a:spcBef>
                <a:spcPts val="509"/>
              </a:spcBef>
            </a:pPr>
            <a:r>
              <a:rPr sz="1000" spc="-80" baseline="-10417">
                <a:solidFill>
                  <a:srgbClr val="000000">
                    <a:alpha val="100000"/>
                  </a:srgbClr>
                </a:solidFill>
                <a:latin typeface="Microsoft YaHei"/>
                <a:ea typeface="Microsoft YaHei"/>
                <a:cs typeface="Microsoft YaHei"/>
              </a:rPr>
              <a:t>7</a:t>
            </a:r>
            <a:r>
              <a:rPr sz="2200" spc="-80" baseline="-4735">
                <a:solidFill>
                  <a:srgbClr val="000000">
                    <a:alpha val="100000"/>
                  </a:srgbClr>
                </a:solidFill>
                <a:latin typeface="Microsoft YaHei"/>
                <a:ea typeface="Microsoft YaHei"/>
                <a:cs typeface="Microsoft YaHei"/>
              </a:rPr>
              <a:t>．</a:t>
            </a:r>
            <a:r>
              <a:rPr sz="1000" spc="-80" baseline="-10417">
                <a:solidFill>
                  <a:srgbClr val="000000">
                    <a:alpha val="100000"/>
                  </a:srgbClr>
                </a:solidFill>
                <a:latin typeface="Microsoft YaHei"/>
                <a:ea typeface="Microsoft YaHei"/>
                <a:cs typeface="Microsoft YaHei"/>
              </a:rPr>
              <a:t>4</a:t>
            </a:r>
            <a:r>
              <a:rPr sz="600" spc="-80">
                <a:solidFill>
                  <a:srgbClr val="000000">
                    <a:alpha val="100000"/>
                  </a:srgbClr>
                </a:solidFill>
                <a:latin typeface="Microsoft YaHei"/>
                <a:ea typeface="Microsoft YaHei"/>
                <a:cs typeface="Microsoft YaHei"/>
              </a:rPr>
              <a:t>      消防宣传与培训     </a:t>
            </a:r>
            <a:r>
              <a:rPr sz="1200" spc="-80">
                <a:solidFill>
                  <a:srgbClr val="000000">
                    <a:alpha val="100000"/>
                  </a:srgbClr>
                </a:solidFill>
                <a:latin typeface="Microsoft YaHei"/>
                <a:ea typeface="Microsoft YaHei"/>
                <a:cs typeface="Microsoft YaHei"/>
              </a:rPr>
              <a:t>… … … … … … … … … … … … … … … … … … … … … … … … … … … … … …</a:t>
            </a:r>
            <a:r>
              <a:rPr sz="1200" spc="-30">
                <a:solidFill>
                  <a:srgbClr val="000000">
                    <a:alpha val="100000"/>
                  </a:srgbClr>
                </a:solidFill>
                <a:latin typeface="Microsoft YaHei"/>
                <a:ea typeface="Microsoft YaHei"/>
                <a:cs typeface="Microsoft YaHei"/>
              </a:rPr>
              <a:t> </a:t>
            </a:r>
            <a:r>
              <a:rPr sz="1200" spc="0">
                <a:solidFill>
                  <a:srgbClr val="000000">
                    <a:alpha val="100000"/>
                  </a:srgbClr>
                </a:solidFill>
                <a:latin typeface="Microsoft YaHei"/>
                <a:ea typeface="Microsoft YaHei"/>
                <a:cs typeface="Microsoft YaHei"/>
              </a:rPr>
              <a:t>… … </a:t>
            </a:r>
            <a:r>
              <a:rPr sz="1000" spc="0" baseline="-10417">
                <a:solidFill>
                  <a:srgbClr val="000000">
                    <a:alpha val="100000"/>
                  </a:srgbClr>
                </a:solidFill>
                <a:latin typeface="Microsoft YaHei"/>
                <a:ea typeface="Microsoft YaHei"/>
                <a:cs typeface="Microsoft YaHei"/>
              </a:rPr>
              <a:t>7</a:t>
            </a:r>
            <a:endParaRPr lang="Microsoft YaHei" altLang="Microsoft YaHei" sz="650"/>
          </a:p>
          <a:p>
            <a:pPr algn="r" rtl="0" eaLnBrk="0">
              <a:lnSpc>
                <a:spcPct val="82000"/>
              </a:lnSpc>
              <a:spcBef>
                <a:spcPts val="426"/>
              </a:spcBef>
            </a:pPr>
            <a:r>
              <a:rPr sz="1000" spc="-70" baseline="-10417">
                <a:solidFill>
                  <a:srgbClr val="000000">
                    <a:alpha val="100000"/>
                  </a:srgbClr>
                </a:solidFill>
                <a:latin typeface="Microsoft YaHei"/>
                <a:ea typeface="Microsoft YaHei"/>
                <a:cs typeface="Microsoft YaHei"/>
              </a:rPr>
              <a:t>7</a:t>
            </a:r>
            <a:r>
              <a:rPr sz="2200" spc="-70" baseline="-4735">
                <a:solidFill>
                  <a:srgbClr val="000000">
                    <a:alpha val="100000"/>
                  </a:srgbClr>
                </a:solidFill>
                <a:latin typeface="Microsoft YaHei"/>
                <a:ea typeface="Microsoft YaHei"/>
                <a:cs typeface="Microsoft YaHei"/>
              </a:rPr>
              <a:t>．</a:t>
            </a:r>
            <a:r>
              <a:rPr sz="1000" spc="-70" baseline="-10417">
                <a:solidFill>
                  <a:srgbClr val="000000">
                    <a:alpha val="100000"/>
                  </a:srgbClr>
                </a:solidFill>
                <a:latin typeface="Microsoft YaHei"/>
                <a:ea typeface="Microsoft YaHei"/>
                <a:cs typeface="Microsoft YaHei"/>
              </a:rPr>
              <a:t>5</a:t>
            </a:r>
            <a:r>
              <a:rPr sz="600" spc="6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安全疏散设施管理</a:t>
            </a:r>
            <a:r>
              <a:rPr sz="600" spc="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1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50">
                <a:solidFill>
                  <a:srgbClr val="000000">
                    <a:alpha val="100000"/>
                  </a:srgbClr>
                </a:solidFill>
                <a:latin typeface="Microsoft YaHei"/>
                <a:ea typeface="Microsoft YaHei"/>
                <a:cs typeface="Microsoft YaHei"/>
              </a:rPr>
              <a:t> </a:t>
            </a:r>
            <a:r>
              <a:rPr sz="1000" spc="-70" baseline="-10417">
                <a:solidFill>
                  <a:srgbClr val="000000">
                    <a:alpha val="100000"/>
                  </a:srgbClr>
                </a:solidFill>
                <a:latin typeface="Microsoft YaHei"/>
                <a:ea typeface="Microsoft YaHei"/>
                <a:cs typeface="Microsoft YaHei"/>
              </a:rPr>
              <a:t>7</a:t>
            </a:r>
            <a:endParaRPr lang="Microsoft YaHei" altLang="Microsoft YaHei" sz="650"/>
          </a:p>
          <a:p>
            <a:pPr algn="r" rtl="0" eaLnBrk="0">
              <a:lnSpc>
                <a:spcPct val="82000"/>
              </a:lnSpc>
              <a:spcBef>
                <a:spcPts val="428"/>
              </a:spcBef>
            </a:pPr>
            <a:r>
              <a:rPr sz="900" spc="-90" baseline="-11575">
                <a:solidFill>
                  <a:srgbClr val="000000">
                    <a:alpha val="100000"/>
                  </a:srgbClr>
                </a:solidFill>
                <a:latin typeface="Microsoft YaHei"/>
                <a:ea typeface="Microsoft YaHei"/>
                <a:cs typeface="Microsoft YaHei"/>
              </a:rPr>
              <a:t>7</a:t>
            </a:r>
            <a:r>
              <a:rPr sz="2200" spc="-90" baseline="-4735">
                <a:solidFill>
                  <a:srgbClr val="000000">
                    <a:alpha val="100000"/>
                  </a:srgbClr>
                </a:solidFill>
                <a:latin typeface="Microsoft YaHei"/>
                <a:ea typeface="Microsoft YaHei"/>
                <a:cs typeface="Microsoft YaHei"/>
              </a:rPr>
              <a:t>．</a:t>
            </a:r>
            <a:r>
              <a:rPr sz="900" spc="-90" baseline="-11575">
                <a:solidFill>
                  <a:srgbClr val="000000">
                    <a:alpha val="100000"/>
                  </a:srgbClr>
                </a:solidFill>
                <a:latin typeface="Microsoft YaHei"/>
                <a:ea typeface="Microsoft YaHei"/>
                <a:cs typeface="Microsoft YaHei"/>
              </a:rPr>
              <a:t>6</a:t>
            </a:r>
            <a:r>
              <a:rPr sz="600" spc="-90">
                <a:solidFill>
                  <a:srgbClr val="000000">
                    <a:alpha val="100000"/>
                  </a:srgbClr>
                </a:solidFill>
                <a:latin typeface="Microsoft YaHei"/>
                <a:ea typeface="Microsoft YaHei"/>
                <a:cs typeface="Microsoft YaHei"/>
              </a:rPr>
              <a:t>      消防设施管理     </a:t>
            </a:r>
            <a:r>
              <a:rPr sz="1200" spc="-90">
                <a:solidFill>
                  <a:srgbClr val="000000">
                    <a:alpha val="100000"/>
                  </a:srgbClr>
                </a:solidFill>
                <a:latin typeface="Microsoft YaHei"/>
                <a:ea typeface="Microsoft YaHei"/>
                <a:cs typeface="Microsoft YaHei"/>
              </a:rPr>
              <a:t>… … … … … … … … … … … … … … … … … … … … … … … … … … … … … </a:t>
            </a:r>
            <a:r>
              <a:rPr sz="1200" spc="-2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 … … </a:t>
            </a:r>
            <a:r>
              <a:rPr sz="900" spc="0" baseline="-11575">
                <a:solidFill>
                  <a:srgbClr val="000000">
                    <a:alpha val="100000"/>
                  </a:srgbClr>
                </a:solidFill>
                <a:latin typeface="Microsoft YaHei"/>
                <a:ea typeface="Microsoft YaHei"/>
                <a:cs typeface="Microsoft YaHei"/>
              </a:rPr>
              <a:t>8</a:t>
            </a:r>
            <a:endParaRPr lang="Microsoft YaHei" altLang="Microsoft YaHei" sz="584"/>
          </a:p>
          <a:p>
            <a:pPr marL="203199" algn="l" rtl="0" eaLnBrk="0">
              <a:lnSpc>
                <a:spcPct val="82000"/>
              </a:lnSpc>
              <a:spcBef>
                <a:spcPts val="429"/>
              </a:spcBef>
              <a:tabLst>
                <a:tab pos="892810"/>
              </a:tabLst>
            </a:pPr>
            <a:r>
              <a:rPr sz="600" spc="0">
                <a:solidFill>
                  <a:srgbClr val="000000">
                    <a:alpha val="100000"/>
                  </a:srgbClr>
                </a:solidFill>
                <a:latin typeface="Microsoft YaHei"/>
                <a:ea typeface="Microsoft YaHei"/>
                <a:cs typeface="Microsoft YaHei"/>
              </a:rPr>
              <a:t>	</a:t>
            </a:r>
            <a:r>
              <a:rPr sz="900" spc="-90" baseline="-11575">
                <a:solidFill>
                  <a:srgbClr val="000000">
                    <a:alpha val="100000"/>
                  </a:srgbClr>
                </a:solidFill>
                <a:latin typeface="Microsoft YaHei"/>
                <a:ea typeface="Microsoft YaHei"/>
                <a:cs typeface="Microsoft YaHei"/>
              </a:rPr>
              <a:t>7</a:t>
            </a:r>
            <a:r>
              <a:rPr sz="2200" spc="-90" baseline="-4735">
                <a:solidFill>
                  <a:srgbClr val="000000">
                    <a:alpha val="100000"/>
                  </a:srgbClr>
                </a:solidFill>
                <a:latin typeface="Microsoft YaHei"/>
                <a:ea typeface="Microsoft YaHei"/>
                <a:cs typeface="Microsoft YaHei"/>
              </a:rPr>
              <a:t>．</a:t>
            </a:r>
            <a:r>
              <a:rPr sz="900" spc="-90" baseline="-11575">
                <a:solidFill>
                  <a:srgbClr val="000000">
                    <a:alpha val="100000"/>
                  </a:srgbClr>
                </a:solidFill>
                <a:latin typeface="Microsoft YaHei"/>
                <a:ea typeface="Microsoft YaHei"/>
                <a:cs typeface="Microsoft YaHei"/>
              </a:rPr>
              <a:t>7</a:t>
            </a:r>
            <a:r>
              <a:rPr sz="600" spc="-90">
                <a:solidFill>
                  <a:srgbClr val="000000">
                    <a:alpha val="100000"/>
                  </a:srgbClr>
                </a:solidFill>
                <a:latin typeface="Microsoft YaHei"/>
                <a:ea typeface="Microsoft YaHei"/>
                <a:cs typeface="Microsoft YaHei"/>
              </a:rPr>
              <a:t>      火灾隐患整改     </a:t>
            </a:r>
            <a:r>
              <a:rPr sz="1200" spc="-90">
                <a:solidFill>
                  <a:srgbClr val="000000">
                    <a:alpha val="100000"/>
                  </a:srgbClr>
                </a:solidFill>
                <a:latin typeface="Microsoft YaHei"/>
                <a:ea typeface="Microsoft YaHei"/>
                <a:cs typeface="Microsoft YaHei"/>
              </a:rPr>
              <a:t>… … … … … … … … … … … … … … … … … … … … … … … … … … … … … </a:t>
            </a:r>
            <a:r>
              <a:rPr sz="1200" spc="-3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 … … </a:t>
            </a:r>
            <a:r>
              <a:rPr sz="900" spc="0" baseline="-11575">
                <a:solidFill>
                  <a:srgbClr val="000000">
                    <a:alpha val="100000"/>
                  </a:srgbClr>
                </a:solidFill>
                <a:latin typeface="Microsoft YaHei"/>
                <a:ea typeface="Microsoft YaHei"/>
                <a:cs typeface="Microsoft YaHei"/>
              </a:rPr>
              <a:t>9</a:t>
            </a:r>
            <a:endParaRPr lang="Microsoft YaHei" altLang="Microsoft YaHei" sz="584"/>
          </a:p>
          <a:p>
            <a:pPr algn="r" rtl="0" eaLnBrk="0">
              <a:lnSpc>
                <a:spcPct val="82000"/>
              </a:lnSpc>
              <a:spcBef>
                <a:spcPts val="422"/>
              </a:spcBef>
            </a:pPr>
            <a:r>
              <a:rPr sz="1000" spc="-70" baseline="-10417">
                <a:solidFill>
                  <a:srgbClr val="000000">
                    <a:alpha val="100000"/>
                  </a:srgbClr>
                </a:solidFill>
                <a:latin typeface="Microsoft YaHei"/>
                <a:ea typeface="Microsoft YaHei"/>
                <a:cs typeface="Microsoft YaHei"/>
              </a:rPr>
              <a:t>7</a:t>
            </a:r>
            <a:r>
              <a:rPr sz="2200" spc="-70" baseline="-4735">
                <a:solidFill>
                  <a:srgbClr val="000000">
                    <a:alpha val="100000"/>
                  </a:srgbClr>
                </a:solidFill>
                <a:latin typeface="Microsoft YaHei"/>
                <a:ea typeface="Microsoft YaHei"/>
                <a:cs typeface="Microsoft YaHei"/>
              </a:rPr>
              <a:t>．</a:t>
            </a:r>
            <a:r>
              <a:rPr sz="1000" spc="-70" baseline="-10417">
                <a:solidFill>
                  <a:srgbClr val="000000">
                    <a:alpha val="100000"/>
                  </a:srgbClr>
                </a:solidFill>
                <a:latin typeface="Microsoft YaHei"/>
                <a:ea typeface="Microsoft YaHei"/>
                <a:cs typeface="Microsoft YaHei"/>
              </a:rPr>
              <a:t>8</a:t>
            </a:r>
            <a:r>
              <a:rPr sz="600" spc="6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用电防火安全管理</a:t>
            </a:r>
            <a:r>
              <a:rPr sz="600" spc="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60">
                <a:solidFill>
                  <a:srgbClr val="000000">
                    <a:alpha val="100000"/>
                  </a:srgbClr>
                </a:solidFill>
                <a:latin typeface="Microsoft YaHei"/>
                <a:ea typeface="Microsoft YaHei"/>
                <a:cs typeface="Microsoft YaHei"/>
              </a:rPr>
              <a:t> </a:t>
            </a:r>
            <a:r>
              <a:rPr sz="1000" spc="-70" baseline="-10417">
                <a:solidFill>
                  <a:srgbClr val="000000">
                    <a:alpha val="100000"/>
                  </a:srgbClr>
                </a:solidFill>
                <a:latin typeface="Microsoft YaHei"/>
                <a:ea typeface="Microsoft YaHei"/>
                <a:cs typeface="Microsoft YaHei"/>
              </a:rPr>
              <a:t>9</a:t>
            </a:r>
            <a:endParaRPr lang="Microsoft YaHei" altLang="Microsoft YaHei" sz="650"/>
          </a:p>
          <a:p>
            <a:pPr algn="r" rtl="0" eaLnBrk="0">
              <a:lnSpc>
                <a:spcPct val="77000"/>
              </a:lnSpc>
              <a:spcBef>
                <a:spcPts val="437"/>
              </a:spcBef>
            </a:pPr>
            <a:r>
              <a:rPr sz="1000" spc="-80" baseline="-10417">
                <a:solidFill>
                  <a:srgbClr val="000000">
                    <a:alpha val="100000"/>
                  </a:srgbClr>
                </a:solidFill>
                <a:latin typeface="Microsoft YaHei"/>
                <a:ea typeface="Microsoft YaHei"/>
                <a:cs typeface="Microsoft YaHei"/>
              </a:rPr>
              <a:t>7</a:t>
            </a:r>
            <a:r>
              <a:rPr sz="2200" spc="-80" baseline="-4735">
                <a:solidFill>
                  <a:srgbClr val="000000">
                    <a:alpha val="100000"/>
                  </a:srgbClr>
                </a:solidFill>
                <a:latin typeface="Microsoft YaHei"/>
                <a:ea typeface="Microsoft YaHei"/>
                <a:cs typeface="Microsoft YaHei"/>
              </a:rPr>
              <a:t>．</a:t>
            </a:r>
            <a:r>
              <a:rPr sz="1000" spc="-80" baseline="-10417">
                <a:solidFill>
                  <a:srgbClr val="000000">
                    <a:alpha val="100000"/>
                  </a:srgbClr>
                </a:solidFill>
                <a:latin typeface="Microsoft YaHei"/>
                <a:ea typeface="Microsoft YaHei"/>
                <a:cs typeface="Microsoft YaHei"/>
              </a:rPr>
              <a:t>9</a:t>
            </a:r>
            <a:r>
              <a:rPr sz="600" spc="70">
                <a:solidFill>
                  <a:srgbClr val="000000">
                    <a:alpha val="100000"/>
                  </a:srgbClr>
                </a:solidFill>
                <a:latin typeface="Microsoft YaHei"/>
                <a:ea typeface="Microsoft YaHei"/>
                <a:cs typeface="Microsoft YaHei"/>
              </a:rPr>
              <a:t>      </a:t>
            </a:r>
            <a:r>
              <a:rPr sz="600" spc="-80">
                <a:solidFill>
                  <a:srgbClr val="000000">
                    <a:alpha val="100000"/>
                  </a:srgbClr>
                </a:solidFill>
                <a:latin typeface="Microsoft YaHei"/>
                <a:ea typeface="Microsoft YaHei"/>
                <a:cs typeface="Microsoft YaHei"/>
              </a:rPr>
              <a:t>用火</a:t>
            </a:r>
            <a:r>
              <a:rPr sz="1300" spc="-80">
                <a:solidFill>
                  <a:srgbClr val="000000">
                    <a:alpha val="100000"/>
                  </a:srgbClr>
                </a:solidFill>
                <a:latin typeface="Microsoft YaHei"/>
                <a:ea typeface="Microsoft YaHei"/>
                <a:cs typeface="Microsoft YaHei"/>
              </a:rPr>
              <a:t>、</a:t>
            </a:r>
            <a:r>
              <a:rPr sz="600" spc="-80">
                <a:solidFill>
                  <a:srgbClr val="000000">
                    <a:alpha val="100000"/>
                  </a:srgbClr>
                </a:solidFill>
                <a:latin typeface="Microsoft YaHei"/>
                <a:ea typeface="Microsoft YaHei"/>
                <a:cs typeface="Microsoft YaHei"/>
              </a:rPr>
              <a:t>动火安全管理</a:t>
            </a:r>
            <a:r>
              <a:rPr sz="600" spc="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80">
                <a:solidFill>
                  <a:srgbClr val="000000">
                    <a:alpha val="100000"/>
                  </a:srgbClr>
                </a:solidFill>
                <a:latin typeface="Microsoft YaHei"/>
                <a:ea typeface="Microsoft YaHei"/>
                <a:cs typeface="Microsoft YaHei"/>
              </a:rPr>
              <a:t>…</a:t>
            </a:r>
            <a:r>
              <a:rPr sz="1300" spc="260">
                <a:solidFill>
                  <a:srgbClr val="000000">
                    <a:alpha val="100000"/>
                  </a:srgbClr>
                </a:solidFill>
                <a:latin typeface="Microsoft YaHei"/>
                <a:ea typeface="Microsoft YaHei"/>
                <a:cs typeface="Microsoft YaHei"/>
              </a:rPr>
              <a:t> </a:t>
            </a:r>
            <a:r>
              <a:rPr sz="1000" spc="-80" baseline="-10417">
                <a:solidFill>
                  <a:srgbClr val="000000">
                    <a:alpha val="100000"/>
                  </a:srgbClr>
                </a:solidFill>
                <a:latin typeface="Microsoft YaHei"/>
                <a:ea typeface="Microsoft YaHei"/>
                <a:cs typeface="Microsoft YaHei"/>
              </a:rPr>
              <a:t>10</a:t>
            </a:r>
            <a:endParaRPr lang="Microsoft YaHei" altLang="Microsoft YaHei" sz="650"/>
          </a:p>
          <a:p>
            <a:pPr algn="r" rtl="0" eaLnBrk="0">
              <a:lnSpc>
                <a:spcPct val="75000"/>
              </a:lnSpc>
              <a:spcBef>
                <a:spcPts val="504"/>
              </a:spcBef>
            </a:pPr>
            <a:r>
              <a:rPr sz="1000" spc="-100" baseline="-10417">
                <a:solidFill>
                  <a:srgbClr val="000000">
                    <a:alpha val="100000"/>
                  </a:srgbClr>
                </a:solidFill>
                <a:latin typeface="Microsoft YaHei"/>
                <a:ea typeface="Microsoft YaHei"/>
                <a:cs typeface="Microsoft YaHei"/>
              </a:rPr>
              <a:t>7</a:t>
            </a:r>
            <a:r>
              <a:rPr sz="2300" spc="-100" baseline="-4529">
                <a:solidFill>
                  <a:srgbClr val="000000">
                    <a:alpha val="100000"/>
                  </a:srgbClr>
                </a:solidFill>
                <a:latin typeface="Microsoft YaHei"/>
                <a:ea typeface="Microsoft YaHei"/>
                <a:cs typeface="Microsoft YaHei"/>
              </a:rPr>
              <a:t>．</a:t>
            </a:r>
            <a:r>
              <a:rPr sz="1000" spc="-100" baseline="-10417">
                <a:solidFill>
                  <a:srgbClr val="000000">
                    <a:alpha val="100000"/>
                  </a:srgbClr>
                </a:solidFill>
                <a:latin typeface="Microsoft YaHei"/>
                <a:ea typeface="Microsoft YaHei"/>
                <a:cs typeface="Microsoft YaHei"/>
              </a:rPr>
              <a:t>10</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易燃</a:t>
            </a:r>
            <a:r>
              <a:rPr sz="1300" spc="-100">
                <a:solidFill>
                  <a:srgbClr val="000000">
                    <a:alpha val="100000"/>
                  </a:srgbClr>
                </a:solidFill>
                <a:latin typeface="Microsoft YaHei"/>
                <a:ea typeface="Microsoft YaHei"/>
                <a:cs typeface="Microsoft YaHei"/>
              </a:rPr>
              <a:t>、</a:t>
            </a:r>
            <a:r>
              <a:rPr sz="600" spc="-100">
                <a:solidFill>
                  <a:srgbClr val="000000">
                    <a:alpha val="100000"/>
                  </a:srgbClr>
                </a:solidFill>
                <a:latin typeface="Microsoft YaHei"/>
                <a:ea typeface="Microsoft YaHei"/>
                <a:cs typeface="Microsoft YaHei"/>
              </a:rPr>
              <a:t>易爆化学物品管理</a:t>
            </a:r>
            <a:r>
              <a:rPr sz="600" spc="-90">
                <a:solidFill>
                  <a:srgbClr val="000000">
                    <a:alpha val="100000"/>
                  </a:srgbClr>
                </a:solidFill>
                <a:latin typeface="Microsoft YaHei"/>
                <a:ea typeface="Microsoft YaHei"/>
                <a:cs typeface="Microsoft YaHei"/>
              </a:rPr>
              <a:t>  </a:t>
            </a:r>
            <a:r>
              <a:rPr sz="1300" spc="-100">
                <a:solidFill>
                  <a:srgbClr val="000000">
                    <a:alpha val="100000"/>
                  </a:srgbClr>
                </a:solidFill>
                <a:latin typeface="Microsoft YaHei"/>
                <a:ea typeface="Microsoft YaHei"/>
                <a:cs typeface="Microsoft YaHei"/>
              </a:rPr>
              <a:t>… … … … … … … … … … … … … … … … … … … … … … … … … … …</a:t>
            </a:r>
            <a:r>
              <a:rPr sz="1300" spc="-70">
                <a:solidFill>
                  <a:srgbClr val="000000">
                    <a:alpha val="100000"/>
                  </a:srgbClr>
                </a:solidFill>
                <a:latin typeface="Microsoft YaHei"/>
                <a:ea typeface="Microsoft YaHei"/>
                <a:cs typeface="Microsoft YaHei"/>
              </a:rPr>
              <a:t> </a:t>
            </a:r>
            <a:r>
              <a:rPr sz="1300" spc="0">
                <a:solidFill>
                  <a:srgbClr val="000000">
                    <a:alpha val="100000"/>
                  </a:srgbClr>
                </a:solidFill>
                <a:latin typeface="Microsoft YaHei"/>
                <a:ea typeface="Microsoft YaHei"/>
                <a:cs typeface="Microsoft YaHei"/>
              </a:rPr>
              <a:t>… </a:t>
            </a:r>
            <a:r>
              <a:rPr sz="1000" spc="0" baseline="-10417">
                <a:solidFill>
                  <a:srgbClr val="000000">
                    <a:alpha val="100000"/>
                  </a:srgbClr>
                </a:solidFill>
                <a:latin typeface="Microsoft YaHei"/>
                <a:ea typeface="Microsoft YaHei"/>
                <a:cs typeface="Microsoft YaHei"/>
              </a:rPr>
              <a:t>10</a:t>
            </a:r>
            <a:endParaRPr lang="Microsoft YaHei" altLang="Microsoft YaHei" sz="650"/>
          </a:p>
          <a:p>
            <a:pPr algn="r" rtl="0" eaLnBrk="0">
              <a:lnSpc>
                <a:spcPct val="79000"/>
              </a:lnSpc>
              <a:spcBef>
                <a:spcPts val="496"/>
              </a:spcBef>
            </a:pPr>
            <a:r>
              <a:rPr sz="1000" spc="-90" baseline="-10417">
                <a:solidFill>
                  <a:srgbClr val="000000">
                    <a:alpha val="100000"/>
                  </a:srgbClr>
                </a:solidFill>
                <a:latin typeface="Microsoft YaHei"/>
                <a:ea typeface="Microsoft YaHei"/>
                <a:cs typeface="Microsoft YaHei"/>
              </a:rPr>
              <a:t>7</a:t>
            </a:r>
            <a:r>
              <a:rPr sz="2300" spc="-90" baseline="-4529">
                <a:solidFill>
                  <a:srgbClr val="000000">
                    <a:alpha val="100000"/>
                  </a:srgbClr>
                </a:solidFill>
                <a:latin typeface="Microsoft YaHei"/>
                <a:ea typeface="Microsoft YaHei"/>
                <a:cs typeface="Microsoft YaHei"/>
              </a:rPr>
              <a:t>．</a:t>
            </a:r>
            <a:r>
              <a:rPr sz="1000" spc="-90" baseline="-10417">
                <a:solidFill>
                  <a:srgbClr val="000000">
                    <a:alpha val="100000"/>
                  </a:srgbClr>
                </a:solidFill>
                <a:latin typeface="Microsoft YaHei"/>
                <a:ea typeface="Microsoft YaHei"/>
                <a:cs typeface="Microsoft YaHei"/>
              </a:rPr>
              <a:t>11</a:t>
            </a:r>
            <a:r>
              <a:rPr sz="600" spc="-90">
                <a:solidFill>
                  <a:srgbClr val="000000">
                    <a:alpha val="100000"/>
                  </a:srgbClr>
                </a:solidFill>
                <a:latin typeface="Microsoft YaHei"/>
                <a:ea typeface="Microsoft YaHei"/>
                <a:cs typeface="Microsoft YaHei"/>
              </a:rPr>
              <a:t>      消防安全重点部位管理     </a:t>
            </a:r>
            <a:r>
              <a:rPr sz="1300" spc="-90">
                <a:solidFill>
                  <a:srgbClr val="000000">
                    <a:alpha val="100000"/>
                  </a:srgbClr>
                </a:solidFill>
                <a:latin typeface="Microsoft YaHei"/>
                <a:ea typeface="Microsoft YaHei"/>
                <a:cs typeface="Microsoft YaHei"/>
              </a:rPr>
              <a:t>… … … … … … … … … … … … … … … … … … … … … … … … … </a:t>
            </a:r>
            <a:r>
              <a:rPr sz="1300" spc="-80">
                <a:solidFill>
                  <a:srgbClr val="000000">
                    <a:alpha val="100000"/>
                  </a:srgbClr>
                </a:solidFill>
                <a:latin typeface="Microsoft YaHei"/>
                <a:ea typeface="Microsoft YaHei"/>
                <a:cs typeface="Microsoft YaHei"/>
              </a:rPr>
              <a:t>…</a:t>
            </a:r>
            <a:r>
              <a:rPr sz="1300" spc="0">
                <a:solidFill>
                  <a:srgbClr val="000000">
                    <a:alpha val="100000"/>
                  </a:srgbClr>
                </a:solidFill>
                <a:latin typeface="Microsoft YaHei"/>
                <a:ea typeface="Microsoft YaHei"/>
                <a:cs typeface="Microsoft YaHei"/>
              </a:rPr>
              <a:t> … … </a:t>
            </a:r>
            <a:r>
              <a:rPr sz="1000" spc="0" baseline="-10417">
                <a:solidFill>
                  <a:srgbClr val="000000">
                    <a:alpha val="100000"/>
                  </a:srgbClr>
                </a:solidFill>
                <a:latin typeface="Microsoft YaHei"/>
                <a:ea typeface="Microsoft YaHei"/>
                <a:cs typeface="Microsoft YaHei"/>
              </a:rPr>
              <a:t>10</a:t>
            </a:r>
            <a:endParaRPr lang="Microsoft YaHei" altLang="Microsoft YaHei" sz="650"/>
          </a:p>
          <a:p>
            <a:pPr algn="r" rtl="0" eaLnBrk="0">
              <a:lnSpc>
                <a:spcPct val="85000"/>
              </a:lnSpc>
              <a:spcBef>
                <a:spcPts val="411"/>
              </a:spcBef>
            </a:pPr>
            <a:r>
              <a:rPr sz="900" spc="-90" baseline="-11575">
                <a:solidFill>
                  <a:srgbClr val="000000">
                    <a:alpha val="100000"/>
                  </a:srgbClr>
                </a:solidFill>
                <a:latin typeface="Microsoft YaHei"/>
                <a:ea typeface="Microsoft YaHei"/>
                <a:cs typeface="Microsoft YaHei"/>
              </a:rPr>
              <a:t>7</a:t>
            </a:r>
            <a:r>
              <a:rPr sz="2100" spc="-90" baseline="-4960">
                <a:solidFill>
                  <a:srgbClr val="000000">
                    <a:alpha val="100000"/>
                  </a:srgbClr>
                </a:solidFill>
                <a:latin typeface="Microsoft YaHei"/>
                <a:ea typeface="Microsoft YaHei"/>
                <a:cs typeface="Microsoft YaHei"/>
              </a:rPr>
              <a:t>．</a:t>
            </a:r>
            <a:r>
              <a:rPr sz="900" spc="-90" baseline="-11575">
                <a:solidFill>
                  <a:srgbClr val="000000">
                    <a:alpha val="100000"/>
                  </a:srgbClr>
                </a:solidFill>
                <a:latin typeface="Microsoft YaHei"/>
                <a:ea typeface="Microsoft YaHei"/>
                <a:cs typeface="Microsoft YaHei"/>
              </a:rPr>
              <a:t>12</a:t>
            </a:r>
            <a:r>
              <a:rPr sz="600" spc="-90">
                <a:solidFill>
                  <a:srgbClr val="000000">
                    <a:alpha val="100000"/>
                  </a:srgbClr>
                </a:solidFill>
                <a:latin typeface="Microsoft YaHei"/>
                <a:ea typeface="Microsoft YaHei"/>
                <a:cs typeface="Microsoft YaHei"/>
              </a:rPr>
              <a:t>      消防档案     </a:t>
            </a:r>
            <a:r>
              <a:rPr sz="1200" spc="-90">
                <a:solidFill>
                  <a:srgbClr val="000000">
                    <a:alpha val="100000"/>
                  </a:srgbClr>
                </a:solidFill>
                <a:latin typeface="Microsoft YaHei"/>
                <a:ea typeface="Microsoft YaHei"/>
                <a:cs typeface="Microsoft YaHei"/>
              </a:rPr>
              <a:t>… … … … … … … … … … … … … … … … … … … … … … … … … … … … … … … … … …</a:t>
            </a:r>
            <a:r>
              <a:rPr sz="1200" spc="-7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11</a:t>
            </a:r>
            <a:endParaRPr lang="Microsoft YaHei" altLang="Microsoft YaHei" sz="584"/>
          </a:p>
          <a:p>
            <a:pPr algn="l" rtl="0" eaLnBrk="0">
              <a:lnSpc>
                <a:spcPct val="122000"/>
              </a:lnSpc>
            </a:pPr>
            <a:endParaRPr lang="Arial" altLang="Arial" sz="300"/>
          </a:p>
          <a:p>
            <a:pPr algn="r" rtl="0" eaLnBrk="0">
              <a:lnSpc>
                <a:spcPct val="80000"/>
              </a:lnSpc>
              <a:spcBef>
                <a:spcPts val="2"/>
              </a:spcBef>
            </a:pPr>
            <a:r>
              <a:rPr sz="1000" spc="-70" baseline="-10417">
                <a:solidFill>
                  <a:srgbClr val="000000">
                    <a:alpha val="100000"/>
                  </a:srgbClr>
                </a:solidFill>
                <a:latin typeface="Microsoft YaHei"/>
                <a:ea typeface="Microsoft YaHei"/>
                <a:cs typeface="Microsoft YaHei"/>
              </a:rPr>
              <a:t>8</a:t>
            </a:r>
            <a:r>
              <a:rPr sz="600" spc="2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消防安全措施</a:t>
            </a:r>
            <a:r>
              <a:rPr sz="1300" spc="-70">
                <a:solidFill>
                  <a:srgbClr val="000000">
                    <a:alpha val="100000"/>
                  </a:srgbClr>
                </a:solidFill>
                <a:latin typeface="Microsoft YaHei"/>
                <a:ea typeface="Microsoft YaHei"/>
                <a:cs typeface="Microsoft YaHei"/>
              </a:rPr>
              <a:t>…</a:t>
            </a:r>
            <a:r>
              <a:rPr sz="1300" spc="-20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70">
                <a:solidFill>
                  <a:srgbClr val="000000">
                    <a:alpha val="100000"/>
                  </a:srgbClr>
                </a:solidFill>
                <a:latin typeface="Microsoft YaHei"/>
                <a:ea typeface="Microsoft YaHei"/>
                <a:cs typeface="Microsoft YaHei"/>
              </a:rPr>
              <a:t>…</a:t>
            </a:r>
            <a:r>
              <a:rPr sz="1300" spc="270">
                <a:solidFill>
                  <a:srgbClr val="000000">
                    <a:alpha val="100000"/>
                  </a:srgbClr>
                </a:solidFill>
                <a:latin typeface="Microsoft YaHei"/>
                <a:ea typeface="Microsoft YaHei"/>
                <a:cs typeface="Microsoft YaHei"/>
              </a:rPr>
              <a:t> </a:t>
            </a:r>
            <a:r>
              <a:rPr sz="1000" spc="-70" baseline="-10417">
                <a:solidFill>
                  <a:srgbClr val="000000">
                    <a:alpha val="100000"/>
                  </a:srgbClr>
                </a:solidFill>
                <a:latin typeface="Microsoft YaHei"/>
                <a:ea typeface="Microsoft YaHei"/>
                <a:cs typeface="Microsoft YaHei"/>
              </a:rPr>
              <a:t>12</a:t>
            </a:r>
            <a:endParaRPr lang="Microsoft YaHei" altLang="Microsoft YaHei" sz="650"/>
          </a:p>
        </p:txBody>
      </p:sp>
      <p:pic>
        <p:nvPicPr>
          <p:cNvPr id="12" name="picture 12"/>
          <p:cNvPicPr>
            <a:picLocks noChangeAspect="1"/>
          </p:cNvPicPr>
          <p:nvPr/>
        </p:nvPicPr>
        <p:blipFill>
          <a:blip r:embed="rId2"/>
          <a:stretch>
            <a:fillRect/>
          </a:stretch>
        </p:blipFill>
        <p:spPr>
          <a:xfrm rot="21600000">
            <a:off x="162560" y="8278621"/>
            <a:ext cx="190499" cy="190500"/>
          </a:xfrm>
          <a:prstGeom prst="rect">
            <a:avLst/>
          </a:prstGeom>
        </p:spPr>
      </p:pic>
      <p:sp>
        <p:nvSpPr>
          <p:cNvPr id="13" name="textbox 13"/>
          <p:cNvSpPr/>
          <p:nvPr/>
        </p:nvSpPr>
        <p:spPr>
          <a:xfrm>
            <a:off x="5628921" y="907470"/>
            <a:ext cx="1118235" cy="1930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p:txBody>
      </p:sp>
      <p:sp>
        <p:nvSpPr>
          <p:cNvPr id="14" name="textbox 14"/>
          <p:cNvSpPr/>
          <p:nvPr/>
        </p:nvSpPr>
        <p:spPr>
          <a:xfrm>
            <a:off x="3454812" y="1570935"/>
            <a:ext cx="77914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276"/>
              </a:lnSpc>
            </a:pPr>
            <a:endParaRPr lang="Arial" altLang="Arial" sz="100"/>
          </a:p>
          <a:p>
            <a:pPr marL="12700" algn="l" rtl="0" eaLnBrk="0">
              <a:lnSpc>
                <a:spcPct val="89000"/>
              </a:lnSpc>
            </a:pPr>
            <a:r>
              <a:rPr sz="1400" spc="30">
                <a:solidFill>
                  <a:srgbClr val="000000">
                    <a:alpha val="100000"/>
                  </a:srgbClr>
                </a:solidFill>
                <a:latin typeface="Microsoft YaHei"/>
                <a:ea typeface="Microsoft YaHei"/>
                <a:cs typeface="Microsoft YaHei"/>
              </a:rPr>
              <a:t>目      </a:t>
            </a:r>
            <a:r>
              <a:rPr sz="1400" spc="20">
                <a:solidFill>
                  <a:srgbClr val="000000">
                    <a:alpha val="100000"/>
                  </a:srgbClr>
                </a:solidFill>
                <a:latin typeface="Microsoft YaHei"/>
                <a:ea typeface="Microsoft YaHei"/>
                <a:cs typeface="Microsoft YaHei"/>
              </a:rPr>
              <a:t> </a:t>
            </a:r>
            <a:r>
              <a:rPr sz="1400" spc="0">
                <a:solidFill>
                  <a:srgbClr val="000000">
                    <a:alpha val="100000"/>
                  </a:srgbClr>
                </a:solidFill>
                <a:latin typeface="Microsoft YaHei"/>
                <a:ea typeface="Microsoft YaHei"/>
                <a:cs typeface="Microsoft YaHei"/>
              </a:rPr>
              <a:t>次</a:t>
            </a:r>
            <a:endParaRPr lang="Microsoft YaHei" altLang="Microsoft YaHei" sz="1400"/>
          </a:p>
        </p:txBody>
      </p:sp>
      <p:sp>
        <p:nvSpPr>
          <p:cNvPr id="15" name="textbox 15"/>
          <p:cNvSpPr/>
          <p:nvPr/>
        </p:nvSpPr>
        <p:spPr>
          <a:xfrm>
            <a:off x="6525001" y="9855544"/>
            <a:ext cx="92075"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10"/>
              </a:lnSpc>
            </a:pPr>
            <a:r>
              <a:rPr sz="600" spc="0">
                <a:solidFill>
                  <a:srgbClr val="000000">
                    <a:alpha val="100000"/>
                  </a:srgbClr>
                </a:solidFill>
                <a:latin typeface="Microsoft YaHei"/>
                <a:ea typeface="Microsoft YaHei"/>
                <a:cs typeface="Microsoft YaHei"/>
              </a:rPr>
              <a:t>Ⅰ</a:t>
            </a:r>
            <a:endParaRPr lang="Microsoft YaHei" altLang="Microsoft YaHei" sz="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textbox 16"/>
          <p:cNvSpPr/>
          <p:nvPr/>
        </p:nvSpPr>
        <p:spPr>
          <a:xfrm>
            <a:off x="793199" y="907470"/>
            <a:ext cx="5869304" cy="44900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marL="149795" algn="l" rtl="0" eaLnBrk="0">
              <a:lnSpc>
                <a:spcPct val="85000"/>
              </a:lnSpc>
              <a:spcBef>
                <a:spcPts val="1432"/>
              </a:spcBef>
            </a:pPr>
            <a:r>
              <a:rPr sz="900" spc="-100" baseline="-11575">
                <a:solidFill>
                  <a:srgbClr val="000000">
                    <a:alpha val="100000"/>
                  </a:srgbClr>
                </a:solidFill>
                <a:latin typeface="Microsoft YaHei"/>
                <a:ea typeface="Microsoft YaHei"/>
                <a:cs typeface="Microsoft YaHei"/>
              </a:rPr>
              <a:t>8</a:t>
            </a:r>
            <a:r>
              <a:rPr sz="2100" spc="-100" baseline="-4960">
                <a:solidFill>
                  <a:srgbClr val="000000">
                    <a:alpha val="100000"/>
                  </a:srgbClr>
                </a:solidFill>
                <a:latin typeface="Microsoft YaHei"/>
                <a:ea typeface="Microsoft YaHei"/>
                <a:cs typeface="Microsoft YaHei"/>
              </a:rPr>
              <a:t>．</a:t>
            </a:r>
            <a:r>
              <a:rPr sz="900" spc="-100" baseline="-11575">
                <a:solidFill>
                  <a:srgbClr val="000000">
                    <a:alpha val="100000"/>
                  </a:srgbClr>
                </a:solidFill>
                <a:latin typeface="Microsoft YaHei"/>
                <a:ea typeface="Microsoft YaHei"/>
                <a:cs typeface="Microsoft YaHei"/>
              </a:rPr>
              <a:t>1</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通用要求</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 … … … </a:t>
            </a:r>
            <a:r>
              <a:rPr sz="1200" spc="-2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12</a:t>
            </a:r>
            <a:endParaRPr lang="Microsoft YaHei" altLang="Microsoft YaHei" sz="584"/>
          </a:p>
          <a:p>
            <a:pPr marL="149795" algn="l" rtl="0" eaLnBrk="0">
              <a:lnSpc>
                <a:spcPct val="88000"/>
              </a:lnSpc>
              <a:spcBef>
                <a:spcPts val="449"/>
              </a:spcBef>
            </a:pPr>
            <a:r>
              <a:rPr sz="900" spc="-70" baseline="-11575">
                <a:solidFill>
                  <a:srgbClr val="000000">
                    <a:alpha val="100000"/>
                  </a:srgbClr>
                </a:solidFill>
                <a:latin typeface="Microsoft YaHei"/>
                <a:ea typeface="Microsoft YaHei"/>
                <a:cs typeface="Microsoft YaHei"/>
              </a:rPr>
              <a:t>8</a:t>
            </a:r>
            <a:r>
              <a:rPr sz="2000" spc="-70" baseline="-5208">
                <a:solidFill>
                  <a:srgbClr val="000000">
                    <a:alpha val="100000"/>
                  </a:srgbClr>
                </a:solidFill>
                <a:latin typeface="Microsoft YaHei"/>
                <a:ea typeface="Microsoft YaHei"/>
                <a:cs typeface="Microsoft YaHei"/>
              </a:rPr>
              <a:t>．</a:t>
            </a:r>
            <a:r>
              <a:rPr sz="900" spc="-70" baseline="-11575">
                <a:solidFill>
                  <a:srgbClr val="000000">
                    <a:alpha val="100000"/>
                  </a:srgbClr>
                </a:solidFill>
                <a:latin typeface="Microsoft YaHei"/>
                <a:ea typeface="Microsoft YaHei"/>
                <a:cs typeface="Microsoft YaHei"/>
              </a:rPr>
              <a:t>2</a:t>
            </a:r>
            <a:r>
              <a:rPr sz="600" spc="3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宾馆</a:t>
            </a:r>
            <a:r>
              <a:rPr sz="600" spc="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8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300">
                <a:solidFill>
                  <a:srgbClr val="000000">
                    <a:alpha val="100000"/>
                  </a:srgbClr>
                </a:solidFill>
                <a:latin typeface="Microsoft YaHei"/>
                <a:ea typeface="Microsoft YaHei"/>
                <a:cs typeface="Microsoft YaHei"/>
              </a:rPr>
              <a:t> </a:t>
            </a:r>
            <a:r>
              <a:rPr sz="900" spc="-70" baseline="-11575">
                <a:solidFill>
                  <a:srgbClr val="000000">
                    <a:alpha val="100000"/>
                  </a:srgbClr>
                </a:solidFill>
                <a:latin typeface="Microsoft YaHei"/>
                <a:ea typeface="Microsoft YaHei"/>
                <a:cs typeface="Microsoft YaHei"/>
              </a:rPr>
              <a:t>12</a:t>
            </a:r>
            <a:endParaRPr lang="Microsoft YaHei" altLang="Microsoft YaHei" sz="584"/>
          </a:p>
          <a:p>
            <a:pPr marL="149795" algn="l" rtl="0" eaLnBrk="0">
              <a:lnSpc>
                <a:spcPct val="88000"/>
              </a:lnSpc>
              <a:spcBef>
                <a:spcPts val="463"/>
              </a:spcBef>
            </a:pPr>
            <a:r>
              <a:rPr sz="900" spc="-70" baseline="-11575">
                <a:solidFill>
                  <a:srgbClr val="000000">
                    <a:alpha val="100000"/>
                  </a:srgbClr>
                </a:solidFill>
                <a:latin typeface="Microsoft YaHei"/>
                <a:ea typeface="Microsoft YaHei"/>
                <a:cs typeface="Microsoft YaHei"/>
              </a:rPr>
              <a:t>8</a:t>
            </a:r>
            <a:r>
              <a:rPr sz="2000" spc="-70" baseline="-5208">
                <a:solidFill>
                  <a:srgbClr val="000000">
                    <a:alpha val="100000"/>
                  </a:srgbClr>
                </a:solidFill>
                <a:latin typeface="Microsoft YaHei"/>
                <a:ea typeface="Microsoft YaHei"/>
                <a:cs typeface="Microsoft YaHei"/>
              </a:rPr>
              <a:t>．</a:t>
            </a:r>
            <a:r>
              <a:rPr sz="900" spc="-70" baseline="-11575">
                <a:solidFill>
                  <a:srgbClr val="000000">
                    <a:alpha val="100000"/>
                  </a:srgbClr>
                </a:solidFill>
                <a:latin typeface="Microsoft YaHei"/>
                <a:ea typeface="Microsoft YaHei"/>
                <a:cs typeface="Microsoft YaHei"/>
              </a:rPr>
              <a:t>3</a:t>
            </a:r>
            <a:r>
              <a:rPr sz="600" spc="3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商场</a:t>
            </a:r>
            <a:r>
              <a:rPr sz="600" spc="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300">
                <a:solidFill>
                  <a:srgbClr val="000000">
                    <a:alpha val="100000"/>
                  </a:srgbClr>
                </a:solidFill>
                <a:latin typeface="Microsoft YaHei"/>
                <a:ea typeface="Microsoft YaHei"/>
                <a:cs typeface="Microsoft YaHei"/>
              </a:rPr>
              <a:t> </a:t>
            </a:r>
            <a:r>
              <a:rPr sz="900" spc="-70" baseline="-11575">
                <a:solidFill>
                  <a:srgbClr val="000000">
                    <a:alpha val="100000"/>
                  </a:srgbClr>
                </a:solidFill>
                <a:latin typeface="Microsoft YaHei"/>
                <a:ea typeface="Microsoft YaHei"/>
                <a:cs typeface="Microsoft YaHei"/>
              </a:rPr>
              <a:t>13</a:t>
            </a:r>
            <a:endParaRPr lang="Microsoft YaHei" altLang="Microsoft YaHei" sz="584"/>
          </a:p>
          <a:p>
            <a:pPr marL="149795" algn="l" rtl="0" eaLnBrk="0">
              <a:lnSpc>
                <a:spcPct val="82000"/>
              </a:lnSpc>
              <a:spcBef>
                <a:spcPts val="456"/>
              </a:spcBef>
            </a:pPr>
            <a:r>
              <a:rPr sz="1000" spc="-90" baseline="-10417">
                <a:solidFill>
                  <a:srgbClr val="000000">
                    <a:alpha val="100000"/>
                  </a:srgbClr>
                </a:solidFill>
                <a:latin typeface="Microsoft YaHei"/>
                <a:ea typeface="Microsoft YaHei"/>
                <a:cs typeface="Microsoft YaHei"/>
              </a:rPr>
              <a:t>8</a:t>
            </a:r>
            <a:r>
              <a:rPr sz="2200" spc="-90" baseline="-4735">
                <a:solidFill>
                  <a:srgbClr val="000000">
                    <a:alpha val="100000"/>
                  </a:srgbClr>
                </a:solidFill>
                <a:latin typeface="Microsoft YaHei"/>
                <a:ea typeface="Microsoft YaHei"/>
                <a:cs typeface="Microsoft YaHei"/>
              </a:rPr>
              <a:t>．</a:t>
            </a:r>
            <a:r>
              <a:rPr sz="1000" spc="-90" baseline="-10417">
                <a:solidFill>
                  <a:srgbClr val="000000">
                    <a:alpha val="100000"/>
                  </a:srgbClr>
                </a:solidFill>
                <a:latin typeface="Microsoft YaHei"/>
                <a:ea typeface="Microsoft YaHei"/>
                <a:cs typeface="Microsoft YaHei"/>
              </a:rPr>
              <a:t>4</a:t>
            </a:r>
            <a:r>
              <a:rPr sz="600" spc="-90">
                <a:solidFill>
                  <a:srgbClr val="000000">
                    <a:alpha val="100000"/>
                  </a:srgbClr>
                </a:solidFill>
                <a:latin typeface="Microsoft YaHei"/>
                <a:ea typeface="Microsoft YaHei"/>
                <a:cs typeface="Microsoft YaHei"/>
              </a:rPr>
              <a:t>      公共娱乐场所  </a:t>
            </a:r>
            <a:r>
              <a:rPr sz="1200" spc="-90">
                <a:solidFill>
                  <a:srgbClr val="000000">
                    <a:alpha val="100000"/>
                  </a:srgbClr>
                </a:solidFill>
                <a:latin typeface="Microsoft YaHei"/>
                <a:ea typeface="Microsoft YaHei"/>
                <a:cs typeface="Microsoft YaHei"/>
              </a:rPr>
              <a:t>… … … … … … … … … … … … … … … … … … … … … … … … … … … … … … </a:t>
            </a:r>
            <a:r>
              <a:rPr sz="1200" spc="-7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 … </a:t>
            </a:r>
            <a:r>
              <a:rPr sz="1000" spc="0" baseline="-10417">
                <a:solidFill>
                  <a:srgbClr val="000000">
                    <a:alpha val="100000"/>
                  </a:srgbClr>
                </a:solidFill>
                <a:latin typeface="Microsoft YaHei"/>
                <a:ea typeface="Microsoft YaHei"/>
                <a:cs typeface="Microsoft YaHei"/>
              </a:rPr>
              <a:t>13</a:t>
            </a:r>
            <a:endParaRPr lang="Microsoft YaHei" altLang="Microsoft YaHei" sz="650"/>
          </a:p>
          <a:p>
            <a:pPr marL="149795" algn="l" rtl="0" eaLnBrk="0">
              <a:lnSpc>
                <a:spcPct val="88000"/>
              </a:lnSpc>
              <a:spcBef>
                <a:spcPts val="429"/>
              </a:spcBef>
            </a:pPr>
            <a:r>
              <a:rPr sz="900" spc="-70" baseline="-11575">
                <a:solidFill>
                  <a:srgbClr val="000000">
                    <a:alpha val="100000"/>
                  </a:srgbClr>
                </a:solidFill>
                <a:latin typeface="Microsoft YaHei"/>
                <a:ea typeface="Microsoft YaHei"/>
                <a:cs typeface="Microsoft YaHei"/>
              </a:rPr>
              <a:t>8</a:t>
            </a:r>
            <a:r>
              <a:rPr sz="2000" spc="-70" baseline="-5208">
                <a:solidFill>
                  <a:srgbClr val="000000">
                    <a:alpha val="100000"/>
                  </a:srgbClr>
                </a:solidFill>
                <a:latin typeface="Microsoft YaHei"/>
                <a:ea typeface="Microsoft YaHei"/>
                <a:cs typeface="Microsoft YaHei"/>
              </a:rPr>
              <a:t>．</a:t>
            </a:r>
            <a:r>
              <a:rPr sz="900" spc="-70" baseline="-11575">
                <a:solidFill>
                  <a:srgbClr val="000000">
                    <a:alpha val="100000"/>
                  </a:srgbClr>
                </a:solidFill>
                <a:latin typeface="Microsoft YaHei"/>
                <a:ea typeface="Microsoft YaHei"/>
                <a:cs typeface="Microsoft YaHei"/>
              </a:rPr>
              <a:t>5</a:t>
            </a:r>
            <a:r>
              <a:rPr sz="600" spc="3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学校</a:t>
            </a:r>
            <a:r>
              <a:rPr sz="600" spc="1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8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300">
                <a:solidFill>
                  <a:srgbClr val="000000">
                    <a:alpha val="100000"/>
                  </a:srgbClr>
                </a:solidFill>
                <a:latin typeface="Microsoft YaHei"/>
                <a:ea typeface="Microsoft YaHei"/>
                <a:cs typeface="Microsoft YaHei"/>
              </a:rPr>
              <a:t> </a:t>
            </a:r>
            <a:r>
              <a:rPr sz="900" spc="-70" baseline="-11575">
                <a:solidFill>
                  <a:srgbClr val="000000">
                    <a:alpha val="100000"/>
                  </a:srgbClr>
                </a:solidFill>
                <a:latin typeface="Microsoft YaHei"/>
                <a:ea typeface="Microsoft YaHei"/>
                <a:cs typeface="Microsoft YaHei"/>
              </a:rPr>
              <a:t>14</a:t>
            </a:r>
            <a:endParaRPr lang="Microsoft YaHei" altLang="Microsoft YaHei" sz="584"/>
          </a:p>
          <a:p>
            <a:pPr marL="149795" algn="l" rtl="0" eaLnBrk="0">
              <a:lnSpc>
                <a:spcPts val="1353"/>
              </a:lnSpc>
              <a:spcBef>
                <a:spcPts val="461"/>
              </a:spcBef>
            </a:pPr>
            <a:r>
              <a:rPr sz="1300" spc="-70" baseline="6551">
                <a:solidFill>
                  <a:srgbClr val="000000">
                    <a:alpha val="100000"/>
                  </a:srgbClr>
                </a:solidFill>
                <a:latin typeface="Microsoft YaHei"/>
                <a:ea typeface="Microsoft YaHei"/>
                <a:cs typeface="Microsoft YaHei"/>
              </a:rPr>
              <a:t>8</a:t>
            </a:r>
            <a:r>
              <a:rPr sz="1800" spc="-70">
                <a:solidFill>
                  <a:srgbClr val="000000">
                    <a:alpha val="100000"/>
                  </a:srgbClr>
                </a:solidFill>
                <a:latin typeface="Microsoft YaHei"/>
                <a:ea typeface="Microsoft YaHei"/>
                <a:cs typeface="Microsoft YaHei"/>
              </a:rPr>
              <a:t>．</a:t>
            </a:r>
            <a:r>
              <a:rPr sz="1300" spc="-70" baseline="6551">
                <a:solidFill>
                  <a:srgbClr val="000000">
                    <a:alpha val="100000"/>
                  </a:srgbClr>
                </a:solidFill>
                <a:latin typeface="Microsoft YaHei"/>
                <a:ea typeface="Microsoft YaHei"/>
                <a:cs typeface="Microsoft YaHei"/>
              </a:rPr>
              <a:t>6</a:t>
            </a:r>
            <a:r>
              <a:rPr sz="800" spc="-70">
                <a:solidFill>
                  <a:srgbClr val="000000">
                    <a:alpha val="100000"/>
                  </a:srgbClr>
                </a:solidFill>
                <a:latin typeface="Microsoft YaHei"/>
                <a:ea typeface="Microsoft YaHei"/>
                <a:cs typeface="Microsoft YaHei"/>
              </a:rPr>
              <a:t>     医院的门诊楼</a:t>
            </a:r>
            <a:r>
              <a:rPr sz="1600" spc="-70">
                <a:solidFill>
                  <a:srgbClr val="000000">
                    <a:alpha val="100000"/>
                  </a:srgbClr>
                </a:solidFill>
                <a:latin typeface="Microsoft YaHei"/>
                <a:ea typeface="Microsoft YaHei"/>
                <a:cs typeface="Microsoft YaHei"/>
              </a:rPr>
              <a:t>、</a:t>
            </a:r>
            <a:r>
              <a:rPr sz="800" spc="-70">
                <a:solidFill>
                  <a:srgbClr val="000000">
                    <a:alpha val="100000"/>
                  </a:srgbClr>
                </a:solidFill>
                <a:latin typeface="Microsoft YaHei"/>
                <a:ea typeface="Microsoft YaHei"/>
                <a:cs typeface="Microsoft YaHei"/>
              </a:rPr>
              <a:t>病房楼</a:t>
            </a:r>
            <a:r>
              <a:rPr sz="1600" spc="-70">
                <a:solidFill>
                  <a:srgbClr val="000000">
                    <a:alpha val="100000"/>
                  </a:srgbClr>
                </a:solidFill>
                <a:latin typeface="Microsoft YaHei"/>
                <a:ea typeface="Microsoft YaHei"/>
                <a:cs typeface="Microsoft YaHei"/>
              </a:rPr>
              <a:t>，</a:t>
            </a:r>
            <a:r>
              <a:rPr sz="800" spc="-70">
                <a:solidFill>
                  <a:srgbClr val="000000">
                    <a:alpha val="100000"/>
                  </a:srgbClr>
                </a:solidFill>
                <a:latin typeface="Microsoft YaHei"/>
                <a:ea typeface="Microsoft YaHei"/>
                <a:cs typeface="Microsoft YaHei"/>
              </a:rPr>
              <a:t>老年人照料设施</a:t>
            </a:r>
            <a:r>
              <a:rPr sz="1600" spc="-70">
                <a:solidFill>
                  <a:srgbClr val="000000">
                    <a:alpha val="100000"/>
                  </a:srgbClr>
                </a:solidFill>
                <a:latin typeface="Microsoft YaHei"/>
                <a:ea typeface="Microsoft YaHei"/>
                <a:cs typeface="Microsoft YaHei"/>
              </a:rPr>
              <a:t>、</a:t>
            </a:r>
            <a:r>
              <a:rPr sz="800" spc="-70">
                <a:solidFill>
                  <a:srgbClr val="000000">
                    <a:alpha val="100000"/>
                  </a:srgbClr>
                </a:solidFill>
                <a:latin typeface="Microsoft YaHei"/>
                <a:ea typeface="Microsoft YaHei"/>
                <a:cs typeface="Microsoft YaHei"/>
              </a:rPr>
              <a:t>托儿所</a:t>
            </a:r>
            <a:r>
              <a:rPr sz="1600" spc="-70">
                <a:solidFill>
                  <a:srgbClr val="000000">
                    <a:alpha val="100000"/>
                  </a:srgbClr>
                </a:solidFill>
                <a:latin typeface="Microsoft YaHei"/>
                <a:ea typeface="Microsoft YaHei"/>
                <a:cs typeface="Microsoft YaHei"/>
              </a:rPr>
              <a:t>、</a:t>
            </a:r>
            <a:r>
              <a:rPr sz="800" spc="-70">
                <a:solidFill>
                  <a:srgbClr val="000000">
                    <a:alpha val="100000"/>
                  </a:srgbClr>
                </a:solidFill>
                <a:latin typeface="Microsoft YaHei"/>
                <a:ea typeface="Microsoft YaHei"/>
                <a:cs typeface="Microsoft YaHei"/>
              </a:rPr>
              <a:t>幼儿园及儿童活动场所 </a:t>
            </a:r>
            <a:r>
              <a:rPr sz="1600" spc="-70">
                <a:solidFill>
                  <a:srgbClr val="000000">
                    <a:alpha val="100000"/>
                  </a:srgbClr>
                </a:solidFill>
                <a:latin typeface="Microsoft YaHei"/>
                <a:ea typeface="Microsoft YaHei"/>
                <a:cs typeface="Microsoft YaHei"/>
              </a:rPr>
              <a:t>… … … … … … … … </a:t>
            </a:r>
            <a:r>
              <a:rPr sz="1300" spc="-10" baseline="6551">
                <a:solidFill>
                  <a:srgbClr val="000000">
                    <a:alpha val="100000"/>
                  </a:srgbClr>
                </a:solidFill>
                <a:latin typeface="Microsoft YaHei"/>
                <a:ea typeface="Microsoft YaHei"/>
                <a:cs typeface="Microsoft YaHei"/>
              </a:rPr>
              <a:t>1</a:t>
            </a:r>
            <a:r>
              <a:rPr sz="1300" spc="0" baseline="6551">
                <a:solidFill>
                  <a:srgbClr val="000000">
                    <a:alpha val="100000"/>
                  </a:srgbClr>
                </a:solidFill>
                <a:latin typeface="Microsoft YaHei"/>
                <a:ea typeface="Microsoft YaHei"/>
                <a:cs typeface="Microsoft YaHei"/>
              </a:rPr>
              <a:t>4</a:t>
            </a:r>
            <a:endParaRPr lang="Microsoft YaHei" altLang="Microsoft YaHei" sz="844"/>
          </a:p>
          <a:p>
            <a:pPr marL="149795" algn="l" rtl="0" eaLnBrk="0">
              <a:lnSpc>
                <a:spcPct val="71000"/>
              </a:lnSpc>
              <a:spcBef>
                <a:spcPts val="473"/>
              </a:spcBef>
            </a:pPr>
            <a:r>
              <a:rPr sz="1100" spc="-100" baseline="-9470">
                <a:solidFill>
                  <a:srgbClr val="000000">
                    <a:alpha val="100000"/>
                  </a:srgbClr>
                </a:solidFill>
                <a:latin typeface="Microsoft YaHei"/>
                <a:ea typeface="Microsoft YaHei"/>
                <a:cs typeface="Microsoft YaHei"/>
              </a:rPr>
              <a:t>8</a:t>
            </a:r>
            <a:r>
              <a:rPr sz="1600" spc="-100">
                <a:solidFill>
                  <a:srgbClr val="000000">
                    <a:alpha val="100000"/>
                  </a:srgbClr>
                </a:solidFill>
                <a:latin typeface="Microsoft YaHei"/>
                <a:ea typeface="Microsoft YaHei"/>
                <a:cs typeface="Microsoft YaHei"/>
              </a:rPr>
              <a:t>．</a:t>
            </a:r>
            <a:r>
              <a:rPr sz="1100" spc="-100" baseline="-9470">
                <a:solidFill>
                  <a:srgbClr val="000000">
                    <a:alpha val="100000"/>
                  </a:srgbClr>
                </a:solidFill>
                <a:latin typeface="Microsoft YaHei"/>
                <a:ea typeface="Microsoft YaHei"/>
                <a:cs typeface="Microsoft YaHei"/>
              </a:rPr>
              <a:t>7</a:t>
            </a:r>
            <a:r>
              <a:rPr sz="700" spc="-100">
                <a:solidFill>
                  <a:srgbClr val="000000">
                    <a:alpha val="100000"/>
                  </a:srgbClr>
                </a:solidFill>
                <a:latin typeface="Microsoft YaHei"/>
                <a:ea typeface="Microsoft YaHei"/>
                <a:cs typeface="Microsoft YaHei"/>
              </a:rPr>
              <a:t>     体育场馆</a:t>
            </a:r>
            <a:r>
              <a:rPr sz="1400" spc="-100">
                <a:solidFill>
                  <a:srgbClr val="000000">
                    <a:alpha val="100000"/>
                  </a:srgbClr>
                </a:solidFill>
                <a:latin typeface="Microsoft YaHei"/>
                <a:ea typeface="Microsoft YaHei"/>
                <a:cs typeface="Microsoft YaHei"/>
              </a:rPr>
              <a:t>、</a:t>
            </a:r>
            <a:r>
              <a:rPr sz="700" spc="-100">
                <a:solidFill>
                  <a:srgbClr val="000000">
                    <a:alpha val="100000"/>
                  </a:srgbClr>
                </a:solidFill>
                <a:latin typeface="Microsoft YaHei"/>
                <a:ea typeface="Microsoft YaHei"/>
                <a:cs typeface="Microsoft YaHei"/>
              </a:rPr>
              <a:t>展览馆</a:t>
            </a:r>
            <a:r>
              <a:rPr sz="1400" spc="-100">
                <a:solidFill>
                  <a:srgbClr val="000000">
                    <a:alpha val="100000"/>
                  </a:srgbClr>
                </a:solidFill>
                <a:latin typeface="Microsoft YaHei"/>
                <a:ea typeface="Microsoft YaHei"/>
                <a:cs typeface="Microsoft YaHei"/>
              </a:rPr>
              <a:t>、</a:t>
            </a:r>
            <a:r>
              <a:rPr sz="700" spc="-100">
                <a:solidFill>
                  <a:srgbClr val="000000">
                    <a:alpha val="100000"/>
                  </a:srgbClr>
                </a:solidFill>
                <a:latin typeface="Microsoft YaHei"/>
                <a:ea typeface="Microsoft YaHei"/>
                <a:cs typeface="Microsoft YaHei"/>
              </a:rPr>
              <a:t>博物馆的展览厅等场所 </a:t>
            </a:r>
            <a:r>
              <a:rPr sz="1400" spc="-100">
                <a:solidFill>
                  <a:srgbClr val="000000">
                    <a:alpha val="100000"/>
                  </a:srgbClr>
                </a:solidFill>
                <a:latin typeface="Microsoft YaHei"/>
                <a:ea typeface="Microsoft YaHei"/>
                <a:cs typeface="Microsoft YaHei"/>
              </a:rPr>
              <a:t>… … … … … … … … … … … … … … … … … … … … …</a:t>
            </a:r>
            <a:r>
              <a:rPr sz="1400" spc="-10">
                <a:solidFill>
                  <a:srgbClr val="000000">
                    <a:alpha val="100000"/>
                  </a:srgbClr>
                </a:solidFill>
                <a:latin typeface="Microsoft YaHei"/>
                <a:ea typeface="Microsoft YaHei"/>
                <a:cs typeface="Microsoft YaHei"/>
              </a:rPr>
              <a:t> </a:t>
            </a:r>
            <a:r>
              <a:rPr sz="1100" spc="0" baseline="-9470">
                <a:solidFill>
                  <a:srgbClr val="000000">
                    <a:alpha val="100000"/>
                  </a:srgbClr>
                </a:solidFill>
                <a:latin typeface="Microsoft YaHei"/>
                <a:ea typeface="Microsoft YaHei"/>
                <a:cs typeface="Microsoft YaHei"/>
              </a:rPr>
              <a:t>14</a:t>
            </a:r>
            <a:endParaRPr lang="Microsoft YaHei" altLang="Microsoft YaHei" sz="714"/>
          </a:p>
          <a:p>
            <a:pPr marL="149795" algn="l" rtl="0" eaLnBrk="0">
              <a:lnSpc>
                <a:spcPct val="71000"/>
              </a:lnSpc>
              <a:spcBef>
                <a:spcPts val="471"/>
              </a:spcBef>
            </a:pPr>
            <a:r>
              <a:rPr sz="1100" spc="-90" baseline="-9470">
                <a:solidFill>
                  <a:srgbClr val="000000">
                    <a:alpha val="100000"/>
                  </a:srgbClr>
                </a:solidFill>
                <a:latin typeface="Microsoft YaHei"/>
                <a:ea typeface="Microsoft YaHei"/>
                <a:cs typeface="Microsoft YaHei"/>
              </a:rPr>
              <a:t>8</a:t>
            </a:r>
            <a:r>
              <a:rPr sz="1600" spc="-90">
                <a:solidFill>
                  <a:srgbClr val="000000">
                    <a:alpha val="100000"/>
                  </a:srgbClr>
                </a:solidFill>
                <a:latin typeface="Microsoft YaHei"/>
                <a:ea typeface="Microsoft YaHei"/>
                <a:cs typeface="Microsoft YaHei"/>
              </a:rPr>
              <a:t>．</a:t>
            </a:r>
            <a:r>
              <a:rPr sz="1100" spc="-90" baseline="-9470">
                <a:solidFill>
                  <a:srgbClr val="000000">
                    <a:alpha val="100000"/>
                  </a:srgbClr>
                </a:solidFill>
                <a:latin typeface="Microsoft YaHei"/>
                <a:ea typeface="Microsoft YaHei"/>
                <a:cs typeface="Microsoft YaHei"/>
              </a:rPr>
              <a:t>8</a:t>
            </a:r>
            <a:r>
              <a:rPr sz="700" spc="-90">
                <a:solidFill>
                  <a:srgbClr val="000000">
                    <a:alpha val="100000"/>
                  </a:srgbClr>
                </a:solidFill>
                <a:latin typeface="Microsoft YaHei"/>
                <a:ea typeface="Microsoft YaHei"/>
                <a:cs typeface="Microsoft YaHei"/>
              </a:rPr>
              <a:t>     人员密集的生产加工车间</a:t>
            </a:r>
            <a:r>
              <a:rPr sz="1400" spc="-90">
                <a:solidFill>
                  <a:srgbClr val="000000">
                    <a:alpha val="100000"/>
                  </a:srgbClr>
                </a:solidFill>
                <a:latin typeface="Microsoft YaHei"/>
                <a:ea typeface="Microsoft YaHei"/>
                <a:cs typeface="Microsoft YaHei"/>
              </a:rPr>
              <a:t>、</a:t>
            </a:r>
            <a:r>
              <a:rPr sz="700" spc="-90">
                <a:solidFill>
                  <a:srgbClr val="000000">
                    <a:alpha val="100000"/>
                  </a:srgbClr>
                </a:solidFill>
                <a:latin typeface="Microsoft YaHei"/>
                <a:ea typeface="Microsoft YaHei"/>
                <a:cs typeface="Microsoft YaHei"/>
              </a:rPr>
              <a:t>员工集体宿舍    </a:t>
            </a:r>
            <a:r>
              <a:rPr sz="1400" spc="-90">
                <a:solidFill>
                  <a:srgbClr val="000000">
                    <a:alpha val="100000"/>
                  </a:srgbClr>
                </a:solidFill>
                <a:latin typeface="Microsoft YaHei"/>
                <a:ea typeface="Microsoft YaHei"/>
                <a:cs typeface="Microsoft YaHei"/>
              </a:rPr>
              <a:t>… … … … … … … … … … … … … … … … … … … </a:t>
            </a:r>
            <a:r>
              <a:rPr sz="1400" spc="-40">
                <a:solidFill>
                  <a:srgbClr val="000000">
                    <a:alpha val="100000"/>
                  </a:srgbClr>
                </a:solidFill>
                <a:latin typeface="Microsoft YaHei"/>
                <a:ea typeface="Microsoft YaHei"/>
                <a:cs typeface="Microsoft YaHei"/>
              </a:rPr>
              <a:t>…</a:t>
            </a:r>
            <a:r>
              <a:rPr sz="1400" spc="0">
                <a:solidFill>
                  <a:srgbClr val="000000">
                    <a:alpha val="100000"/>
                  </a:srgbClr>
                </a:solidFill>
                <a:latin typeface="Microsoft YaHei"/>
                <a:ea typeface="Microsoft YaHei"/>
                <a:cs typeface="Microsoft YaHei"/>
              </a:rPr>
              <a:t> … </a:t>
            </a:r>
            <a:r>
              <a:rPr sz="1100" spc="0" baseline="-9470">
                <a:solidFill>
                  <a:srgbClr val="000000">
                    <a:alpha val="100000"/>
                  </a:srgbClr>
                </a:solidFill>
                <a:latin typeface="Microsoft YaHei"/>
                <a:ea typeface="Microsoft YaHei"/>
                <a:cs typeface="Microsoft YaHei"/>
              </a:rPr>
              <a:t>15</a:t>
            </a:r>
            <a:endParaRPr lang="Microsoft YaHei" altLang="Microsoft YaHei" sz="714"/>
          </a:p>
          <a:p>
            <a:pPr marL="18498" algn="l" rtl="0" eaLnBrk="0">
              <a:lnSpc>
                <a:spcPct val="75000"/>
              </a:lnSpc>
              <a:spcBef>
                <a:spcPts val="471"/>
              </a:spcBef>
            </a:pPr>
            <a:r>
              <a:rPr sz="1100" spc="-110" baseline="-9470">
                <a:solidFill>
                  <a:srgbClr val="000000">
                    <a:alpha val="100000"/>
                  </a:srgbClr>
                </a:solidFill>
                <a:latin typeface="Microsoft YaHei"/>
                <a:ea typeface="Microsoft YaHei"/>
                <a:cs typeface="Microsoft YaHei"/>
              </a:rPr>
              <a:t>9</a:t>
            </a:r>
            <a:r>
              <a:rPr sz="700" spc="-110">
                <a:solidFill>
                  <a:srgbClr val="000000">
                    <a:alpha val="100000"/>
                  </a:srgbClr>
                </a:solidFill>
                <a:latin typeface="Microsoft YaHei"/>
                <a:ea typeface="Microsoft YaHei"/>
                <a:cs typeface="Microsoft YaHei"/>
              </a:rPr>
              <a:t>     灭火和应急疏散预案编制和演练</a:t>
            </a:r>
            <a:r>
              <a:rPr sz="1400" spc="-110">
                <a:solidFill>
                  <a:srgbClr val="000000">
                    <a:alpha val="100000"/>
                  </a:srgbClr>
                </a:solidFill>
                <a:latin typeface="Microsoft YaHei"/>
                <a:ea typeface="Microsoft YaHei"/>
                <a:cs typeface="Microsoft YaHei"/>
              </a:rPr>
              <a:t>… … … … … … … … … … … … … … … … … … … … … … … … … … …</a:t>
            </a:r>
            <a:r>
              <a:rPr sz="1400" spc="-70">
                <a:solidFill>
                  <a:srgbClr val="000000">
                    <a:alpha val="100000"/>
                  </a:srgbClr>
                </a:solidFill>
                <a:latin typeface="Microsoft YaHei"/>
                <a:ea typeface="Microsoft YaHei"/>
                <a:cs typeface="Microsoft YaHei"/>
              </a:rPr>
              <a:t> </a:t>
            </a:r>
            <a:r>
              <a:rPr sz="1100" spc="0" baseline="-9470">
                <a:solidFill>
                  <a:srgbClr val="000000">
                    <a:alpha val="100000"/>
                  </a:srgbClr>
                </a:solidFill>
                <a:latin typeface="Microsoft YaHei"/>
                <a:ea typeface="Microsoft YaHei"/>
                <a:cs typeface="Microsoft YaHei"/>
              </a:rPr>
              <a:t>15</a:t>
            </a:r>
            <a:endParaRPr lang="Microsoft YaHei" altLang="Microsoft YaHei" sz="714"/>
          </a:p>
          <a:p>
            <a:pPr marL="151591" algn="l" rtl="0" eaLnBrk="0">
              <a:lnSpc>
                <a:spcPct val="88000"/>
              </a:lnSpc>
              <a:spcBef>
                <a:spcPts val="581"/>
              </a:spcBef>
            </a:pPr>
            <a:r>
              <a:rPr sz="900" spc="-70" baseline="-11575">
                <a:solidFill>
                  <a:srgbClr val="000000">
                    <a:alpha val="100000"/>
                  </a:srgbClr>
                </a:solidFill>
                <a:latin typeface="Microsoft YaHei"/>
                <a:ea typeface="Microsoft YaHei"/>
                <a:cs typeface="Microsoft YaHei"/>
              </a:rPr>
              <a:t>9</a:t>
            </a:r>
            <a:r>
              <a:rPr sz="2000" spc="-70" baseline="-5208">
                <a:solidFill>
                  <a:srgbClr val="000000">
                    <a:alpha val="100000"/>
                  </a:srgbClr>
                </a:solidFill>
                <a:latin typeface="Microsoft YaHei"/>
                <a:ea typeface="Microsoft YaHei"/>
                <a:cs typeface="Microsoft YaHei"/>
              </a:rPr>
              <a:t>．</a:t>
            </a:r>
            <a:r>
              <a:rPr sz="900" spc="-70" baseline="-11575">
                <a:solidFill>
                  <a:srgbClr val="000000">
                    <a:alpha val="100000"/>
                  </a:srgbClr>
                </a:solidFill>
                <a:latin typeface="Microsoft YaHei"/>
                <a:ea typeface="Microsoft YaHei"/>
                <a:cs typeface="Microsoft YaHei"/>
              </a:rPr>
              <a:t>1</a:t>
            </a:r>
            <a:r>
              <a:rPr sz="600" spc="20">
                <a:solidFill>
                  <a:srgbClr val="000000">
                    <a:alpha val="100000"/>
                  </a:srgbClr>
                </a:solidFill>
                <a:latin typeface="Microsoft YaHei"/>
                <a:ea typeface="Microsoft YaHei"/>
                <a:cs typeface="Microsoft YaHei"/>
              </a:rPr>
              <a:t>      </a:t>
            </a:r>
            <a:r>
              <a:rPr sz="600" spc="-70">
                <a:solidFill>
                  <a:srgbClr val="000000">
                    <a:alpha val="100000"/>
                  </a:srgbClr>
                </a:solidFill>
                <a:latin typeface="Microsoft YaHei"/>
                <a:ea typeface="Microsoft YaHei"/>
                <a:cs typeface="Microsoft YaHei"/>
              </a:rPr>
              <a:t>预案</a:t>
            </a:r>
            <a:r>
              <a:rPr sz="600" spc="2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0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190">
                <a:solidFill>
                  <a:srgbClr val="000000">
                    <a:alpha val="100000"/>
                  </a:srgbClr>
                </a:solidFill>
                <a:latin typeface="Microsoft YaHei"/>
                <a:ea typeface="Microsoft YaHei"/>
                <a:cs typeface="Microsoft YaHei"/>
              </a:rPr>
              <a:t> </a:t>
            </a:r>
            <a:r>
              <a:rPr sz="1200" spc="-70">
                <a:solidFill>
                  <a:srgbClr val="000000">
                    <a:alpha val="100000"/>
                  </a:srgbClr>
                </a:solidFill>
                <a:latin typeface="Microsoft YaHei"/>
                <a:ea typeface="Microsoft YaHei"/>
                <a:cs typeface="Microsoft YaHei"/>
              </a:rPr>
              <a:t>…</a:t>
            </a:r>
            <a:r>
              <a:rPr sz="1200" spc="290">
                <a:solidFill>
                  <a:srgbClr val="000000">
                    <a:alpha val="100000"/>
                  </a:srgbClr>
                </a:solidFill>
                <a:latin typeface="Microsoft YaHei"/>
                <a:ea typeface="Microsoft YaHei"/>
                <a:cs typeface="Microsoft YaHei"/>
              </a:rPr>
              <a:t> </a:t>
            </a:r>
            <a:r>
              <a:rPr sz="900" spc="-70" baseline="-11575">
                <a:solidFill>
                  <a:srgbClr val="000000">
                    <a:alpha val="100000"/>
                  </a:srgbClr>
                </a:solidFill>
                <a:latin typeface="Microsoft YaHei"/>
                <a:ea typeface="Microsoft YaHei"/>
                <a:cs typeface="Microsoft YaHei"/>
              </a:rPr>
              <a:t>15</a:t>
            </a:r>
            <a:endParaRPr lang="Microsoft YaHei" altLang="Microsoft YaHei" sz="584"/>
          </a:p>
          <a:p>
            <a:pPr marL="151591" algn="l" rtl="0" eaLnBrk="0">
              <a:lnSpc>
                <a:spcPct val="85000"/>
              </a:lnSpc>
              <a:spcBef>
                <a:spcPts val="459"/>
              </a:spcBef>
            </a:pPr>
            <a:r>
              <a:rPr sz="900" spc="-100" baseline="-11575">
                <a:solidFill>
                  <a:srgbClr val="000000">
                    <a:alpha val="100000"/>
                  </a:srgbClr>
                </a:solidFill>
                <a:latin typeface="Microsoft YaHei"/>
                <a:ea typeface="Microsoft YaHei"/>
                <a:cs typeface="Microsoft YaHei"/>
              </a:rPr>
              <a:t>9</a:t>
            </a:r>
            <a:r>
              <a:rPr sz="2100" spc="-100" baseline="-4960">
                <a:solidFill>
                  <a:srgbClr val="000000">
                    <a:alpha val="100000"/>
                  </a:srgbClr>
                </a:solidFill>
                <a:latin typeface="Microsoft YaHei"/>
                <a:ea typeface="Microsoft YaHei"/>
                <a:cs typeface="Microsoft YaHei"/>
              </a:rPr>
              <a:t>．</a:t>
            </a:r>
            <a:r>
              <a:rPr sz="900" spc="-100" baseline="-11575">
                <a:solidFill>
                  <a:srgbClr val="000000">
                    <a:alpha val="100000"/>
                  </a:srgbClr>
                </a:solidFill>
                <a:latin typeface="Microsoft YaHei"/>
                <a:ea typeface="Microsoft YaHei"/>
                <a:cs typeface="Microsoft YaHei"/>
              </a:rPr>
              <a:t>2</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组织机构</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 … … … </a:t>
            </a:r>
            <a:r>
              <a:rPr sz="1200" spc="-5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15</a:t>
            </a:r>
            <a:endParaRPr lang="Microsoft YaHei" altLang="Microsoft YaHei" sz="584"/>
          </a:p>
          <a:p>
            <a:pPr marL="151591" algn="l" rtl="0" eaLnBrk="0">
              <a:lnSpc>
                <a:spcPct val="82000"/>
              </a:lnSpc>
              <a:spcBef>
                <a:spcPts val="441"/>
              </a:spcBef>
            </a:pPr>
            <a:r>
              <a:rPr sz="900" spc="-90" baseline="-11575">
                <a:solidFill>
                  <a:srgbClr val="000000">
                    <a:alpha val="100000"/>
                  </a:srgbClr>
                </a:solidFill>
                <a:latin typeface="Microsoft YaHei"/>
                <a:ea typeface="Microsoft YaHei"/>
                <a:cs typeface="Microsoft YaHei"/>
              </a:rPr>
              <a:t>9</a:t>
            </a:r>
            <a:r>
              <a:rPr sz="2200" spc="-90" baseline="-4735">
                <a:solidFill>
                  <a:srgbClr val="000000">
                    <a:alpha val="100000"/>
                  </a:srgbClr>
                </a:solidFill>
                <a:latin typeface="Microsoft YaHei"/>
                <a:ea typeface="Microsoft YaHei"/>
                <a:cs typeface="Microsoft YaHei"/>
              </a:rPr>
              <a:t>．</a:t>
            </a:r>
            <a:r>
              <a:rPr sz="900" spc="-90" baseline="-11575">
                <a:solidFill>
                  <a:srgbClr val="000000">
                    <a:alpha val="100000"/>
                  </a:srgbClr>
                </a:solidFill>
                <a:latin typeface="Microsoft YaHei"/>
                <a:ea typeface="Microsoft YaHei"/>
                <a:cs typeface="Microsoft YaHei"/>
              </a:rPr>
              <a:t>3</a:t>
            </a:r>
            <a:r>
              <a:rPr sz="600" spc="-90">
                <a:solidFill>
                  <a:srgbClr val="000000">
                    <a:alpha val="100000"/>
                  </a:srgbClr>
                </a:solidFill>
                <a:latin typeface="Microsoft YaHei"/>
                <a:ea typeface="Microsoft YaHei"/>
                <a:cs typeface="Microsoft YaHei"/>
              </a:rPr>
              <a:t>      预案实施程序  </a:t>
            </a:r>
            <a:r>
              <a:rPr sz="1200" spc="-90">
                <a:solidFill>
                  <a:srgbClr val="000000">
                    <a:alpha val="100000"/>
                  </a:srgbClr>
                </a:solidFill>
                <a:latin typeface="Microsoft YaHei"/>
                <a:ea typeface="Microsoft YaHei"/>
                <a:cs typeface="Microsoft YaHei"/>
              </a:rPr>
              <a:t>… … … … … … … … … … … … … … … … … … … … … … … … … … … … … …</a:t>
            </a:r>
            <a:r>
              <a:rPr sz="1200" spc="-30">
                <a:solidFill>
                  <a:srgbClr val="000000">
                    <a:alpha val="100000"/>
                  </a:srgbClr>
                </a:solidFill>
                <a:latin typeface="Microsoft YaHei"/>
                <a:ea typeface="Microsoft YaHei"/>
                <a:cs typeface="Microsoft YaHei"/>
              </a:rPr>
              <a:t> </a:t>
            </a:r>
            <a:r>
              <a:rPr sz="1200" spc="0">
                <a:solidFill>
                  <a:srgbClr val="000000">
                    <a:alpha val="100000"/>
                  </a:srgbClr>
                </a:solidFill>
                <a:latin typeface="Microsoft YaHei"/>
                <a:ea typeface="Microsoft YaHei"/>
                <a:cs typeface="Microsoft YaHei"/>
              </a:rPr>
              <a:t>… … … </a:t>
            </a:r>
            <a:r>
              <a:rPr sz="900" spc="0" baseline="-11575">
                <a:solidFill>
                  <a:srgbClr val="000000">
                    <a:alpha val="100000"/>
                  </a:srgbClr>
                </a:solidFill>
                <a:latin typeface="Microsoft YaHei"/>
                <a:ea typeface="Microsoft YaHei"/>
                <a:cs typeface="Microsoft YaHei"/>
              </a:rPr>
              <a:t>16</a:t>
            </a:r>
            <a:endParaRPr lang="Microsoft YaHei" altLang="Microsoft YaHei" sz="584"/>
          </a:p>
          <a:p>
            <a:pPr marL="151591" algn="l" rtl="0" eaLnBrk="0">
              <a:lnSpc>
                <a:spcPct val="82000"/>
              </a:lnSpc>
              <a:spcBef>
                <a:spcPts val="427"/>
              </a:spcBef>
            </a:pPr>
            <a:r>
              <a:rPr sz="1000" spc="-60" baseline="-10417">
                <a:solidFill>
                  <a:srgbClr val="000000">
                    <a:alpha val="100000"/>
                  </a:srgbClr>
                </a:solidFill>
                <a:latin typeface="Microsoft YaHei"/>
                <a:ea typeface="Microsoft YaHei"/>
                <a:cs typeface="Microsoft YaHei"/>
              </a:rPr>
              <a:t>9</a:t>
            </a:r>
            <a:r>
              <a:rPr sz="2200" spc="-60" baseline="-4735">
                <a:solidFill>
                  <a:srgbClr val="000000">
                    <a:alpha val="100000"/>
                  </a:srgbClr>
                </a:solidFill>
                <a:latin typeface="Microsoft YaHei"/>
                <a:ea typeface="Microsoft YaHei"/>
                <a:cs typeface="Microsoft YaHei"/>
              </a:rPr>
              <a:t>．</a:t>
            </a:r>
            <a:r>
              <a:rPr sz="1000" spc="-60" baseline="-10417">
                <a:solidFill>
                  <a:srgbClr val="000000">
                    <a:alpha val="100000"/>
                  </a:srgbClr>
                </a:solidFill>
                <a:latin typeface="Microsoft YaHei"/>
                <a:ea typeface="Microsoft YaHei"/>
                <a:cs typeface="Microsoft YaHei"/>
              </a:rPr>
              <a:t>4</a:t>
            </a:r>
            <a:r>
              <a:rPr sz="600" spc="20">
                <a:solidFill>
                  <a:srgbClr val="000000">
                    <a:alpha val="100000"/>
                  </a:srgbClr>
                </a:solidFill>
                <a:latin typeface="Microsoft YaHei"/>
                <a:ea typeface="Microsoft YaHei"/>
                <a:cs typeface="Microsoft YaHei"/>
              </a:rPr>
              <a:t>      </a:t>
            </a:r>
            <a:r>
              <a:rPr sz="600" spc="-60">
                <a:solidFill>
                  <a:srgbClr val="000000">
                    <a:alpha val="100000"/>
                  </a:srgbClr>
                </a:solidFill>
                <a:latin typeface="Microsoft YaHei"/>
                <a:ea typeface="Microsoft YaHei"/>
                <a:cs typeface="Microsoft YaHei"/>
              </a:rPr>
              <a:t>预案的宣贯和完善</a:t>
            </a:r>
            <a:r>
              <a:rPr sz="600" spc="1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3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20">
                <a:solidFill>
                  <a:srgbClr val="000000">
                    <a:alpha val="100000"/>
                  </a:srgbClr>
                </a:solidFill>
                <a:latin typeface="Microsoft YaHei"/>
                <a:ea typeface="Microsoft YaHei"/>
                <a:cs typeface="Microsoft YaHei"/>
              </a:rPr>
              <a:t> </a:t>
            </a:r>
            <a:r>
              <a:rPr sz="1300" spc="-60">
                <a:solidFill>
                  <a:srgbClr val="000000">
                    <a:alpha val="100000"/>
                  </a:srgbClr>
                </a:solidFill>
                <a:latin typeface="Microsoft YaHei"/>
                <a:ea typeface="Microsoft YaHei"/>
                <a:cs typeface="Microsoft YaHei"/>
              </a:rPr>
              <a:t>…</a:t>
            </a:r>
            <a:r>
              <a:rPr sz="1300" spc="260">
                <a:solidFill>
                  <a:srgbClr val="000000">
                    <a:alpha val="100000"/>
                  </a:srgbClr>
                </a:solidFill>
                <a:latin typeface="Microsoft YaHei"/>
                <a:ea typeface="Microsoft YaHei"/>
                <a:cs typeface="Microsoft YaHei"/>
              </a:rPr>
              <a:t> </a:t>
            </a:r>
            <a:r>
              <a:rPr sz="1000" spc="-60" baseline="-10417">
                <a:solidFill>
                  <a:srgbClr val="000000">
                    <a:alpha val="100000"/>
                  </a:srgbClr>
                </a:solidFill>
                <a:latin typeface="Microsoft YaHei"/>
                <a:ea typeface="Microsoft YaHei"/>
                <a:cs typeface="Microsoft YaHei"/>
              </a:rPr>
              <a:t>16</a:t>
            </a:r>
            <a:endParaRPr lang="Microsoft YaHei" altLang="Microsoft YaHei" sz="650"/>
          </a:p>
          <a:p>
            <a:pPr marL="151591" algn="l" rtl="0" eaLnBrk="0">
              <a:lnSpc>
                <a:spcPct val="85000"/>
              </a:lnSpc>
              <a:spcBef>
                <a:spcPts val="429"/>
              </a:spcBef>
            </a:pPr>
            <a:r>
              <a:rPr sz="900" spc="-100" baseline="-11575">
                <a:solidFill>
                  <a:srgbClr val="000000">
                    <a:alpha val="100000"/>
                  </a:srgbClr>
                </a:solidFill>
                <a:latin typeface="Microsoft YaHei"/>
                <a:ea typeface="Microsoft YaHei"/>
                <a:cs typeface="Microsoft YaHei"/>
              </a:rPr>
              <a:t>9</a:t>
            </a:r>
            <a:r>
              <a:rPr sz="2100" spc="-100" baseline="-4960">
                <a:solidFill>
                  <a:srgbClr val="000000">
                    <a:alpha val="100000"/>
                  </a:srgbClr>
                </a:solidFill>
                <a:latin typeface="Microsoft YaHei"/>
                <a:ea typeface="Microsoft YaHei"/>
                <a:cs typeface="Microsoft YaHei"/>
              </a:rPr>
              <a:t>．</a:t>
            </a:r>
            <a:r>
              <a:rPr sz="900" spc="-100" baseline="-11575">
                <a:solidFill>
                  <a:srgbClr val="000000">
                    <a:alpha val="100000"/>
                  </a:srgbClr>
                </a:solidFill>
                <a:latin typeface="Microsoft YaHei"/>
                <a:ea typeface="Microsoft YaHei"/>
                <a:cs typeface="Microsoft YaHei"/>
              </a:rPr>
              <a:t>5</a:t>
            </a:r>
            <a:r>
              <a:rPr sz="600" spc="-90">
                <a:solidFill>
                  <a:srgbClr val="000000">
                    <a:alpha val="100000"/>
                  </a:srgbClr>
                </a:solidFill>
                <a:latin typeface="Microsoft YaHei"/>
                <a:ea typeface="Microsoft YaHei"/>
                <a:cs typeface="Microsoft YaHei"/>
              </a:rPr>
              <a:t>      </a:t>
            </a:r>
            <a:r>
              <a:rPr sz="600" spc="-100">
                <a:solidFill>
                  <a:srgbClr val="000000">
                    <a:alpha val="100000"/>
                  </a:srgbClr>
                </a:solidFill>
                <a:latin typeface="Microsoft YaHei"/>
                <a:ea typeface="Microsoft YaHei"/>
                <a:cs typeface="Microsoft YaHei"/>
              </a:rPr>
              <a:t>消防演练</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 … … … </a:t>
            </a:r>
            <a:r>
              <a:rPr sz="1200" spc="-40">
                <a:solidFill>
                  <a:srgbClr val="000000">
                    <a:alpha val="100000"/>
                  </a:srgbClr>
                </a:solidFill>
                <a:latin typeface="Microsoft YaHei"/>
                <a:ea typeface="Microsoft YaHei"/>
                <a:cs typeface="Microsoft YaHei"/>
              </a:rPr>
              <a:t>…</a:t>
            </a:r>
            <a:r>
              <a:rPr sz="1200" spc="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16</a:t>
            </a:r>
            <a:endParaRPr lang="Microsoft YaHei" altLang="Microsoft YaHei" sz="584"/>
          </a:p>
          <a:p>
            <a:pPr marL="19268" algn="l" rtl="0" eaLnBrk="0">
              <a:lnSpc>
                <a:spcPct val="80000"/>
              </a:lnSpc>
              <a:spcBef>
                <a:spcPts val="438"/>
              </a:spcBef>
            </a:pPr>
            <a:r>
              <a:rPr sz="1000" spc="-90" baseline="-10417">
                <a:solidFill>
                  <a:srgbClr val="000000">
                    <a:alpha val="100000"/>
                  </a:srgbClr>
                </a:solidFill>
                <a:latin typeface="Microsoft YaHei"/>
                <a:ea typeface="Microsoft YaHei"/>
                <a:cs typeface="Microsoft YaHei"/>
              </a:rPr>
              <a:t>10</a:t>
            </a:r>
            <a:r>
              <a:rPr sz="600" spc="-90">
                <a:solidFill>
                  <a:srgbClr val="000000">
                    <a:alpha val="100000"/>
                  </a:srgbClr>
                </a:solidFill>
                <a:latin typeface="Microsoft YaHei"/>
                <a:ea typeface="Microsoft YaHei"/>
                <a:cs typeface="Microsoft YaHei"/>
              </a:rPr>
              <a:t>      火灾事故处置与善后   </a:t>
            </a:r>
            <a:r>
              <a:rPr sz="1300" spc="-90">
                <a:solidFill>
                  <a:srgbClr val="000000">
                    <a:alpha val="100000"/>
                  </a:srgbClr>
                </a:solidFill>
                <a:latin typeface="Microsoft YaHei"/>
                <a:ea typeface="Microsoft YaHei"/>
                <a:cs typeface="Microsoft YaHei"/>
              </a:rPr>
              <a:t>… … … … … … … … … … … … … … … … … … … … … … … … … … … … … … …</a:t>
            </a:r>
            <a:r>
              <a:rPr sz="1300" spc="0">
                <a:solidFill>
                  <a:srgbClr val="000000">
                    <a:alpha val="100000"/>
                  </a:srgbClr>
                </a:solidFill>
                <a:latin typeface="Microsoft YaHei"/>
                <a:ea typeface="Microsoft YaHei"/>
                <a:cs typeface="Microsoft YaHei"/>
              </a:rPr>
              <a:t> </a:t>
            </a:r>
            <a:r>
              <a:rPr sz="1000" spc="0" baseline="-10417">
                <a:solidFill>
                  <a:srgbClr val="000000">
                    <a:alpha val="100000"/>
                  </a:srgbClr>
                </a:solidFill>
                <a:latin typeface="Microsoft YaHei"/>
                <a:ea typeface="Microsoft YaHei"/>
                <a:cs typeface="Microsoft YaHei"/>
              </a:rPr>
              <a:t>17</a:t>
            </a:r>
            <a:endParaRPr lang="Microsoft YaHei" altLang="Microsoft YaHei" sz="650"/>
          </a:p>
          <a:p>
            <a:pPr marL="22859" algn="l" rtl="0" eaLnBrk="0">
              <a:lnSpc>
                <a:spcPct val="73000"/>
              </a:lnSpc>
              <a:spcBef>
                <a:spcPts val="596"/>
              </a:spcBef>
            </a:pPr>
            <a:r>
              <a:rPr sz="700" spc="-100">
                <a:solidFill>
                  <a:srgbClr val="000000">
                    <a:alpha val="100000"/>
                  </a:srgbClr>
                </a:solidFill>
                <a:latin typeface="Microsoft YaHei"/>
                <a:ea typeface="Microsoft YaHei"/>
                <a:cs typeface="Microsoft YaHei"/>
              </a:rPr>
              <a:t>附录 </a:t>
            </a:r>
            <a:r>
              <a:rPr sz="1100" spc="0" baseline="-9470">
                <a:solidFill>
                  <a:srgbClr val="000000">
                    <a:alpha val="100000"/>
                  </a:srgbClr>
                </a:solidFill>
                <a:latin typeface="Microsoft YaHei"/>
                <a:ea typeface="Microsoft YaHei"/>
                <a:cs typeface="Microsoft YaHei"/>
              </a:rPr>
              <a:t>A</a:t>
            </a:r>
            <a:r>
              <a:rPr sz="700" spc="-100">
                <a:solidFill>
                  <a:srgbClr val="000000">
                    <a:alpha val="100000"/>
                  </a:srgbClr>
                </a:solidFill>
                <a:latin typeface="Microsoft YaHei"/>
                <a:ea typeface="Microsoft YaHei"/>
                <a:cs typeface="Microsoft YaHei"/>
              </a:rPr>
              <a:t>  (资料性)      防火巡查记录表格 </a:t>
            </a:r>
            <a:r>
              <a:rPr sz="1400" spc="-100">
                <a:solidFill>
                  <a:srgbClr val="000000">
                    <a:alpha val="100000"/>
                  </a:srgbClr>
                </a:solidFill>
                <a:latin typeface="Microsoft YaHei"/>
                <a:ea typeface="Microsoft YaHei"/>
                <a:cs typeface="Microsoft YaHei"/>
              </a:rPr>
              <a:t>… … … … … … … … … … … … … … … … … … … … … … … … …</a:t>
            </a:r>
            <a:r>
              <a:rPr sz="1400" spc="-40">
                <a:solidFill>
                  <a:srgbClr val="000000">
                    <a:alpha val="100000"/>
                  </a:srgbClr>
                </a:solidFill>
                <a:latin typeface="Microsoft YaHei"/>
                <a:ea typeface="Microsoft YaHei"/>
                <a:cs typeface="Microsoft YaHei"/>
              </a:rPr>
              <a:t> </a:t>
            </a:r>
            <a:r>
              <a:rPr sz="1400" spc="0">
                <a:solidFill>
                  <a:srgbClr val="000000">
                    <a:alpha val="100000"/>
                  </a:srgbClr>
                </a:solidFill>
                <a:latin typeface="Microsoft YaHei"/>
                <a:ea typeface="Microsoft YaHei"/>
                <a:cs typeface="Microsoft YaHei"/>
              </a:rPr>
              <a:t>… </a:t>
            </a:r>
            <a:r>
              <a:rPr sz="1100" spc="0" baseline="-9470">
                <a:solidFill>
                  <a:srgbClr val="000000">
                    <a:alpha val="100000"/>
                  </a:srgbClr>
                </a:solidFill>
                <a:latin typeface="Microsoft YaHei"/>
                <a:ea typeface="Microsoft YaHei"/>
                <a:cs typeface="Microsoft YaHei"/>
              </a:rPr>
              <a:t>18</a:t>
            </a:r>
            <a:endParaRPr lang="Microsoft YaHei" altLang="Microsoft YaHei" sz="714"/>
          </a:p>
          <a:p>
            <a:pPr marL="22859" algn="l" rtl="0" eaLnBrk="0">
              <a:lnSpc>
                <a:spcPct val="73000"/>
              </a:lnSpc>
              <a:spcBef>
                <a:spcPts val="608"/>
              </a:spcBef>
            </a:pPr>
            <a:r>
              <a:rPr sz="700" spc="-100">
                <a:solidFill>
                  <a:srgbClr val="000000">
                    <a:alpha val="100000"/>
                  </a:srgbClr>
                </a:solidFill>
                <a:latin typeface="Microsoft YaHei"/>
                <a:ea typeface="Microsoft YaHei"/>
                <a:cs typeface="Microsoft YaHei"/>
              </a:rPr>
              <a:t>附录 </a:t>
            </a:r>
            <a:r>
              <a:rPr sz="1100" spc="0" baseline="-9470">
                <a:solidFill>
                  <a:srgbClr val="000000">
                    <a:alpha val="100000"/>
                  </a:srgbClr>
                </a:solidFill>
                <a:latin typeface="Microsoft YaHei"/>
                <a:ea typeface="Microsoft YaHei"/>
                <a:cs typeface="Microsoft YaHei"/>
              </a:rPr>
              <a:t>B</a:t>
            </a:r>
            <a:r>
              <a:rPr sz="700" spc="-100">
                <a:solidFill>
                  <a:srgbClr val="000000">
                    <a:alpha val="100000"/>
                  </a:srgbClr>
                </a:solidFill>
                <a:latin typeface="Microsoft YaHei"/>
                <a:ea typeface="Microsoft YaHei"/>
                <a:cs typeface="Microsoft YaHei"/>
              </a:rPr>
              <a:t>  (资料性)      防火检查记录表格  </a:t>
            </a:r>
            <a:r>
              <a:rPr sz="1400" spc="-100">
                <a:solidFill>
                  <a:srgbClr val="000000">
                    <a:alpha val="100000"/>
                  </a:srgbClr>
                </a:solidFill>
                <a:latin typeface="Microsoft YaHei"/>
                <a:ea typeface="Microsoft YaHei"/>
                <a:cs typeface="Microsoft YaHei"/>
              </a:rPr>
              <a:t>… … … … … … … … … … … … … … … … … … … … … … … … … </a:t>
            </a:r>
            <a:r>
              <a:rPr sz="1400" spc="-10">
                <a:solidFill>
                  <a:srgbClr val="000000">
                    <a:alpha val="100000"/>
                  </a:srgbClr>
                </a:solidFill>
                <a:latin typeface="Microsoft YaHei"/>
                <a:ea typeface="Microsoft YaHei"/>
                <a:cs typeface="Microsoft YaHei"/>
              </a:rPr>
              <a:t>…</a:t>
            </a:r>
            <a:r>
              <a:rPr sz="1400" spc="0">
                <a:solidFill>
                  <a:srgbClr val="000000">
                    <a:alpha val="100000"/>
                  </a:srgbClr>
                </a:solidFill>
                <a:latin typeface="Microsoft YaHei"/>
                <a:ea typeface="Microsoft YaHei"/>
                <a:cs typeface="Microsoft YaHei"/>
              </a:rPr>
              <a:t> </a:t>
            </a:r>
            <a:r>
              <a:rPr sz="1100" spc="0" baseline="-9470">
                <a:solidFill>
                  <a:srgbClr val="000000">
                    <a:alpha val="100000"/>
                  </a:srgbClr>
                </a:solidFill>
                <a:latin typeface="Microsoft YaHei"/>
                <a:ea typeface="Microsoft YaHei"/>
                <a:cs typeface="Microsoft YaHei"/>
              </a:rPr>
              <a:t>19</a:t>
            </a:r>
            <a:endParaRPr lang="Microsoft YaHei" altLang="Microsoft YaHei" sz="714"/>
          </a:p>
          <a:p>
            <a:pPr algn="l" rtl="0" eaLnBrk="0">
              <a:lnSpc>
                <a:spcPct val="124000"/>
              </a:lnSpc>
            </a:pPr>
            <a:endParaRPr lang="Arial" altLang="Arial" sz="400"/>
          </a:p>
          <a:p>
            <a:pPr marL="14232" algn="l" rtl="0" eaLnBrk="0">
              <a:lnSpc>
                <a:spcPct val="85000"/>
              </a:lnSpc>
              <a:spcBef>
                <a:spcPts val="4"/>
              </a:spcBef>
            </a:pPr>
            <a:r>
              <a:rPr sz="600" spc="-100">
                <a:solidFill>
                  <a:srgbClr val="000000">
                    <a:alpha val="100000"/>
                  </a:srgbClr>
                </a:solidFill>
                <a:latin typeface="Microsoft YaHei"/>
                <a:ea typeface="Microsoft YaHei"/>
                <a:cs typeface="Microsoft YaHei"/>
              </a:rPr>
              <a:t>参考文献</a:t>
            </a:r>
            <a:r>
              <a:rPr sz="600" spc="-90">
                <a:solidFill>
                  <a:srgbClr val="000000">
                    <a:alpha val="100000"/>
                  </a:srgbClr>
                </a:solidFill>
                <a:latin typeface="Microsoft YaHei"/>
                <a:ea typeface="Microsoft YaHei"/>
                <a:cs typeface="Microsoft YaHei"/>
              </a:rPr>
              <a:t>   </a:t>
            </a:r>
            <a:r>
              <a:rPr sz="1200" spc="-100">
                <a:solidFill>
                  <a:srgbClr val="000000">
                    <a:alpha val="100000"/>
                  </a:srgbClr>
                </a:solidFill>
                <a:latin typeface="Microsoft YaHei"/>
                <a:ea typeface="Microsoft YaHei"/>
                <a:cs typeface="Microsoft YaHei"/>
              </a:rPr>
              <a:t>… … … … … … … … … … … … … … … … … … … … … … … … … … … … … … … … … … … … … …</a:t>
            </a:r>
            <a:r>
              <a:rPr sz="1200" spc="-50">
                <a:solidFill>
                  <a:srgbClr val="000000">
                    <a:alpha val="100000"/>
                  </a:srgbClr>
                </a:solidFill>
                <a:latin typeface="Microsoft YaHei"/>
                <a:ea typeface="Microsoft YaHei"/>
                <a:cs typeface="Microsoft YaHei"/>
              </a:rPr>
              <a:t> </a:t>
            </a:r>
            <a:r>
              <a:rPr sz="900" spc="0" baseline="-11575">
                <a:solidFill>
                  <a:srgbClr val="000000">
                    <a:alpha val="100000"/>
                  </a:srgbClr>
                </a:solidFill>
                <a:latin typeface="Microsoft YaHei"/>
                <a:ea typeface="Microsoft YaHei"/>
                <a:cs typeface="Microsoft YaHei"/>
              </a:rPr>
              <a:t>20</a:t>
            </a:r>
            <a:endParaRPr lang="Microsoft YaHei" altLang="Microsoft YaHei" sz="584"/>
          </a:p>
        </p:txBody>
      </p:sp>
      <p:sp>
        <p:nvSpPr>
          <p:cNvPr id="17" name="rect"/>
          <p:cNvSpPr/>
          <p:nvPr/>
        </p:nvSpPr>
        <p:spPr>
          <a:xfrm>
            <a:off x="780415" y="8827007"/>
            <a:ext cx="190499"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textbox 18"/>
          <p:cNvSpPr/>
          <p:nvPr/>
        </p:nvSpPr>
        <p:spPr>
          <a:xfrm>
            <a:off x="952453" y="9873833"/>
            <a:ext cx="97155" cy="1327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2"/>
              </a:lnSpc>
            </a:pPr>
            <a:endParaRPr lang="Arial" altLang="Arial" sz="100"/>
          </a:p>
          <a:p>
            <a:pPr marL="12700" algn="l" rtl="0" eaLnBrk="0">
              <a:lnSpc>
                <a:spcPts val="841"/>
              </a:lnSpc>
            </a:pPr>
            <a:r>
              <a:rPr sz="600" spc="0">
                <a:solidFill>
                  <a:srgbClr val="000000">
                    <a:alpha val="100000"/>
                  </a:srgbClr>
                </a:solidFill>
                <a:latin typeface="Microsoft YaHei"/>
                <a:ea typeface="Microsoft YaHei"/>
                <a:cs typeface="Microsoft YaHei"/>
              </a:rPr>
              <a:t>Ⅱ</a:t>
            </a:r>
            <a:endParaRPr lang="Microsoft YaHei" altLang="Microsoft YaHei" sz="6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textbox 19"/>
          <p:cNvSpPr/>
          <p:nvPr/>
        </p:nvSpPr>
        <p:spPr>
          <a:xfrm>
            <a:off x="893196" y="907470"/>
            <a:ext cx="5976620" cy="30632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algn="l" rtl="0" eaLnBrk="0">
              <a:lnSpc>
                <a:spcPct val="145000"/>
              </a:lnSpc>
            </a:pPr>
            <a:endParaRPr lang="Arial" altLang="Arial" sz="1000"/>
          </a:p>
          <a:p>
            <a:pPr algn="l" rtl="0" eaLnBrk="0">
              <a:lnSpc>
                <a:spcPct val="145000"/>
              </a:lnSpc>
            </a:pPr>
            <a:endParaRPr lang="Arial" altLang="Arial" sz="1000"/>
          </a:p>
          <a:p>
            <a:pPr marL="2549402" algn="l" rtl="0" eaLnBrk="0">
              <a:lnSpc>
                <a:spcPct val="89000"/>
              </a:lnSpc>
              <a:spcBef>
                <a:spcPts val="427"/>
              </a:spcBef>
            </a:pPr>
            <a:r>
              <a:rPr sz="1400" spc="10">
                <a:solidFill>
                  <a:srgbClr val="000000">
                    <a:alpha val="100000"/>
                  </a:srgbClr>
                </a:solidFill>
                <a:latin typeface="Microsoft YaHei"/>
                <a:ea typeface="Microsoft YaHei"/>
                <a:cs typeface="Microsoft YaHei"/>
              </a:rPr>
              <a:t>前  </a:t>
            </a:r>
            <a:r>
              <a:rPr sz="1400" spc="0">
                <a:solidFill>
                  <a:srgbClr val="000000">
                    <a:alpha val="100000"/>
                  </a:srgbClr>
                </a:solidFill>
                <a:latin typeface="Microsoft YaHei"/>
                <a:ea typeface="Microsoft YaHei"/>
                <a:cs typeface="Microsoft YaHei"/>
              </a:rPr>
              <a:t>      言</a:t>
            </a:r>
            <a:endParaRPr lang="Microsoft YaHei" altLang="Microsoft YaHei" sz="1400"/>
          </a:p>
          <a:p>
            <a:pPr algn="l" rtl="0" eaLnBrk="0">
              <a:lnSpc>
                <a:spcPct val="100000"/>
              </a:lnSpc>
            </a:pPr>
            <a:endParaRPr lang="Arial" altLang="Arial" sz="1000"/>
          </a:p>
          <a:p>
            <a:pPr algn="l" rtl="0" eaLnBrk="0">
              <a:lnSpc>
                <a:spcPct val="100000"/>
              </a:lnSpc>
            </a:pPr>
            <a:endParaRPr lang="Arial" altLang="Arial" sz="1000"/>
          </a:p>
          <a:p>
            <a:pPr marL="12700" indent="266802" algn="l" rtl="0" eaLnBrk="0">
              <a:lnSpc>
                <a:spcPct val="70000"/>
              </a:lnSpc>
              <a:spcBef>
                <a:spcPts val="602"/>
              </a:spcBef>
            </a:pPr>
            <a:r>
              <a:rPr sz="900" spc="-20">
                <a:solidFill>
                  <a:srgbClr val="000000">
                    <a:alpha val="100000"/>
                  </a:srgbClr>
                </a:solidFill>
                <a:latin typeface="Microsoft YaHei"/>
                <a:ea typeface="Microsoft YaHei"/>
                <a:cs typeface="Microsoft YaHei"/>
              </a:rPr>
              <a:t>本文件按照 </a:t>
            </a:r>
            <a:r>
              <a:rPr sz="1400" spc="0" baseline="-3720">
                <a:solidFill>
                  <a:srgbClr val="000000">
                    <a:alpha val="100000"/>
                  </a:srgbClr>
                </a:solidFill>
                <a:latin typeface="Microsoft YaHei"/>
                <a:ea typeface="Microsoft YaHei"/>
                <a:cs typeface="Microsoft YaHei"/>
              </a:rPr>
              <a:t>GB</a:t>
            </a:r>
            <a:r>
              <a:rPr sz="1800" spc="-20">
                <a:solidFill>
                  <a:srgbClr val="000000">
                    <a:alpha val="100000"/>
                  </a:srgbClr>
                </a:solidFill>
                <a:latin typeface="Microsoft YaHei"/>
                <a:ea typeface="Microsoft YaHei"/>
                <a:cs typeface="Microsoft YaHei"/>
              </a:rPr>
              <a:t>／</a:t>
            </a:r>
            <a:r>
              <a:rPr sz="1400" spc="0" baseline="-3720">
                <a:solidFill>
                  <a:srgbClr val="000000">
                    <a:alpha val="100000"/>
                  </a:srgbClr>
                </a:solidFill>
                <a:latin typeface="Microsoft YaHei"/>
                <a:ea typeface="Microsoft YaHei"/>
                <a:cs typeface="Microsoft YaHei"/>
              </a:rPr>
              <a:t>T</a:t>
            </a:r>
            <a:r>
              <a:rPr sz="900" spc="-20">
                <a:solidFill>
                  <a:srgbClr val="000000">
                    <a:alpha val="100000"/>
                  </a:srgbClr>
                </a:solidFill>
                <a:latin typeface="Microsoft YaHei"/>
                <a:ea typeface="Microsoft YaHei"/>
                <a:cs typeface="Microsoft YaHei"/>
              </a:rPr>
              <a:t> </a:t>
            </a:r>
            <a:r>
              <a:rPr sz="1400" spc="-20" baseline="-3720">
                <a:solidFill>
                  <a:srgbClr val="000000">
                    <a:alpha val="100000"/>
                  </a:srgbClr>
                </a:solidFill>
                <a:latin typeface="Microsoft YaHei"/>
                <a:ea typeface="Microsoft YaHei"/>
                <a:cs typeface="Microsoft YaHei"/>
              </a:rPr>
              <a:t>1</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Microsoft YaHei"/>
                <a:ea typeface="Microsoft YaHei"/>
                <a:cs typeface="Microsoft YaHei"/>
              </a:rPr>
              <a:t>1</a:t>
            </a:r>
            <a:r>
              <a:rPr sz="900" spc="-20">
                <a:solidFill>
                  <a:srgbClr val="000000">
                    <a:alpha val="100000"/>
                  </a:srgbClr>
                </a:solidFill>
                <a:latin typeface="Microsoft YaHei"/>
                <a:ea typeface="Microsoft YaHei"/>
                <a:cs typeface="Microsoft YaHei"/>
              </a:rPr>
              <a:t> </a:t>
            </a:r>
            <a:r>
              <a:rPr sz="1500" spc="-20" baseline="3472">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 2020《标准化工作导则   </a:t>
            </a:r>
            <a:r>
              <a:rPr sz="900" spc="0">
                <a:solidFill>
                  <a:srgbClr val="000000">
                    <a:alpha val="100000"/>
                  </a:srgbClr>
                </a:solidFill>
                <a:latin typeface="Microsoft YaHei"/>
                <a:ea typeface="Microsoft YaHei"/>
                <a:cs typeface="Microsoft YaHei"/>
              </a:rPr>
              <a:t> 第 </a:t>
            </a:r>
            <a:r>
              <a:rPr sz="1400" spc="0" baseline="-3720">
                <a:solidFill>
                  <a:srgbClr val="000000">
                    <a:alpha val="100000"/>
                  </a:srgbClr>
                </a:solidFill>
                <a:latin typeface="Microsoft YaHei"/>
                <a:ea typeface="Microsoft YaHei"/>
                <a:cs typeface="Microsoft YaHei"/>
              </a:rPr>
              <a:t>1</a:t>
            </a:r>
            <a:r>
              <a:rPr sz="900" spc="0">
                <a:solidFill>
                  <a:srgbClr val="000000">
                    <a:alpha val="100000"/>
                  </a:srgbClr>
                </a:solidFill>
                <a:latin typeface="Microsoft YaHei"/>
                <a:ea typeface="Microsoft YaHei"/>
                <a:cs typeface="Microsoft YaHei"/>
              </a:rPr>
              <a:t> 部分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标准化文件的结构和起草规则》的规定   </a:t>
            </a:r>
            <a:r>
              <a:rPr sz="900" spc="70">
                <a:solidFill>
                  <a:srgbClr val="000000">
                    <a:alpha val="100000"/>
                  </a:srgbClr>
                </a:solidFill>
                <a:latin typeface="Microsoft YaHei"/>
                <a:ea typeface="Microsoft YaHei"/>
                <a:cs typeface="Microsoft YaHei"/>
              </a:rPr>
              <a:t>起草</a:t>
            </a:r>
            <a:r>
              <a:rPr sz="1800" spc="60">
                <a:solidFill>
                  <a:srgbClr val="000000">
                    <a:alpha val="100000"/>
                  </a:srgbClr>
                </a:solidFill>
                <a:latin typeface="Microsoft YaHei"/>
                <a:ea typeface="Microsoft YaHei"/>
                <a:cs typeface="Microsoft YaHei"/>
              </a:rPr>
              <a:t>。</a:t>
            </a:r>
            <a:endParaRPr lang="Microsoft YaHei" altLang="Microsoft YaHei" sz="1800"/>
          </a:p>
          <a:p>
            <a:pPr marL="279502" algn="l" rtl="0" eaLnBrk="0">
              <a:lnSpc>
                <a:spcPts val="1237"/>
              </a:lnSpc>
              <a:spcBef>
                <a:spcPts val="335"/>
              </a:spcBef>
            </a:pPr>
            <a:r>
              <a:rPr sz="900" spc="140">
                <a:solidFill>
                  <a:srgbClr val="000000">
                    <a:alpha val="100000"/>
                  </a:srgbClr>
                </a:solidFill>
                <a:latin typeface="Microsoft YaHei"/>
                <a:ea typeface="Microsoft YaHei"/>
                <a:cs typeface="Microsoft YaHei"/>
              </a:rPr>
              <a:t>本文件由中华人民共和国应急管理部提出</a:t>
            </a:r>
            <a:r>
              <a:rPr sz="1800" spc="40">
                <a:solidFill>
                  <a:srgbClr val="000000">
                    <a:alpha val="100000"/>
                  </a:srgbClr>
                </a:solidFill>
                <a:latin typeface="Microsoft YaHei"/>
                <a:ea typeface="Microsoft YaHei"/>
                <a:cs typeface="Microsoft YaHei"/>
              </a:rPr>
              <a:t>。</a:t>
            </a:r>
            <a:endParaRPr lang="Microsoft YaHei" altLang="Microsoft YaHei" sz="1800"/>
          </a:p>
          <a:p>
            <a:pPr marL="279502" algn="l" rtl="0" eaLnBrk="0">
              <a:lnSpc>
                <a:spcPts val="1217"/>
              </a:lnSpc>
              <a:spcBef>
                <a:spcPts val="335"/>
              </a:spcBef>
            </a:pPr>
            <a:r>
              <a:rPr sz="900" spc="100">
                <a:solidFill>
                  <a:srgbClr val="000000">
                    <a:alpha val="100000"/>
                  </a:srgbClr>
                </a:solidFill>
                <a:latin typeface="Microsoft YaHei"/>
                <a:ea typeface="Microsoft YaHei"/>
                <a:cs typeface="Microsoft YaHei"/>
              </a:rPr>
              <a:t>本文件由全国消防标准化技术委员会(</a:t>
            </a:r>
            <a:r>
              <a:rPr sz="900" spc="0">
                <a:solidFill>
                  <a:srgbClr val="000000">
                    <a:alpha val="100000"/>
                  </a:srgbClr>
                </a:solidFill>
                <a:latin typeface="Microsoft YaHei"/>
                <a:ea typeface="Microsoft YaHei"/>
                <a:cs typeface="Microsoft YaHei"/>
              </a:rPr>
              <a:t>SAC</a:t>
            </a:r>
            <a:r>
              <a:rPr sz="1800" spc="100">
                <a:solidFill>
                  <a:srgbClr val="000000">
                    <a:alpha val="100000"/>
                  </a:srgbClr>
                </a:solidFill>
                <a:latin typeface="Microsoft YaHei"/>
                <a:ea typeface="Microsoft YaHei"/>
                <a:cs typeface="Microsoft YaHei"/>
              </a:rPr>
              <a:t>／</a:t>
            </a:r>
            <a:r>
              <a:rPr sz="1400" spc="0" baseline="-18781">
                <a:solidFill>
                  <a:srgbClr val="000000">
                    <a:alpha val="100000"/>
                  </a:srgbClr>
                </a:solidFill>
                <a:latin typeface="Microsoft YaHei"/>
                <a:ea typeface="Microsoft YaHei"/>
                <a:cs typeface="Microsoft YaHei"/>
              </a:rPr>
              <a:t>TC</a:t>
            </a:r>
            <a:r>
              <a:rPr sz="900" spc="100">
                <a:solidFill>
                  <a:srgbClr val="000000">
                    <a:alpha val="100000"/>
                  </a:srgbClr>
                </a:solidFill>
                <a:latin typeface="Microsoft YaHei"/>
                <a:ea typeface="Microsoft YaHei"/>
                <a:cs typeface="Microsoft YaHei"/>
              </a:rPr>
              <a:t> 113)归</a:t>
            </a:r>
            <a:r>
              <a:rPr sz="900" spc="20">
                <a:solidFill>
                  <a:srgbClr val="000000">
                    <a:alpha val="100000"/>
                  </a:srgbClr>
                </a:solidFill>
                <a:latin typeface="Microsoft YaHei"/>
                <a:ea typeface="Microsoft YaHei"/>
                <a:cs typeface="Microsoft YaHei"/>
              </a:rPr>
              <a:t>口</a:t>
            </a:r>
            <a:r>
              <a:rPr sz="1800" spc="0">
                <a:solidFill>
                  <a:srgbClr val="000000">
                    <a:alpha val="100000"/>
                  </a:srgbClr>
                </a:solidFill>
                <a:latin typeface="Microsoft YaHei"/>
                <a:ea typeface="Microsoft YaHei"/>
                <a:cs typeface="Microsoft YaHei"/>
              </a:rPr>
              <a:t>。</a:t>
            </a:r>
            <a:endParaRPr lang="Microsoft YaHei" altLang="Microsoft YaHei" sz="1800"/>
          </a:p>
          <a:p>
            <a:pPr marL="278024" algn="l" rtl="0" eaLnBrk="0">
              <a:lnSpc>
                <a:spcPts val="1237"/>
              </a:lnSpc>
              <a:spcBef>
                <a:spcPts val="354"/>
              </a:spcBef>
            </a:pPr>
            <a:r>
              <a:rPr sz="900" spc="120">
                <a:solidFill>
                  <a:srgbClr val="000000">
                    <a:alpha val="100000"/>
                  </a:srgbClr>
                </a:solidFill>
                <a:latin typeface="Microsoft YaHei"/>
                <a:ea typeface="Microsoft YaHei"/>
                <a:cs typeface="Microsoft YaHei"/>
              </a:rPr>
              <a:t>请注意本标准的某些内容可能涉及专利</a:t>
            </a:r>
            <a:r>
              <a:rPr sz="1800" spc="120">
                <a:solidFill>
                  <a:srgbClr val="000000">
                    <a:alpha val="100000"/>
                  </a:srgbClr>
                </a:solidFill>
                <a:latin typeface="Microsoft YaHei"/>
                <a:ea typeface="Microsoft YaHei"/>
                <a:cs typeface="Microsoft YaHei"/>
              </a:rPr>
              <a:t>。</a:t>
            </a:r>
            <a:r>
              <a:rPr sz="900" spc="120">
                <a:solidFill>
                  <a:srgbClr val="000000">
                    <a:alpha val="100000"/>
                  </a:srgbClr>
                </a:solidFill>
                <a:latin typeface="Microsoft YaHei"/>
                <a:ea typeface="Microsoft YaHei"/>
                <a:cs typeface="Microsoft YaHei"/>
              </a:rPr>
              <a:t>本标准的发布机构不承担识别专利的责任</a:t>
            </a:r>
            <a:r>
              <a:rPr sz="1800" spc="20">
                <a:solidFill>
                  <a:srgbClr val="000000">
                    <a:alpha val="100000"/>
                  </a:srgbClr>
                </a:solidFill>
                <a:latin typeface="Microsoft YaHei"/>
                <a:ea typeface="Microsoft YaHei"/>
                <a:cs typeface="Microsoft YaHei"/>
              </a:rPr>
              <a:t>。</a:t>
            </a:r>
            <a:endParaRPr lang="Microsoft YaHei" altLang="Microsoft YaHei" sz="1800"/>
          </a:p>
          <a:p>
            <a:pPr marL="14794" indent="264708" algn="l" rtl="0" eaLnBrk="0">
              <a:lnSpc>
                <a:spcPct val="65000"/>
              </a:lnSpc>
              <a:spcBef>
                <a:spcPts val="320"/>
              </a:spcBef>
            </a:pPr>
            <a:r>
              <a:rPr sz="900" spc="20">
                <a:solidFill>
                  <a:srgbClr val="000000">
                    <a:alpha val="100000"/>
                  </a:srgbClr>
                </a:solidFill>
                <a:latin typeface="Microsoft YaHei"/>
                <a:ea typeface="Microsoft YaHei"/>
                <a:cs typeface="Microsoft YaHei"/>
              </a:rPr>
              <a:t>本文件起草单位</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应急管理部天津消防研究所</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应急管理部消防救援局</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海南省消</a:t>
            </a:r>
            <a:r>
              <a:rPr sz="900" spc="0">
                <a:solidFill>
                  <a:srgbClr val="000000">
                    <a:alpha val="100000"/>
                  </a:srgbClr>
                </a:solidFill>
                <a:latin typeface="Microsoft YaHei"/>
                <a:ea typeface="Microsoft YaHei"/>
                <a:cs typeface="Microsoft YaHei"/>
              </a:rPr>
              <a:t>防救援总队</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北京   </a:t>
            </a:r>
            <a:r>
              <a:rPr sz="900" spc="30">
                <a:solidFill>
                  <a:srgbClr val="000000">
                    <a:alpha val="100000"/>
                  </a:srgbClr>
                </a:solidFill>
                <a:latin typeface="Microsoft YaHei"/>
                <a:ea typeface="Microsoft YaHei"/>
                <a:cs typeface="Microsoft YaHei"/>
              </a:rPr>
              <a:t>市消防救援总队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广东省消防救援总队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湖北省消防救援总队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山西省消防救援总</a:t>
            </a:r>
            <a:r>
              <a:rPr sz="900" spc="10">
                <a:solidFill>
                  <a:srgbClr val="000000">
                    <a:alpha val="100000"/>
                  </a:srgbClr>
                </a:solidFill>
                <a:latin typeface="Microsoft YaHei"/>
                <a:ea typeface="Microsoft YaHei"/>
                <a:cs typeface="Microsoft YaHei"/>
              </a:rPr>
              <a:t>队</a:t>
            </a:r>
            <a:r>
              <a:rPr sz="1800" spc="0">
                <a:solidFill>
                  <a:srgbClr val="000000">
                    <a:alpha val="100000"/>
                  </a:srgbClr>
                </a:solidFill>
                <a:latin typeface="Microsoft YaHei"/>
                <a:ea typeface="Microsoft YaHei"/>
                <a:cs typeface="Microsoft YaHei"/>
              </a:rPr>
              <a:t>。</a:t>
            </a:r>
            <a:endParaRPr lang="Microsoft YaHei" altLang="Microsoft YaHei" sz="1800"/>
          </a:p>
          <a:p>
            <a:pPr marL="13809" indent="265693" algn="l" rtl="0" eaLnBrk="0">
              <a:lnSpc>
                <a:spcPct val="67000"/>
              </a:lnSpc>
              <a:spcBef>
                <a:spcPts val="347"/>
              </a:spcBef>
            </a:pPr>
            <a:r>
              <a:rPr sz="800" spc="-60">
                <a:solidFill>
                  <a:srgbClr val="000000">
                    <a:alpha val="100000"/>
                  </a:srgbClr>
                </a:solidFill>
                <a:latin typeface="Microsoft YaHei"/>
                <a:ea typeface="Microsoft YaHei"/>
                <a:cs typeface="Microsoft YaHei"/>
              </a:rPr>
              <a:t>本文件主要起草人</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悦照鹏</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刘激扬</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王宗存</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鲁云龙</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胡锐</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阐强</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韩子忠</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李云浩</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吴和俊</a:t>
            </a:r>
            <a:r>
              <a:rPr sz="1700" spc="-60">
                <a:solidFill>
                  <a:srgbClr val="000000">
                    <a:alpha val="100000"/>
                  </a:srgbClr>
                </a:solidFill>
                <a:latin typeface="Microsoft YaHei"/>
                <a:ea typeface="Microsoft YaHei"/>
                <a:cs typeface="Microsoft YaHei"/>
              </a:rPr>
              <a:t>、</a:t>
            </a:r>
            <a:r>
              <a:rPr sz="800" spc="-60">
                <a:solidFill>
                  <a:srgbClr val="000000">
                    <a:alpha val="100000"/>
                  </a:srgbClr>
                </a:solidFill>
                <a:latin typeface="Microsoft YaHei"/>
                <a:ea typeface="Microsoft YaHei"/>
                <a:cs typeface="Microsoft YaHei"/>
              </a:rPr>
              <a:t>朱</a:t>
            </a:r>
            <a:r>
              <a:rPr sz="800" spc="-10">
                <a:solidFill>
                  <a:srgbClr val="000000">
                    <a:alpha val="100000"/>
                  </a:srgbClr>
                </a:solidFill>
                <a:latin typeface="Microsoft YaHei"/>
                <a:ea typeface="Microsoft YaHei"/>
                <a:cs typeface="Microsoft YaHei"/>
              </a:rPr>
              <a:t>惠</a:t>
            </a:r>
            <a:r>
              <a:rPr sz="800" spc="0">
                <a:solidFill>
                  <a:srgbClr val="000000">
                    <a:alpha val="100000"/>
                  </a:srgbClr>
                </a:solidFill>
                <a:latin typeface="Microsoft YaHei"/>
                <a:ea typeface="Microsoft YaHei"/>
                <a:cs typeface="Microsoft YaHei"/>
              </a:rPr>
              <a:t>军</a:t>
            </a:r>
            <a:r>
              <a:rPr sz="1700" spc="0">
                <a:solidFill>
                  <a:srgbClr val="000000">
                    <a:alpha val="100000"/>
                  </a:srgbClr>
                </a:solidFill>
                <a:latin typeface="Microsoft YaHei"/>
                <a:ea typeface="Microsoft YaHei"/>
                <a:cs typeface="Microsoft YaHei"/>
              </a:rPr>
              <a:t>、 </a:t>
            </a:r>
            <a:r>
              <a:rPr sz="900" spc="70">
                <a:solidFill>
                  <a:srgbClr val="000000">
                    <a:alpha val="100000"/>
                  </a:srgbClr>
                </a:solidFill>
                <a:latin typeface="Microsoft YaHei"/>
                <a:ea typeface="Microsoft YaHei"/>
                <a:cs typeface="Microsoft YaHei"/>
              </a:rPr>
              <a:t>朱江</a:t>
            </a:r>
            <a:r>
              <a:rPr sz="1800" spc="50">
                <a:solidFill>
                  <a:srgbClr val="000000">
                    <a:alpha val="100000"/>
                  </a:srgbClr>
                </a:solidFill>
                <a:latin typeface="Microsoft YaHei"/>
                <a:ea typeface="Microsoft YaHei"/>
                <a:cs typeface="Microsoft YaHei"/>
              </a:rPr>
              <a:t>。</a:t>
            </a:r>
            <a:endParaRPr lang="Microsoft YaHei" altLang="Microsoft YaHei" sz="1800"/>
          </a:p>
        </p:txBody>
      </p:sp>
      <p:sp>
        <p:nvSpPr>
          <p:cNvPr id="20" name="rect"/>
          <p:cNvSpPr/>
          <p:nvPr/>
        </p:nvSpPr>
        <p:spPr>
          <a:xfrm>
            <a:off x="778890" y="4508500"/>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textbox 21"/>
          <p:cNvSpPr/>
          <p:nvPr/>
        </p:nvSpPr>
        <p:spPr>
          <a:xfrm>
            <a:off x="6514413" y="9873833"/>
            <a:ext cx="102870" cy="1327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2"/>
              </a:lnSpc>
            </a:pPr>
            <a:endParaRPr lang="Arial" altLang="Arial" sz="100"/>
          </a:p>
          <a:p>
            <a:pPr marL="12700" algn="l" rtl="0" eaLnBrk="0">
              <a:lnSpc>
                <a:spcPts val="841"/>
              </a:lnSpc>
            </a:pPr>
            <a:r>
              <a:rPr sz="600" spc="0">
                <a:solidFill>
                  <a:srgbClr val="000000">
                    <a:alpha val="100000"/>
                  </a:srgbClr>
                </a:solidFill>
                <a:latin typeface="Microsoft YaHei"/>
                <a:ea typeface="Microsoft YaHei"/>
                <a:cs typeface="Microsoft YaHei"/>
              </a:rPr>
              <a:t>Ⅲ</a:t>
            </a:r>
            <a:endParaRPr lang="Microsoft YaHei" altLang="Microsoft YaHei" sz="6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textbox 22"/>
          <p:cNvSpPr/>
          <p:nvPr/>
        </p:nvSpPr>
        <p:spPr>
          <a:xfrm>
            <a:off x="793199" y="907470"/>
            <a:ext cx="5871845" cy="22644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algn="l" rtl="0" eaLnBrk="0">
              <a:lnSpc>
                <a:spcPct val="145000"/>
              </a:lnSpc>
            </a:pPr>
            <a:endParaRPr lang="Arial" altLang="Arial" sz="1000"/>
          </a:p>
          <a:p>
            <a:pPr algn="l" rtl="0" eaLnBrk="0">
              <a:lnSpc>
                <a:spcPct val="146000"/>
              </a:lnSpc>
            </a:pPr>
            <a:endParaRPr lang="Arial" altLang="Arial" sz="1000"/>
          </a:p>
          <a:p>
            <a:pPr marL="2560366" algn="l" rtl="0" eaLnBrk="0">
              <a:lnSpc>
                <a:spcPct val="88000"/>
              </a:lnSpc>
              <a:spcBef>
                <a:spcPts val="426"/>
              </a:spcBef>
            </a:pPr>
            <a:r>
              <a:rPr sz="1400" spc="-10">
                <a:solidFill>
                  <a:srgbClr val="000000">
                    <a:alpha val="100000"/>
                  </a:srgbClr>
                </a:solidFill>
                <a:latin typeface="Microsoft YaHei"/>
                <a:ea typeface="Microsoft YaHei"/>
                <a:cs typeface="Microsoft YaHei"/>
              </a:rPr>
              <a:t>引    </a:t>
            </a:r>
            <a:r>
              <a:rPr sz="1400" spc="0">
                <a:solidFill>
                  <a:srgbClr val="000000">
                    <a:alpha val="100000"/>
                  </a:srgbClr>
                </a:solidFill>
                <a:latin typeface="Microsoft YaHei"/>
                <a:ea typeface="Microsoft YaHei"/>
                <a:cs typeface="Microsoft YaHei"/>
              </a:rPr>
              <a:t>    言</a:t>
            </a:r>
            <a:endParaRPr lang="Microsoft YaHei" altLang="Microsoft YaHei" sz="1400"/>
          </a:p>
          <a:p>
            <a:pPr algn="l" rtl="0" eaLnBrk="0">
              <a:lnSpc>
                <a:spcPct val="198000"/>
              </a:lnSpc>
            </a:pPr>
            <a:endParaRPr lang="Arial" altLang="Arial" sz="1000"/>
          </a:p>
          <a:p>
            <a:pPr algn="l" rtl="0" eaLnBrk="0">
              <a:lnSpc>
                <a:spcPct val="114000"/>
              </a:lnSpc>
            </a:pPr>
            <a:endParaRPr lang="Arial" altLang="Arial" sz="400"/>
          </a:p>
          <a:p>
            <a:pPr marL="14602" indent="270129" algn="l" rtl="0" eaLnBrk="0">
              <a:lnSpc>
                <a:spcPct val="74000"/>
              </a:lnSpc>
              <a:spcBef>
                <a:spcPts val="1"/>
              </a:spcBef>
            </a:pPr>
            <a:r>
              <a:rPr sz="900" spc="60">
                <a:solidFill>
                  <a:srgbClr val="000000">
                    <a:alpha val="100000"/>
                  </a:srgbClr>
                </a:solidFill>
                <a:latin typeface="Microsoft YaHei"/>
                <a:ea typeface="Microsoft YaHei"/>
                <a:cs typeface="Microsoft YaHei"/>
              </a:rPr>
              <a:t>为切实吸取火灾事故教训</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规范人员密集场所的消防安全管理</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遏制群死群伤火灾事故的发生</a:t>
            </a:r>
            <a:r>
              <a:rPr sz="1800" spc="3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依 </a:t>
            </a:r>
            <a:r>
              <a:rPr sz="900" spc="-40">
                <a:solidFill>
                  <a:srgbClr val="000000">
                    <a:alpha val="100000"/>
                  </a:srgbClr>
                </a:solidFill>
                <a:latin typeface="Microsoft YaHei"/>
                <a:ea typeface="Microsoft YaHei"/>
                <a:cs typeface="Microsoft YaHei"/>
              </a:rPr>
              <a:t>据《中华人民共和国消防法》</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《机关</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团体</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企业</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事业单位消防安全管理规定》等相关法律</a:t>
            </a:r>
            <a:r>
              <a:rPr sz="900" spc="-10">
                <a:solidFill>
                  <a:srgbClr val="000000">
                    <a:alpha val="100000"/>
                  </a:srgbClr>
                </a:solidFill>
                <a:latin typeface="Microsoft YaHei"/>
                <a:ea typeface="Microsoft YaHei"/>
                <a:cs typeface="Microsoft YaHei"/>
              </a:rPr>
              <a:t>法</a:t>
            </a:r>
            <a:r>
              <a:rPr sz="900" spc="0">
                <a:solidFill>
                  <a:srgbClr val="000000">
                    <a:alpha val="100000"/>
                  </a:srgbClr>
                </a:solidFill>
                <a:latin typeface="Microsoft YaHei"/>
                <a:ea typeface="Microsoft YaHei"/>
                <a:cs typeface="Microsoft YaHei"/>
              </a:rPr>
              <a:t>规</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制定本 </a:t>
            </a:r>
            <a:r>
              <a:rPr sz="900" spc="50">
                <a:solidFill>
                  <a:srgbClr val="000000">
                    <a:alpha val="100000"/>
                  </a:srgbClr>
                </a:solidFill>
                <a:latin typeface="Microsoft YaHei"/>
                <a:ea typeface="Microsoft YaHei"/>
                <a:cs typeface="Microsoft YaHei"/>
              </a:rPr>
              <a:t>标准</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人员密集场所可以通过采用本标准</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规范自身消防安全管理行为</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建立消防安全</a:t>
            </a:r>
            <a:r>
              <a:rPr sz="900" spc="10">
                <a:solidFill>
                  <a:srgbClr val="000000">
                    <a:alpha val="100000"/>
                  </a:srgbClr>
                </a:solidFill>
                <a:latin typeface="Microsoft YaHei"/>
                <a:ea typeface="Microsoft YaHei"/>
                <a:cs typeface="Microsoft YaHei"/>
              </a:rPr>
              <a:t>自</a:t>
            </a:r>
            <a:r>
              <a:rPr sz="900" spc="0">
                <a:solidFill>
                  <a:srgbClr val="000000">
                    <a:alpha val="100000"/>
                  </a:srgbClr>
                </a:solidFill>
                <a:latin typeface="Microsoft YaHei"/>
                <a:ea typeface="Microsoft YaHei"/>
                <a:cs typeface="Microsoft YaHei"/>
              </a:rPr>
              <a:t>查</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火灾隐患 </a:t>
            </a:r>
            <a:r>
              <a:rPr sz="900" spc="30">
                <a:solidFill>
                  <a:srgbClr val="000000">
                    <a:alpha val="100000"/>
                  </a:srgbClr>
                </a:solidFill>
                <a:latin typeface="Microsoft YaHei"/>
                <a:ea typeface="Microsoft YaHei"/>
                <a:cs typeface="Microsoft YaHei"/>
              </a:rPr>
              <a:t>自除</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消防责任自负的自我管理与约束机制</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实现防止火灾发生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减少火灾</a:t>
            </a:r>
            <a:r>
              <a:rPr sz="900" spc="20">
                <a:solidFill>
                  <a:srgbClr val="000000">
                    <a:alpha val="100000"/>
                  </a:srgbClr>
                </a:solidFill>
                <a:latin typeface="Microsoft YaHei"/>
                <a:ea typeface="Microsoft YaHei"/>
                <a:cs typeface="Microsoft YaHei"/>
              </a:rPr>
              <a:t>危</a:t>
            </a:r>
            <a:r>
              <a:rPr sz="900" spc="0">
                <a:solidFill>
                  <a:srgbClr val="000000">
                    <a:alpha val="100000"/>
                  </a:srgbClr>
                </a:solidFill>
                <a:latin typeface="Microsoft YaHei"/>
                <a:ea typeface="Microsoft YaHei"/>
                <a:cs typeface="Microsoft YaHei"/>
              </a:rPr>
              <a:t>害</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保障人身和财产安全的 </a:t>
            </a:r>
            <a:r>
              <a:rPr sz="900" spc="70">
                <a:solidFill>
                  <a:srgbClr val="000000">
                    <a:alpha val="100000"/>
                  </a:srgbClr>
                </a:solidFill>
                <a:latin typeface="Microsoft YaHei"/>
                <a:ea typeface="Microsoft YaHei"/>
                <a:cs typeface="Microsoft YaHei"/>
              </a:rPr>
              <a:t>目标</a:t>
            </a:r>
            <a:r>
              <a:rPr sz="1800" spc="60">
                <a:solidFill>
                  <a:srgbClr val="000000">
                    <a:alpha val="100000"/>
                  </a:srgbClr>
                </a:solidFill>
                <a:latin typeface="Microsoft YaHei"/>
                <a:ea typeface="Microsoft YaHei"/>
                <a:cs typeface="Microsoft YaHei"/>
              </a:rPr>
              <a:t>。</a:t>
            </a:r>
            <a:endParaRPr lang="Microsoft YaHei" altLang="Microsoft YaHei" sz="1800"/>
          </a:p>
        </p:txBody>
      </p:sp>
      <p:sp>
        <p:nvSpPr>
          <p:cNvPr id="23" name="rect"/>
          <p:cNvSpPr/>
          <p:nvPr/>
        </p:nvSpPr>
        <p:spPr>
          <a:xfrm>
            <a:off x="3780917" y="5650229"/>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textbox 24"/>
          <p:cNvSpPr/>
          <p:nvPr/>
        </p:nvSpPr>
        <p:spPr>
          <a:xfrm>
            <a:off x="940902" y="9873833"/>
            <a:ext cx="108585" cy="1327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2"/>
              </a:lnSpc>
            </a:pPr>
            <a:endParaRPr lang="Arial" altLang="Arial" sz="100"/>
          </a:p>
          <a:p>
            <a:pPr marL="12700" algn="l" rtl="0" eaLnBrk="0">
              <a:lnSpc>
                <a:spcPts val="841"/>
              </a:lnSpc>
            </a:pPr>
            <a:r>
              <a:rPr sz="600" spc="50">
                <a:solidFill>
                  <a:srgbClr val="000000">
                    <a:alpha val="100000"/>
                  </a:srgbClr>
                </a:solidFill>
                <a:latin typeface="Microsoft YaHei"/>
                <a:ea typeface="Microsoft YaHei"/>
                <a:cs typeface="Microsoft YaHei"/>
              </a:rPr>
              <a:t>Ⅳ</a:t>
            </a:r>
            <a:endParaRPr lang="Microsoft YaHei" altLang="Microsoft YaHei" sz="6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textbox 25"/>
          <p:cNvSpPr/>
          <p:nvPr/>
        </p:nvSpPr>
        <p:spPr>
          <a:xfrm>
            <a:off x="891938" y="907470"/>
            <a:ext cx="5871845" cy="45662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324"/>
              </a:lnSpc>
            </a:pPr>
            <a:r>
              <a:rPr sz="800" spc="0">
                <a:solidFill>
                  <a:srgbClr val="000000">
                    <a:alpha val="100000"/>
                  </a:srgbClr>
                </a:solidFill>
                <a:latin typeface="Arial"/>
                <a:ea typeface="Arial"/>
                <a:cs typeface="Arial"/>
              </a:rPr>
              <a:t>GB</a:t>
            </a:r>
            <a:r>
              <a:rPr sz="2700" spc="-30" baseline="-2168">
                <a:solidFill>
                  <a:srgbClr val="000000">
                    <a:alpha val="100000"/>
                  </a:srgbClr>
                </a:solidFill>
                <a:latin typeface="Microsoft YaHei"/>
                <a:ea typeface="Microsoft YaHei"/>
                <a:cs typeface="Microsoft YaHei"/>
              </a:rPr>
              <a:t>／</a:t>
            </a:r>
            <a:r>
              <a:rPr sz="800" spc="0">
                <a:solidFill>
                  <a:srgbClr val="000000">
                    <a:alpha val="100000"/>
                  </a:srgbClr>
                </a:solidFill>
                <a:latin typeface="Arial"/>
                <a:ea typeface="Arial"/>
                <a:cs typeface="Arial"/>
              </a:rPr>
              <a:t>T</a:t>
            </a:r>
            <a:r>
              <a:rPr sz="800" spc="-30">
                <a:solidFill>
                  <a:srgbClr val="000000">
                    <a:alpha val="100000"/>
                  </a:srgbClr>
                </a:solidFill>
                <a:latin typeface="Arial"/>
                <a:ea typeface="Arial"/>
                <a:cs typeface="Arial"/>
              </a:rPr>
              <a:t> 40248 </a:t>
            </a:r>
            <a:r>
              <a:rPr sz="1400" spc="-30" baseline="-4182">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 </a:t>
            </a:r>
            <a:r>
              <a:rPr sz="800" spc="-30">
                <a:solidFill>
                  <a:srgbClr val="000000">
                    <a:alpha val="100000"/>
                  </a:srgbClr>
                </a:solidFill>
                <a:latin typeface="Arial"/>
                <a:ea typeface="Arial"/>
                <a:cs typeface="Arial"/>
              </a:rPr>
              <a:t>202</a:t>
            </a:r>
            <a:r>
              <a:rPr sz="800" spc="0">
                <a:solidFill>
                  <a:srgbClr val="000000">
                    <a:alpha val="100000"/>
                  </a:srgbClr>
                </a:solidFill>
                <a:latin typeface="Arial"/>
                <a:ea typeface="Arial"/>
                <a:cs typeface="Arial"/>
              </a:rPr>
              <a:t>1</a:t>
            </a:r>
            <a:endParaRPr lang="Arial" altLang="Arial" sz="800"/>
          </a:p>
          <a:p>
            <a:pPr algn="l" rtl="0" eaLnBrk="0">
              <a:lnSpc>
                <a:spcPct val="145000"/>
              </a:lnSpc>
            </a:pPr>
            <a:endParaRPr lang="Arial" altLang="Arial" sz="1000"/>
          </a:p>
          <a:p>
            <a:pPr algn="l" rtl="0" eaLnBrk="0">
              <a:lnSpc>
                <a:spcPct val="145000"/>
              </a:lnSpc>
            </a:pPr>
            <a:endParaRPr lang="Arial" altLang="Arial" sz="1000"/>
          </a:p>
          <a:p>
            <a:pPr marL="1752851" algn="l" rtl="0" eaLnBrk="0">
              <a:lnSpc>
                <a:spcPct val="90000"/>
              </a:lnSpc>
              <a:spcBef>
                <a:spcPts val="426"/>
              </a:spcBef>
            </a:pPr>
            <a:r>
              <a:rPr sz="1400" spc="160">
                <a:solidFill>
                  <a:srgbClr val="000000">
                    <a:alpha val="100000"/>
                  </a:srgbClr>
                </a:solidFill>
                <a:latin typeface="Microsoft YaHei"/>
                <a:ea typeface="Microsoft YaHei"/>
                <a:cs typeface="Microsoft YaHei"/>
              </a:rPr>
              <a:t>人员密集场所消防安全管</a:t>
            </a:r>
            <a:r>
              <a:rPr sz="1400" spc="130">
                <a:solidFill>
                  <a:srgbClr val="000000">
                    <a:alpha val="100000"/>
                  </a:srgbClr>
                </a:solidFill>
                <a:latin typeface="Microsoft YaHei"/>
                <a:ea typeface="Microsoft YaHei"/>
                <a:cs typeface="Microsoft YaHei"/>
              </a:rPr>
              <a:t>理</a:t>
            </a:r>
            <a:endParaRPr lang="Microsoft YaHei" altLang="Microsoft YaHei" sz="1400"/>
          </a:p>
          <a:p>
            <a:pPr algn="l" rtl="0" eaLnBrk="0">
              <a:lnSpc>
                <a:spcPct val="134000"/>
              </a:lnSpc>
            </a:pPr>
            <a:endParaRPr lang="Arial" altLang="Arial" sz="1000"/>
          </a:p>
          <a:p>
            <a:pPr algn="l" rtl="0" eaLnBrk="0">
              <a:lnSpc>
                <a:spcPct val="134000"/>
              </a:lnSpc>
            </a:pPr>
            <a:endParaRPr lang="Arial" altLang="Arial" sz="1000"/>
          </a:p>
          <a:p>
            <a:pPr marL="28101" algn="l" rtl="0" eaLnBrk="0">
              <a:lnSpc>
                <a:spcPct val="92000"/>
              </a:lnSpc>
              <a:spcBef>
                <a:spcPts val="285"/>
              </a:spcBef>
            </a:pPr>
            <a:r>
              <a:rPr sz="1400" spc="-20" baseline="-3720">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10">
                <a:solidFill>
                  <a:srgbClr val="000000">
                    <a:alpha val="100000"/>
                  </a:srgbClr>
                </a:solidFill>
                <a:latin typeface="Arial"/>
                <a:ea typeface="Arial"/>
                <a:cs typeface="Arial"/>
              </a:rPr>
              <a:t> </a:t>
            </a:r>
            <a:r>
              <a:rPr sz="900" spc="0">
                <a:solidFill>
                  <a:srgbClr val="000000">
                    <a:alpha val="100000"/>
                  </a:srgbClr>
                </a:solidFill>
                <a:latin typeface="Arial"/>
                <a:ea typeface="Arial"/>
                <a:cs typeface="Arial"/>
              </a:rPr>
              <a:t> </a:t>
            </a:r>
            <a:r>
              <a:rPr sz="900" spc="0">
                <a:solidFill>
                  <a:srgbClr val="000000">
                    <a:alpha val="100000"/>
                  </a:srgbClr>
                </a:solidFill>
                <a:latin typeface="Microsoft YaHei"/>
                <a:ea typeface="Microsoft YaHei"/>
                <a:cs typeface="Microsoft YaHei"/>
              </a:rPr>
              <a:t>范围</a:t>
            </a:r>
            <a:endParaRPr lang="Microsoft YaHei" altLang="Microsoft YaHei" sz="900"/>
          </a:p>
          <a:p>
            <a:pPr marL="15436" indent="265324" algn="l" rtl="0" eaLnBrk="0">
              <a:lnSpc>
                <a:spcPct val="79000"/>
              </a:lnSpc>
              <a:spcBef>
                <a:spcPts val="1583"/>
              </a:spcBef>
            </a:pPr>
            <a:r>
              <a:rPr sz="900" spc="20">
                <a:solidFill>
                  <a:srgbClr val="000000">
                    <a:alpha val="100000"/>
                  </a:srgbClr>
                </a:solidFill>
                <a:latin typeface="Microsoft YaHei"/>
                <a:ea typeface="Microsoft YaHei"/>
                <a:cs typeface="Microsoft YaHei"/>
              </a:rPr>
              <a:t>本文件提出了人员密集场所的消防安全管理要求和措施</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包括总则</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消防安全责任</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消防组织</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消防 </a:t>
            </a:r>
            <a:r>
              <a:rPr sz="900" spc="40">
                <a:solidFill>
                  <a:srgbClr val="000000">
                    <a:alpha val="100000"/>
                  </a:srgbClr>
                </a:solidFill>
                <a:latin typeface="Microsoft YaHei"/>
                <a:ea typeface="Microsoft YaHei"/>
                <a:cs typeface="Microsoft YaHei"/>
              </a:rPr>
              <a:t>安全制度和管理</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消防安全措施</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灭火和应急疏散预案编制和演练</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火灾事故</a:t>
            </a:r>
            <a:r>
              <a:rPr sz="900" spc="30">
                <a:solidFill>
                  <a:srgbClr val="000000">
                    <a:alpha val="100000"/>
                  </a:srgbClr>
                </a:solidFill>
                <a:latin typeface="Microsoft YaHei"/>
                <a:ea typeface="Microsoft YaHei"/>
                <a:cs typeface="Microsoft YaHei"/>
              </a:rPr>
              <a:t>处</a:t>
            </a:r>
            <a:r>
              <a:rPr sz="900" spc="0">
                <a:solidFill>
                  <a:srgbClr val="000000">
                    <a:alpha val="100000"/>
                  </a:srgbClr>
                </a:solidFill>
                <a:latin typeface="Microsoft YaHei"/>
                <a:ea typeface="Microsoft YaHei"/>
                <a:cs typeface="Microsoft YaHei"/>
              </a:rPr>
              <a:t>置与善后</a:t>
            </a:r>
            <a:r>
              <a:rPr sz="1800" spc="0">
                <a:solidFill>
                  <a:srgbClr val="000000">
                    <a:alpha val="100000"/>
                  </a:srgbClr>
                </a:solidFill>
                <a:latin typeface="Microsoft YaHei"/>
                <a:ea typeface="Microsoft YaHei"/>
                <a:cs typeface="Microsoft YaHei"/>
              </a:rPr>
              <a:t>。</a:t>
            </a:r>
            <a:endParaRPr lang="Microsoft YaHei" altLang="Microsoft YaHei" sz="1800"/>
          </a:p>
          <a:p>
            <a:pPr marL="280761" algn="l" rtl="0" eaLnBrk="0">
              <a:lnSpc>
                <a:spcPts val="1241"/>
              </a:lnSpc>
              <a:spcBef>
                <a:spcPts val="415"/>
              </a:spcBef>
            </a:pPr>
            <a:r>
              <a:rPr sz="900" spc="150">
                <a:solidFill>
                  <a:srgbClr val="000000">
                    <a:alpha val="100000"/>
                  </a:srgbClr>
                </a:solidFill>
                <a:latin typeface="Microsoft YaHei"/>
                <a:ea typeface="Microsoft YaHei"/>
                <a:cs typeface="Microsoft YaHei"/>
              </a:rPr>
              <a:t>本文件适用于具有一定规模的人员密集场所及其所在建筑的消防安全</a:t>
            </a:r>
            <a:r>
              <a:rPr sz="900" spc="140">
                <a:solidFill>
                  <a:srgbClr val="000000">
                    <a:alpha val="100000"/>
                  </a:srgbClr>
                </a:solidFill>
                <a:latin typeface="Microsoft YaHei"/>
                <a:ea typeface="Microsoft YaHei"/>
                <a:cs typeface="Microsoft YaHei"/>
              </a:rPr>
              <a:t>管</a:t>
            </a:r>
            <a:r>
              <a:rPr sz="900" spc="0">
                <a:solidFill>
                  <a:srgbClr val="000000">
                    <a:alpha val="100000"/>
                  </a:srgbClr>
                </a:solidFill>
                <a:latin typeface="Microsoft YaHei"/>
                <a:ea typeface="Microsoft YaHei"/>
                <a:cs typeface="Microsoft YaHei"/>
              </a:rPr>
              <a:t>理</a:t>
            </a:r>
            <a:r>
              <a:rPr sz="1800" spc="0">
                <a:solidFill>
                  <a:srgbClr val="000000">
                    <a:alpha val="100000"/>
                  </a:srgbClr>
                </a:solidFill>
                <a:latin typeface="Microsoft YaHei"/>
                <a:ea typeface="Microsoft YaHei"/>
                <a:cs typeface="Microsoft YaHei"/>
              </a:rPr>
              <a:t>。</a:t>
            </a:r>
            <a:endParaRPr lang="Microsoft YaHei" altLang="Microsoft YaHei" sz="1800"/>
          </a:p>
          <a:p>
            <a:pPr algn="l" rtl="0" eaLnBrk="0">
              <a:lnSpc>
                <a:spcPct val="143000"/>
              </a:lnSpc>
            </a:pPr>
            <a:endParaRPr lang="Arial" altLang="Arial" sz="1000"/>
          </a:p>
          <a:p>
            <a:pPr marL="12700" algn="l" rtl="0" eaLnBrk="0">
              <a:lnSpc>
                <a:spcPct val="91000"/>
              </a:lnSpc>
              <a:spcBef>
                <a:spcPts val="274"/>
              </a:spcBef>
            </a:pPr>
            <a:r>
              <a:rPr sz="1400" spc="90" baseline="-3720">
                <a:solidFill>
                  <a:srgbClr val="000000">
                    <a:alpha val="100000"/>
                  </a:srgbClr>
                </a:solidFill>
                <a:latin typeface="Arial"/>
                <a:ea typeface="Arial"/>
                <a:cs typeface="Arial"/>
              </a:rPr>
              <a:t>2</a:t>
            </a:r>
            <a:r>
              <a:rPr sz="900" spc="90">
                <a:solidFill>
                  <a:srgbClr val="000000">
                    <a:alpha val="100000"/>
                  </a:srgbClr>
                </a:solidFill>
                <a:latin typeface="Arial"/>
                <a:ea typeface="Arial"/>
                <a:cs typeface="Arial"/>
              </a:rPr>
              <a:t>    </a:t>
            </a:r>
            <a:r>
              <a:rPr sz="900" spc="90">
                <a:solidFill>
                  <a:srgbClr val="000000">
                    <a:alpha val="100000"/>
                  </a:srgbClr>
                </a:solidFill>
                <a:latin typeface="Microsoft YaHei"/>
                <a:ea typeface="Microsoft YaHei"/>
                <a:cs typeface="Microsoft YaHei"/>
              </a:rPr>
              <a:t>规范性引用文</a:t>
            </a:r>
            <a:r>
              <a:rPr sz="900" spc="30">
                <a:solidFill>
                  <a:srgbClr val="000000">
                    <a:alpha val="100000"/>
                  </a:srgbClr>
                </a:solidFill>
                <a:latin typeface="Microsoft YaHei"/>
                <a:ea typeface="Microsoft YaHei"/>
                <a:cs typeface="Microsoft YaHei"/>
              </a:rPr>
              <a:t>件</a:t>
            </a:r>
            <a:endParaRPr lang="Microsoft YaHei" altLang="Microsoft YaHei" sz="900"/>
          </a:p>
          <a:p>
            <a:pPr marL="14574" indent="267049" algn="l" rtl="0" eaLnBrk="0">
              <a:lnSpc>
                <a:spcPct val="79000"/>
              </a:lnSpc>
              <a:spcBef>
                <a:spcPts val="1591"/>
              </a:spcBef>
            </a:pPr>
            <a:r>
              <a:rPr sz="900" spc="100">
                <a:solidFill>
                  <a:srgbClr val="000000">
                    <a:alpha val="100000"/>
                  </a:srgbClr>
                </a:solidFill>
                <a:latin typeface="Microsoft YaHei"/>
                <a:ea typeface="Microsoft YaHei"/>
                <a:cs typeface="Microsoft YaHei"/>
              </a:rPr>
              <a:t>下列文件中的内容通过文中的规范性引用而构成本文件必不可少的条款</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其中</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注 日期的</a:t>
            </a:r>
            <a:r>
              <a:rPr sz="900" spc="40">
                <a:solidFill>
                  <a:srgbClr val="000000">
                    <a:alpha val="100000"/>
                  </a:srgbClr>
                </a:solidFill>
                <a:latin typeface="Microsoft YaHei"/>
                <a:ea typeface="Microsoft YaHei"/>
                <a:cs typeface="Microsoft YaHei"/>
              </a:rPr>
              <a:t>引</a:t>
            </a:r>
            <a:r>
              <a:rPr sz="900" spc="0">
                <a:solidFill>
                  <a:srgbClr val="000000">
                    <a:alpha val="100000"/>
                  </a:srgbClr>
                </a:solidFill>
                <a:latin typeface="Microsoft YaHei"/>
                <a:ea typeface="Microsoft YaHei"/>
                <a:cs typeface="Microsoft YaHei"/>
              </a:rPr>
              <a:t>用文 </a:t>
            </a:r>
            <a:r>
              <a:rPr sz="900" spc="70">
                <a:solidFill>
                  <a:srgbClr val="000000">
                    <a:alpha val="100000"/>
                  </a:srgbClr>
                </a:solidFill>
                <a:latin typeface="Microsoft YaHei"/>
                <a:ea typeface="Microsoft YaHei"/>
                <a:cs typeface="Microsoft YaHei"/>
              </a:rPr>
              <a:t>件</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仅该日期对应的版本适用于本文件</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不注日期的引用文件</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其最新版本(包括所有的修</a:t>
            </a:r>
            <a:r>
              <a:rPr sz="900" spc="40">
                <a:solidFill>
                  <a:srgbClr val="000000">
                    <a:alpha val="100000"/>
                  </a:srgbClr>
                </a:solidFill>
                <a:latin typeface="Microsoft YaHei"/>
                <a:ea typeface="Microsoft YaHei"/>
                <a:cs typeface="Microsoft YaHei"/>
              </a:rPr>
              <a:t>改</a:t>
            </a:r>
            <a:r>
              <a:rPr sz="900" spc="0">
                <a:solidFill>
                  <a:srgbClr val="000000">
                    <a:alpha val="100000"/>
                  </a:srgbClr>
                </a:solidFill>
                <a:latin typeface="Microsoft YaHei"/>
                <a:ea typeface="Microsoft YaHei"/>
                <a:cs typeface="Microsoft YaHei"/>
              </a:rPr>
              <a:t>单) 适用于 </a:t>
            </a:r>
            <a:r>
              <a:rPr sz="900" spc="90">
                <a:solidFill>
                  <a:srgbClr val="000000">
                    <a:alpha val="100000"/>
                  </a:srgbClr>
                </a:solidFill>
                <a:latin typeface="Microsoft YaHei"/>
                <a:ea typeface="Microsoft YaHei"/>
                <a:cs typeface="Microsoft YaHei"/>
              </a:rPr>
              <a:t>本文件</a:t>
            </a:r>
            <a:r>
              <a:rPr sz="1800" spc="70">
                <a:solidFill>
                  <a:srgbClr val="000000">
                    <a:alpha val="100000"/>
                  </a:srgbClr>
                </a:solidFill>
                <a:latin typeface="Microsoft YaHei"/>
                <a:ea typeface="Microsoft YaHei"/>
                <a:cs typeface="Microsoft YaHei"/>
              </a:rPr>
              <a:t>。</a:t>
            </a:r>
            <a:endParaRPr lang="Microsoft YaHei" altLang="Microsoft YaHei" sz="1800"/>
          </a:p>
          <a:p>
            <a:pPr marL="281970" algn="l" rtl="0" eaLnBrk="0">
              <a:lnSpc>
                <a:spcPts val="1014"/>
              </a:lnSpc>
              <a:spcBef>
                <a:spcPts val="389"/>
              </a:spcBef>
            </a:pPr>
            <a:r>
              <a:rPr sz="1400" spc="0" baseline="-23314">
                <a:solidFill>
                  <a:srgbClr val="000000">
                    <a:alpha val="100000"/>
                  </a:srgbClr>
                </a:solidFill>
                <a:latin typeface="Microsoft YaHei"/>
                <a:ea typeface="Microsoft YaHei"/>
                <a:cs typeface="Microsoft YaHei"/>
              </a:rPr>
              <a:t>GB</a:t>
            </a:r>
            <a:r>
              <a:rPr sz="1800" spc="40">
                <a:solidFill>
                  <a:srgbClr val="000000">
                    <a:alpha val="100000"/>
                  </a:srgbClr>
                </a:solidFill>
                <a:latin typeface="Microsoft YaHei"/>
                <a:ea typeface="Microsoft YaHei"/>
                <a:cs typeface="Microsoft YaHei"/>
              </a:rPr>
              <a:t>／</a:t>
            </a:r>
            <a:r>
              <a:rPr sz="1400" spc="0" baseline="-23314">
                <a:solidFill>
                  <a:srgbClr val="000000">
                    <a:alpha val="100000"/>
                  </a:srgbClr>
                </a:solidFill>
                <a:latin typeface="Microsoft YaHei"/>
                <a:ea typeface="Microsoft YaHei"/>
                <a:cs typeface="Microsoft YaHei"/>
              </a:rPr>
              <a:t>T</a:t>
            </a:r>
            <a:r>
              <a:rPr sz="900" spc="40">
                <a:solidFill>
                  <a:srgbClr val="000000">
                    <a:alpha val="100000"/>
                  </a:srgbClr>
                </a:solidFill>
                <a:latin typeface="Microsoft YaHei"/>
                <a:ea typeface="Microsoft YaHei"/>
                <a:cs typeface="Microsoft YaHei"/>
              </a:rPr>
              <a:t> 5907(所有部分)    消</a:t>
            </a:r>
            <a:r>
              <a:rPr sz="900" spc="20">
                <a:solidFill>
                  <a:srgbClr val="000000">
                    <a:alpha val="100000"/>
                  </a:srgbClr>
                </a:solidFill>
                <a:latin typeface="Microsoft YaHei"/>
                <a:ea typeface="Microsoft YaHei"/>
                <a:cs typeface="Microsoft YaHei"/>
              </a:rPr>
              <a:t>防</a:t>
            </a:r>
            <a:r>
              <a:rPr sz="900" spc="0">
                <a:solidFill>
                  <a:srgbClr val="000000">
                    <a:alpha val="100000"/>
                  </a:srgbClr>
                </a:solidFill>
                <a:latin typeface="Microsoft YaHei"/>
                <a:ea typeface="Microsoft YaHei"/>
                <a:cs typeface="Microsoft YaHei"/>
              </a:rPr>
              <a:t>词汇</a:t>
            </a:r>
            <a:endParaRPr lang="Microsoft YaHei" altLang="Microsoft YaHei" sz="900"/>
          </a:p>
          <a:p>
            <a:pPr marL="281970" algn="l" rtl="0" eaLnBrk="0">
              <a:lnSpc>
                <a:spcPts val="1567"/>
              </a:lnSpc>
            </a:pPr>
            <a:r>
              <a:rPr sz="1400" spc="0" baseline="-15501">
                <a:solidFill>
                  <a:srgbClr val="000000">
                    <a:alpha val="100000"/>
                  </a:srgbClr>
                </a:solidFill>
                <a:latin typeface="Microsoft YaHei"/>
                <a:ea typeface="Microsoft YaHei"/>
                <a:cs typeface="Microsoft YaHei"/>
              </a:rPr>
              <a:t>GB</a:t>
            </a:r>
            <a:r>
              <a:rPr sz="900" spc="90">
                <a:solidFill>
                  <a:srgbClr val="000000">
                    <a:alpha val="100000"/>
                  </a:srgbClr>
                </a:solidFill>
                <a:latin typeface="Microsoft YaHei"/>
                <a:ea typeface="Microsoft YaHei"/>
                <a:cs typeface="Microsoft YaHei"/>
              </a:rPr>
              <a:t> </a:t>
            </a:r>
            <a:r>
              <a:rPr sz="1400" spc="90" baseline="-15501">
                <a:solidFill>
                  <a:srgbClr val="000000">
                    <a:alpha val="100000"/>
                  </a:srgbClr>
                </a:solidFill>
                <a:latin typeface="Microsoft YaHei"/>
                <a:ea typeface="Microsoft YaHei"/>
                <a:cs typeface="Microsoft YaHei"/>
              </a:rPr>
              <a:t>25201</a:t>
            </a:r>
            <a:r>
              <a:rPr sz="900" spc="90">
                <a:solidFill>
                  <a:srgbClr val="000000">
                    <a:alpha val="100000"/>
                  </a:srgbClr>
                </a:solidFill>
                <a:latin typeface="Microsoft YaHei"/>
                <a:ea typeface="Microsoft YaHei"/>
                <a:cs typeface="Microsoft YaHei"/>
              </a:rPr>
              <a:t>    建筑消防设施的维护</a:t>
            </a:r>
            <a:r>
              <a:rPr sz="900" spc="0">
                <a:solidFill>
                  <a:srgbClr val="000000">
                    <a:alpha val="100000"/>
                  </a:srgbClr>
                </a:solidFill>
                <a:latin typeface="Microsoft YaHei"/>
                <a:ea typeface="Microsoft YaHei"/>
                <a:cs typeface="Microsoft YaHei"/>
              </a:rPr>
              <a:t>管理</a:t>
            </a:r>
            <a:endParaRPr lang="Microsoft YaHei" altLang="Microsoft YaHei" sz="900"/>
          </a:p>
          <a:p>
            <a:pPr marL="281970" algn="l" rtl="0" eaLnBrk="0">
              <a:lnSpc>
                <a:spcPts val="1620"/>
              </a:lnSpc>
            </a:pPr>
            <a:r>
              <a:rPr sz="1400" spc="0" baseline="-16877">
                <a:solidFill>
                  <a:srgbClr val="000000">
                    <a:alpha val="100000"/>
                  </a:srgbClr>
                </a:solidFill>
                <a:latin typeface="Microsoft YaHei"/>
                <a:ea typeface="Microsoft YaHei"/>
                <a:cs typeface="Microsoft YaHei"/>
              </a:rPr>
              <a:t>GB</a:t>
            </a:r>
            <a:r>
              <a:rPr sz="900" spc="90">
                <a:solidFill>
                  <a:srgbClr val="000000">
                    <a:alpha val="100000"/>
                  </a:srgbClr>
                </a:solidFill>
                <a:latin typeface="Microsoft YaHei"/>
                <a:ea typeface="Microsoft YaHei"/>
                <a:cs typeface="Microsoft YaHei"/>
              </a:rPr>
              <a:t> </a:t>
            </a:r>
            <a:r>
              <a:rPr sz="1400" spc="90" baseline="-16877">
                <a:solidFill>
                  <a:srgbClr val="000000">
                    <a:alpha val="100000"/>
                  </a:srgbClr>
                </a:solidFill>
                <a:latin typeface="Microsoft YaHei"/>
                <a:ea typeface="Microsoft YaHei"/>
                <a:cs typeface="Microsoft YaHei"/>
              </a:rPr>
              <a:t>25506</a:t>
            </a:r>
            <a:r>
              <a:rPr sz="900" spc="90">
                <a:solidFill>
                  <a:srgbClr val="000000">
                    <a:alpha val="100000"/>
                  </a:srgbClr>
                </a:solidFill>
                <a:latin typeface="Microsoft YaHei"/>
                <a:ea typeface="Microsoft YaHei"/>
                <a:cs typeface="Microsoft YaHei"/>
              </a:rPr>
              <a:t>    消防控制室通用技术</a:t>
            </a:r>
            <a:r>
              <a:rPr sz="900" spc="0">
                <a:solidFill>
                  <a:srgbClr val="000000">
                    <a:alpha val="100000"/>
                  </a:srgbClr>
                </a:solidFill>
                <a:latin typeface="Microsoft YaHei"/>
                <a:ea typeface="Microsoft YaHei"/>
                <a:cs typeface="Microsoft YaHei"/>
              </a:rPr>
              <a:t>要求</a:t>
            </a:r>
            <a:endParaRPr lang="Microsoft YaHei" altLang="Microsoft YaHei" sz="900"/>
          </a:p>
          <a:p>
            <a:pPr marL="281970" algn="l" rtl="0" eaLnBrk="0">
              <a:lnSpc>
                <a:spcPts val="1649"/>
              </a:lnSpc>
            </a:pPr>
            <a:r>
              <a:rPr sz="1400" spc="0" baseline="-16693">
                <a:solidFill>
                  <a:srgbClr val="000000">
                    <a:alpha val="100000"/>
                  </a:srgbClr>
                </a:solidFill>
                <a:latin typeface="Microsoft YaHei"/>
                <a:ea typeface="Microsoft YaHei"/>
                <a:cs typeface="Microsoft YaHei"/>
              </a:rPr>
              <a:t>GB</a:t>
            </a:r>
            <a:r>
              <a:rPr sz="900" spc="80">
                <a:solidFill>
                  <a:srgbClr val="000000">
                    <a:alpha val="100000"/>
                  </a:srgbClr>
                </a:solidFill>
                <a:latin typeface="Microsoft YaHei"/>
                <a:ea typeface="Microsoft YaHei"/>
                <a:cs typeface="Microsoft YaHei"/>
              </a:rPr>
              <a:t> </a:t>
            </a:r>
            <a:r>
              <a:rPr sz="1400" spc="80" baseline="-16693">
                <a:solidFill>
                  <a:srgbClr val="000000">
                    <a:alpha val="100000"/>
                  </a:srgbClr>
                </a:solidFill>
                <a:latin typeface="Microsoft YaHei"/>
                <a:ea typeface="Microsoft YaHei"/>
                <a:cs typeface="Microsoft YaHei"/>
              </a:rPr>
              <a:t>35181</a:t>
            </a:r>
            <a:r>
              <a:rPr sz="900" spc="80">
                <a:solidFill>
                  <a:srgbClr val="000000">
                    <a:alpha val="100000"/>
                  </a:srgbClr>
                </a:solidFill>
                <a:latin typeface="Microsoft YaHei"/>
                <a:ea typeface="Microsoft YaHei"/>
                <a:cs typeface="Microsoft YaHei"/>
              </a:rPr>
              <a:t>    重大火灾隐患判定方</a:t>
            </a:r>
            <a:r>
              <a:rPr sz="900" spc="40">
                <a:solidFill>
                  <a:srgbClr val="000000">
                    <a:alpha val="100000"/>
                  </a:srgbClr>
                </a:solidFill>
                <a:latin typeface="Microsoft YaHei"/>
                <a:ea typeface="Microsoft YaHei"/>
                <a:cs typeface="Microsoft YaHei"/>
              </a:rPr>
              <a:t>法</a:t>
            </a:r>
            <a:endParaRPr lang="Microsoft YaHei" altLang="Microsoft YaHei" sz="900"/>
          </a:p>
          <a:p>
            <a:pPr algn="l" rtl="0" eaLnBrk="0">
              <a:lnSpc>
                <a:spcPct val="116000"/>
              </a:lnSpc>
            </a:pPr>
            <a:endParaRPr lang="Arial" altLang="Arial" sz="500"/>
          </a:p>
          <a:p>
            <a:pPr marL="281970" algn="l" rtl="0" eaLnBrk="0">
              <a:lnSpc>
                <a:spcPts val="1221"/>
              </a:lnSpc>
              <a:spcBef>
                <a:spcPts val="2"/>
              </a:spcBef>
            </a:pPr>
            <a:r>
              <a:rPr sz="1400" spc="0" baseline="-18694">
                <a:solidFill>
                  <a:srgbClr val="000000">
                    <a:alpha val="100000"/>
                  </a:srgbClr>
                </a:solidFill>
                <a:latin typeface="Microsoft YaHei"/>
                <a:ea typeface="Microsoft YaHei"/>
                <a:cs typeface="Microsoft YaHei"/>
              </a:rPr>
              <a:t>GB</a:t>
            </a:r>
            <a:r>
              <a:rPr sz="1800" spc="70">
                <a:solidFill>
                  <a:srgbClr val="000000">
                    <a:alpha val="100000"/>
                  </a:srgbClr>
                </a:solidFill>
                <a:latin typeface="Microsoft YaHei"/>
                <a:ea typeface="Microsoft YaHei"/>
                <a:cs typeface="Microsoft YaHei"/>
              </a:rPr>
              <a:t>／</a:t>
            </a:r>
            <a:r>
              <a:rPr sz="1400" spc="0" baseline="-18694">
                <a:solidFill>
                  <a:srgbClr val="000000">
                    <a:alpha val="100000"/>
                  </a:srgbClr>
                </a:solidFill>
                <a:latin typeface="Microsoft YaHei"/>
                <a:ea typeface="Microsoft YaHei"/>
                <a:cs typeface="Microsoft YaHei"/>
              </a:rPr>
              <a:t>T</a:t>
            </a:r>
            <a:r>
              <a:rPr sz="900" spc="70">
                <a:solidFill>
                  <a:srgbClr val="000000">
                    <a:alpha val="100000"/>
                  </a:srgbClr>
                </a:solidFill>
                <a:latin typeface="Microsoft YaHei"/>
                <a:ea typeface="Microsoft YaHei"/>
                <a:cs typeface="Microsoft YaHei"/>
              </a:rPr>
              <a:t> </a:t>
            </a:r>
            <a:r>
              <a:rPr sz="1400" spc="70" baseline="-18694">
                <a:solidFill>
                  <a:srgbClr val="000000">
                    <a:alpha val="100000"/>
                  </a:srgbClr>
                </a:solidFill>
                <a:latin typeface="Microsoft YaHei"/>
                <a:ea typeface="Microsoft YaHei"/>
                <a:cs typeface="Microsoft YaHei"/>
              </a:rPr>
              <a:t>38315</a:t>
            </a:r>
            <a:r>
              <a:rPr sz="900" spc="70">
                <a:solidFill>
                  <a:srgbClr val="000000">
                    <a:alpha val="100000"/>
                  </a:srgbClr>
                </a:solidFill>
                <a:latin typeface="Microsoft YaHei"/>
                <a:ea typeface="Microsoft YaHei"/>
                <a:cs typeface="Microsoft YaHei"/>
              </a:rPr>
              <a:t>    社会单位灭火和应急疏散预案编制及实</a:t>
            </a:r>
            <a:r>
              <a:rPr sz="900" spc="40">
                <a:solidFill>
                  <a:srgbClr val="000000">
                    <a:alpha val="100000"/>
                  </a:srgbClr>
                </a:solidFill>
                <a:latin typeface="Microsoft YaHei"/>
                <a:ea typeface="Microsoft YaHei"/>
                <a:cs typeface="Microsoft YaHei"/>
              </a:rPr>
              <a:t>施</a:t>
            </a:r>
            <a:r>
              <a:rPr sz="900" spc="0">
                <a:solidFill>
                  <a:srgbClr val="000000">
                    <a:alpha val="100000"/>
                  </a:srgbClr>
                </a:solidFill>
                <a:latin typeface="Microsoft YaHei"/>
                <a:ea typeface="Microsoft YaHei"/>
                <a:cs typeface="Microsoft YaHei"/>
              </a:rPr>
              <a:t>导则</a:t>
            </a:r>
            <a:endParaRPr lang="Microsoft YaHei" altLang="Microsoft YaHei" sz="900"/>
          </a:p>
        </p:txBody>
      </p:sp>
      <p:sp>
        <p:nvSpPr>
          <p:cNvPr id="26" name="textbox 26"/>
          <p:cNvSpPr/>
          <p:nvPr/>
        </p:nvSpPr>
        <p:spPr>
          <a:xfrm>
            <a:off x="893222" y="7781185"/>
            <a:ext cx="5953125" cy="2040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152"/>
              </a:lnSpc>
            </a:pPr>
            <a:endParaRPr lang="Arial" altLang="Arial" sz="100"/>
          </a:p>
          <a:p>
            <a:pPr marL="12700" algn="l" rtl="0" eaLnBrk="0">
              <a:lnSpc>
                <a:spcPct val="91000"/>
              </a:lnSpc>
            </a:pPr>
            <a:r>
              <a:rPr sz="1400" spc="80" baseline="-3720">
                <a:solidFill>
                  <a:srgbClr val="000000">
                    <a:alpha val="100000"/>
                  </a:srgbClr>
                </a:solidFill>
                <a:latin typeface="Arial"/>
                <a:ea typeface="Arial"/>
                <a:cs typeface="Arial"/>
              </a:rPr>
              <a:t>3</a:t>
            </a:r>
            <a:r>
              <a:rPr sz="900" spc="80">
                <a:solidFill>
                  <a:srgbClr val="000000">
                    <a:alpha val="100000"/>
                  </a:srgbClr>
                </a:solidFill>
                <a:latin typeface="Arial"/>
                <a:ea typeface="Arial"/>
                <a:cs typeface="Arial"/>
              </a:rPr>
              <a:t>    </a:t>
            </a:r>
            <a:r>
              <a:rPr sz="900" spc="80">
                <a:solidFill>
                  <a:srgbClr val="000000">
                    <a:alpha val="100000"/>
                  </a:srgbClr>
                </a:solidFill>
                <a:latin typeface="Microsoft YaHei"/>
                <a:ea typeface="Microsoft YaHei"/>
                <a:cs typeface="Microsoft YaHei"/>
              </a:rPr>
              <a:t>术语和</a:t>
            </a:r>
            <a:r>
              <a:rPr sz="900" spc="70">
                <a:solidFill>
                  <a:srgbClr val="000000">
                    <a:alpha val="100000"/>
                  </a:srgbClr>
                </a:solidFill>
                <a:latin typeface="Microsoft YaHei"/>
                <a:ea typeface="Microsoft YaHei"/>
                <a:cs typeface="Microsoft YaHei"/>
              </a:rPr>
              <a:t>定</a:t>
            </a:r>
            <a:r>
              <a:rPr sz="900" spc="0">
                <a:solidFill>
                  <a:srgbClr val="000000">
                    <a:alpha val="100000"/>
                  </a:srgbClr>
                </a:solidFill>
                <a:latin typeface="Microsoft YaHei"/>
                <a:ea typeface="Microsoft YaHei"/>
                <a:cs typeface="Microsoft YaHei"/>
              </a:rPr>
              <a:t>义</a:t>
            </a:r>
            <a:endParaRPr lang="Microsoft YaHei" altLang="Microsoft YaHei" sz="900"/>
          </a:p>
          <a:p>
            <a:pPr algn="l" rtl="0" eaLnBrk="0">
              <a:lnSpc>
                <a:spcPct val="104000"/>
              </a:lnSpc>
            </a:pPr>
            <a:endParaRPr lang="Arial" altLang="Arial" sz="1000"/>
          </a:p>
          <a:p>
            <a:pPr marL="14276" indent="266409" algn="l" rtl="0" eaLnBrk="0">
              <a:lnSpc>
                <a:spcPct val="82000"/>
              </a:lnSpc>
              <a:spcBef>
                <a:spcPts val="479"/>
              </a:spcBef>
            </a:pPr>
            <a:r>
              <a:rPr sz="700" spc="-10">
                <a:solidFill>
                  <a:srgbClr val="000000">
                    <a:alpha val="100000"/>
                  </a:srgbClr>
                </a:solidFill>
                <a:latin typeface="Microsoft YaHei"/>
                <a:ea typeface="Microsoft YaHei"/>
                <a:cs typeface="Microsoft YaHei"/>
              </a:rPr>
              <a:t>GB</a:t>
            </a:r>
            <a:r>
              <a:rPr sz="2400" spc="-10" baseline="4340">
                <a:solidFill>
                  <a:srgbClr val="000000">
                    <a:alpha val="100000"/>
                  </a:srgbClr>
                </a:solidFill>
                <a:latin typeface="Microsoft YaHei"/>
                <a:ea typeface="Microsoft YaHei"/>
                <a:cs typeface="Microsoft YaHei"/>
              </a:rPr>
              <a:t>／</a:t>
            </a:r>
            <a:r>
              <a:rPr sz="700" spc="-10">
                <a:solidFill>
                  <a:srgbClr val="000000">
                    <a:alpha val="100000"/>
                  </a:srgbClr>
                </a:solidFill>
                <a:latin typeface="Microsoft YaHei"/>
                <a:ea typeface="Microsoft YaHei"/>
                <a:cs typeface="Microsoft YaHei"/>
              </a:rPr>
              <a:t>T  5907 </a:t>
            </a:r>
            <a:r>
              <a:rPr sz="2400" spc="-10" baseline="4340">
                <a:solidFill>
                  <a:srgbClr val="000000">
                    <a:alpha val="100000"/>
                  </a:srgbClr>
                </a:solidFill>
                <a:latin typeface="Microsoft YaHei"/>
                <a:ea typeface="Microsoft YaHei"/>
                <a:cs typeface="Microsoft YaHei"/>
              </a:rPr>
              <a:t>、</a:t>
            </a:r>
            <a:r>
              <a:rPr sz="700" spc="-10">
                <a:solidFill>
                  <a:srgbClr val="000000">
                    <a:alpha val="100000"/>
                  </a:srgbClr>
                </a:solidFill>
                <a:latin typeface="Microsoft YaHei"/>
                <a:ea typeface="Microsoft YaHei"/>
                <a:cs typeface="Microsoft YaHei"/>
              </a:rPr>
              <a:t>GB  25201 </a:t>
            </a:r>
            <a:r>
              <a:rPr sz="2400" spc="-10" baseline="4340">
                <a:solidFill>
                  <a:srgbClr val="000000">
                    <a:alpha val="100000"/>
                  </a:srgbClr>
                </a:solidFill>
                <a:latin typeface="Microsoft YaHei"/>
                <a:ea typeface="Microsoft YaHei"/>
                <a:cs typeface="Microsoft YaHei"/>
              </a:rPr>
              <a:t>、</a:t>
            </a:r>
            <a:r>
              <a:rPr sz="700" spc="-10">
                <a:solidFill>
                  <a:srgbClr val="000000">
                    <a:alpha val="100000"/>
                  </a:srgbClr>
                </a:solidFill>
                <a:latin typeface="Microsoft YaHei"/>
                <a:ea typeface="Microsoft YaHei"/>
                <a:cs typeface="Microsoft YaHei"/>
              </a:rPr>
              <a:t>GB  25506 </a:t>
            </a:r>
            <a:r>
              <a:rPr sz="2400" spc="-10" baseline="434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GB</a:t>
            </a:r>
            <a:r>
              <a:rPr sz="700" spc="-10">
                <a:solidFill>
                  <a:srgbClr val="000000">
                    <a:alpha val="100000"/>
                  </a:srgbClr>
                </a:solidFill>
                <a:latin typeface="Microsoft YaHei"/>
                <a:ea typeface="Microsoft YaHei"/>
                <a:cs typeface="Microsoft YaHei"/>
              </a:rPr>
              <a:t>  35181 </a:t>
            </a:r>
            <a:r>
              <a:rPr sz="2400" spc="-10" baseline="434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GB</a:t>
            </a:r>
            <a:r>
              <a:rPr sz="2400" spc="-10" baseline="434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T</a:t>
            </a:r>
            <a:r>
              <a:rPr sz="700" spc="-10">
                <a:solidFill>
                  <a:srgbClr val="000000">
                    <a:alpha val="100000"/>
                  </a:srgbClr>
                </a:solidFill>
                <a:latin typeface="Microsoft YaHei"/>
                <a:ea typeface="Microsoft YaHei"/>
                <a:cs typeface="Microsoft YaHei"/>
              </a:rPr>
              <a:t>  38315 </a:t>
            </a:r>
            <a:r>
              <a:rPr sz="2400" spc="-10" baseline="434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GB</a:t>
            </a:r>
            <a:r>
              <a:rPr sz="700" spc="-10">
                <a:solidFill>
                  <a:srgbClr val="000000">
                    <a:alpha val="100000"/>
                  </a:srgbClr>
                </a:solidFill>
                <a:latin typeface="Microsoft YaHei"/>
                <a:ea typeface="Microsoft YaHei"/>
                <a:cs typeface="Microsoft YaHei"/>
              </a:rPr>
              <a:t>   50016 </a:t>
            </a:r>
            <a:r>
              <a:rPr sz="2400" spc="-10" baseline="434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GB</a:t>
            </a:r>
            <a:r>
              <a:rPr sz="700" spc="-10">
                <a:solidFill>
                  <a:srgbClr val="000000">
                    <a:alpha val="100000"/>
                  </a:srgbClr>
                </a:solidFill>
                <a:latin typeface="Microsoft YaHei"/>
                <a:ea typeface="Microsoft YaHei"/>
                <a:cs typeface="Microsoft YaHei"/>
              </a:rPr>
              <a:t>   50084</a:t>
            </a:r>
            <a:r>
              <a:rPr sz="2400" spc="-10" baseline="434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GB</a:t>
            </a:r>
            <a:r>
              <a:rPr sz="700" spc="-10">
                <a:solidFill>
                  <a:srgbClr val="000000">
                    <a:alpha val="100000"/>
                  </a:srgbClr>
                </a:solidFill>
                <a:latin typeface="Microsoft YaHei"/>
                <a:ea typeface="Microsoft YaHei"/>
                <a:cs typeface="Microsoft YaHei"/>
              </a:rPr>
              <a:t>   50116 </a:t>
            </a:r>
            <a:r>
              <a:rPr sz="2400" spc="-10" baseline="4340">
                <a:solidFill>
                  <a:srgbClr val="000000">
                    <a:alpha val="100000"/>
                  </a:srgbClr>
                </a:solidFill>
                <a:latin typeface="Microsoft YaHei"/>
                <a:ea typeface="Microsoft YaHei"/>
                <a:cs typeface="Microsoft YaHei"/>
              </a:rPr>
              <a:t>、</a:t>
            </a:r>
            <a:r>
              <a:rPr sz="1500" spc="0">
                <a:solidFill>
                  <a:srgbClr val="000000">
                    <a:alpha val="100000"/>
                  </a:srgbClr>
                </a:solidFill>
                <a:latin typeface="Microsoft YaHei"/>
                <a:ea typeface="Microsoft YaHei"/>
                <a:cs typeface="Microsoft YaHei"/>
              </a:rPr>
              <a:t> </a:t>
            </a:r>
            <a:r>
              <a:rPr sz="800" spc="0">
                <a:solidFill>
                  <a:srgbClr val="000000">
                    <a:alpha val="100000"/>
                  </a:srgbClr>
                </a:solidFill>
                <a:latin typeface="Microsoft YaHei"/>
                <a:ea typeface="Microsoft YaHei"/>
                <a:cs typeface="Microsoft YaHei"/>
              </a:rPr>
              <a:t>GB</a:t>
            </a:r>
            <a:r>
              <a:rPr sz="800" spc="-20">
                <a:solidFill>
                  <a:srgbClr val="000000">
                    <a:alpha val="100000"/>
                  </a:srgbClr>
                </a:solidFill>
                <a:latin typeface="Microsoft YaHei"/>
                <a:ea typeface="Microsoft YaHei"/>
                <a:cs typeface="Microsoft YaHei"/>
              </a:rPr>
              <a:t> 50140 </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GB</a:t>
            </a:r>
            <a:r>
              <a:rPr sz="800" spc="-20">
                <a:solidFill>
                  <a:srgbClr val="000000">
                    <a:alpha val="100000"/>
                  </a:srgbClr>
                </a:solidFill>
                <a:latin typeface="Microsoft YaHei"/>
                <a:ea typeface="Microsoft YaHei"/>
                <a:cs typeface="Microsoft YaHei"/>
              </a:rPr>
              <a:t> 50222 </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GB</a:t>
            </a:r>
            <a:r>
              <a:rPr sz="800" spc="-20">
                <a:solidFill>
                  <a:srgbClr val="000000">
                    <a:alpha val="100000"/>
                  </a:srgbClr>
                </a:solidFill>
                <a:latin typeface="Microsoft YaHei"/>
                <a:ea typeface="Microsoft YaHei"/>
                <a:cs typeface="Microsoft YaHei"/>
              </a:rPr>
              <a:t> 51251 </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GB</a:t>
            </a:r>
            <a:r>
              <a:rPr sz="800" spc="-20">
                <a:solidFill>
                  <a:srgbClr val="000000">
                    <a:alpha val="100000"/>
                  </a:srgbClr>
                </a:solidFill>
                <a:latin typeface="Microsoft YaHei"/>
                <a:ea typeface="Microsoft YaHei"/>
                <a:cs typeface="Microsoft YaHei"/>
              </a:rPr>
              <a:t> 51309 </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XF</a:t>
            </a:r>
            <a:r>
              <a:rPr sz="800" spc="-20">
                <a:solidFill>
                  <a:srgbClr val="000000">
                    <a:alpha val="100000"/>
                  </a:srgbClr>
                </a:solidFill>
                <a:latin typeface="Microsoft YaHei"/>
                <a:ea typeface="Microsoft YaHei"/>
                <a:cs typeface="Microsoft YaHei"/>
              </a:rPr>
              <a:t> 703 </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XF</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T</a:t>
            </a:r>
            <a:r>
              <a:rPr sz="800" spc="-20">
                <a:solidFill>
                  <a:srgbClr val="000000">
                    <a:alpha val="100000"/>
                  </a:srgbClr>
                </a:solidFill>
                <a:latin typeface="Microsoft YaHei"/>
                <a:ea typeface="Microsoft YaHei"/>
                <a:cs typeface="Microsoft YaHei"/>
              </a:rPr>
              <a:t> 1245 </a:t>
            </a:r>
            <a:r>
              <a:rPr sz="1700" spc="-2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JGJ</a:t>
            </a:r>
            <a:r>
              <a:rPr sz="800" spc="-20">
                <a:solidFill>
                  <a:srgbClr val="000000">
                    <a:alpha val="100000"/>
                  </a:srgbClr>
                </a:solidFill>
                <a:latin typeface="Microsoft YaHei"/>
                <a:ea typeface="Microsoft YaHei"/>
                <a:cs typeface="Microsoft YaHei"/>
              </a:rPr>
              <a:t> 48 界定的以及下列术</a:t>
            </a:r>
            <a:r>
              <a:rPr sz="800" spc="-10">
                <a:solidFill>
                  <a:srgbClr val="000000">
                    <a:alpha val="100000"/>
                  </a:srgbClr>
                </a:solidFill>
                <a:latin typeface="Microsoft YaHei"/>
                <a:ea typeface="Microsoft YaHei"/>
                <a:cs typeface="Microsoft YaHei"/>
              </a:rPr>
              <a:t>语</a:t>
            </a:r>
            <a:r>
              <a:rPr sz="800" spc="0">
                <a:solidFill>
                  <a:srgbClr val="000000">
                    <a:alpha val="100000"/>
                  </a:srgbClr>
                </a:solidFill>
                <a:latin typeface="Microsoft YaHei"/>
                <a:ea typeface="Microsoft YaHei"/>
                <a:cs typeface="Microsoft YaHei"/>
              </a:rPr>
              <a:t>和定义适   </a:t>
            </a:r>
            <a:r>
              <a:rPr sz="900" spc="110">
                <a:solidFill>
                  <a:srgbClr val="000000">
                    <a:alpha val="100000"/>
                  </a:srgbClr>
                </a:solidFill>
                <a:latin typeface="Microsoft YaHei"/>
                <a:ea typeface="Microsoft YaHei"/>
                <a:cs typeface="Microsoft YaHei"/>
              </a:rPr>
              <a:t>用于本文件</a:t>
            </a:r>
            <a:r>
              <a:rPr sz="1800" spc="8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288"/>
              </a:lnSpc>
              <a:spcBef>
                <a:spcPts val="472"/>
              </a:spcBef>
            </a:pPr>
            <a:r>
              <a:rPr sz="400" spc="10">
                <a:solidFill>
                  <a:srgbClr val="000000">
                    <a:alpha val="100000"/>
                  </a:srgbClr>
                </a:solidFill>
                <a:latin typeface="Arial"/>
                <a:ea typeface="Arial"/>
                <a:cs typeface="Arial"/>
              </a:rPr>
              <a:t>3</a:t>
            </a:r>
            <a:r>
              <a:rPr sz="1000" spc="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1</a:t>
            </a:r>
            <a:endParaRPr lang="Arial" altLang="Arial" sz="400"/>
          </a:p>
          <a:p>
            <a:pPr marL="279477" algn="l" rtl="0" eaLnBrk="0">
              <a:lnSpc>
                <a:spcPct val="74000"/>
              </a:lnSpc>
              <a:spcBef>
                <a:spcPts val="298"/>
              </a:spcBef>
            </a:pPr>
            <a:r>
              <a:rPr sz="1000" spc="-40" baseline="5208">
                <a:solidFill>
                  <a:srgbClr val="000000">
                    <a:alpha val="100000"/>
                  </a:srgbClr>
                </a:solidFill>
                <a:latin typeface="Microsoft YaHei"/>
                <a:ea typeface="Microsoft YaHei"/>
                <a:cs typeface="Microsoft YaHei"/>
              </a:rPr>
              <a:t>公共娱乐场所</a:t>
            </a:r>
            <a:r>
              <a:rPr sz="600" spc="-40">
                <a:solidFill>
                  <a:srgbClr val="000000">
                    <a:alpha val="100000"/>
                  </a:srgbClr>
                </a:solidFill>
                <a:latin typeface="Microsoft YaHei"/>
                <a:ea typeface="Microsoft YaHei"/>
                <a:cs typeface="Microsoft YaHei"/>
              </a:rPr>
              <a:t>      </a:t>
            </a:r>
            <a:r>
              <a:rPr sz="1400" spc="-40">
                <a:solidFill>
                  <a:srgbClr val="000000">
                    <a:alpha val="100000"/>
                  </a:srgbClr>
                </a:solidFill>
                <a:latin typeface="Arial"/>
                <a:ea typeface="Arial"/>
                <a:cs typeface="Arial"/>
              </a:rPr>
              <a:t>publicentertainmento</a:t>
            </a:r>
            <a:r>
              <a:rPr sz="1400" b="1" spc="-40">
                <a:solidFill>
                  <a:srgbClr val="000000">
                    <a:alpha val="100000"/>
                  </a:srgbClr>
                </a:solidFill>
                <a:latin typeface="Arial"/>
                <a:ea typeface="Arial"/>
                <a:cs typeface="Arial"/>
              </a:rPr>
              <a:t>c</a:t>
            </a:r>
            <a:r>
              <a:rPr sz="1400" spc="-40">
                <a:solidFill>
                  <a:srgbClr val="000000">
                    <a:alpha val="100000"/>
                  </a:srgbClr>
                </a:solidFill>
                <a:latin typeface="Arial"/>
                <a:ea typeface="Arial"/>
                <a:cs typeface="Arial"/>
              </a:rPr>
              <a:t>u</a:t>
            </a:r>
            <a:r>
              <a:rPr sz="1400" spc="-20">
                <a:solidFill>
                  <a:srgbClr val="000000">
                    <a:alpha val="100000"/>
                  </a:srgbClr>
                </a:solidFill>
                <a:latin typeface="Arial"/>
                <a:ea typeface="Arial"/>
                <a:cs typeface="Arial"/>
              </a:rPr>
              <a:t>p</a:t>
            </a:r>
            <a:r>
              <a:rPr sz="1400" spc="0">
                <a:solidFill>
                  <a:srgbClr val="000000">
                    <a:alpha val="100000"/>
                  </a:srgbClr>
                </a:solidFill>
                <a:latin typeface="Arial"/>
                <a:ea typeface="Arial"/>
                <a:cs typeface="Arial"/>
              </a:rPr>
              <a:t>ancy</a:t>
            </a:r>
            <a:endParaRPr lang="Arial" altLang="Arial" sz="1400"/>
          </a:p>
          <a:p>
            <a:pPr marL="13167" indent="266309" algn="l" rtl="0" eaLnBrk="0">
              <a:lnSpc>
                <a:spcPct val="69000"/>
              </a:lnSpc>
              <a:spcBef>
                <a:spcPts val="390"/>
              </a:spcBef>
            </a:pPr>
            <a:r>
              <a:rPr sz="900" spc="-10">
                <a:solidFill>
                  <a:srgbClr val="000000">
                    <a:alpha val="100000"/>
                  </a:srgbClr>
                </a:solidFill>
                <a:latin typeface="Microsoft YaHei"/>
                <a:ea typeface="Microsoft YaHei"/>
                <a:cs typeface="Microsoft YaHei"/>
              </a:rPr>
              <a:t>具有文化娱乐</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健身休闲功能并向公众开</a:t>
            </a:r>
            <a:r>
              <a:rPr sz="900" spc="0">
                <a:solidFill>
                  <a:srgbClr val="000000">
                    <a:alpha val="100000"/>
                  </a:srgbClr>
                </a:solidFill>
                <a:latin typeface="Microsoft YaHei"/>
                <a:ea typeface="Microsoft YaHei"/>
                <a:cs typeface="Microsoft YaHei"/>
              </a:rPr>
              <a:t>放的室内场所</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包括影剧院</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录像厅</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礼堂等演出</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放映场   </a:t>
            </a:r>
            <a:r>
              <a:rPr sz="900" spc="-50">
                <a:solidFill>
                  <a:srgbClr val="000000">
                    <a:alpha val="100000"/>
                  </a:srgbClr>
                </a:solidFill>
                <a:latin typeface="Microsoft YaHei"/>
                <a:ea typeface="Microsoft YaHei"/>
                <a:cs typeface="Microsoft YaHei"/>
              </a:rPr>
              <a:t>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舞厅</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卡拉 O</a:t>
            </a:r>
            <a:r>
              <a:rPr sz="900" spc="-10">
                <a:solidFill>
                  <a:srgbClr val="000000">
                    <a:alpha val="100000"/>
                  </a:srgbClr>
                </a:solidFill>
                <a:latin typeface="Microsoft YaHei"/>
                <a:ea typeface="Microsoft YaHei"/>
                <a:cs typeface="Microsoft YaHei"/>
              </a:rPr>
              <a:t>K</a:t>
            </a:r>
            <a:r>
              <a:rPr sz="900" spc="-50">
                <a:solidFill>
                  <a:srgbClr val="000000">
                    <a:alpha val="100000"/>
                  </a:srgbClr>
                </a:solidFill>
                <a:latin typeface="Microsoft YaHei"/>
                <a:ea typeface="Microsoft YaHei"/>
                <a:cs typeface="Microsoft YaHei"/>
              </a:rPr>
              <a:t>厅等歌舞娱乐场所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具有娱乐功能的夜总会</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音乐茶座</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酒吧和餐饮场所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游艺</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游乐</a:t>
            </a:r>
            <a:r>
              <a:rPr sz="900" spc="0">
                <a:solidFill>
                  <a:srgbClr val="000000">
                    <a:alpha val="100000"/>
                  </a:srgbClr>
                </a:solidFill>
                <a:latin typeface="Microsoft YaHei"/>
                <a:ea typeface="Microsoft YaHei"/>
                <a:cs typeface="Microsoft YaHei"/>
              </a:rPr>
              <a:t>   </a:t>
            </a:r>
            <a:r>
              <a:rPr sz="900" spc="-10">
                <a:solidFill>
                  <a:srgbClr val="000000">
                    <a:alpha val="100000"/>
                  </a:srgbClr>
                </a:solidFill>
                <a:latin typeface="Microsoft YaHei"/>
                <a:ea typeface="Microsoft YaHei"/>
                <a:cs typeface="Microsoft YaHei"/>
              </a:rPr>
              <a:t>场所和保龄球馆</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旱冰场</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桑拿等娱乐</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健身</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休闲场所和互联网上网服</a:t>
            </a:r>
            <a:r>
              <a:rPr sz="900" spc="0">
                <a:solidFill>
                  <a:srgbClr val="000000">
                    <a:alpha val="100000"/>
                  </a:srgbClr>
                </a:solidFill>
                <a:latin typeface="Microsoft YaHei"/>
                <a:ea typeface="Microsoft YaHei"/>
                <a:cs typeface="Microsoft YaHei"/>
              </a:rPr>
              <a:t>务营业场所</a:t>
            </a:r>
            <a:r>
              <a:rPr sz="1800" spc="0">
                <a:solidFill>
                  <a:srgbClr val="000000">
                    <a:alpha val="100000"/>
                  </a:srgbClr>
                </a:solidFill>
                <a:latin typeface="Microsoft YaHei"/>
                <a:ea typeface="Microsoft YaHei"/>
                <a:cs typeface="Microsoft YaHei"/>
              </a:rPr>
              <a:t>。</a:t>
            </a:r>
            <a:endParaRPr lang="Microsoft YaHei" altLang="Microsoft YaHei" sz="1800"/>
          </a:p>
        </p:txBody>
      </p:sp>
      <p:sp>
        <p:nvSpPr>
          <p:cNvPr id="27" name="textbox 27"/>
          <p:cNvSpPr/>
          <p:nvPr/>
        </p:nvSpPr>
        <p:spPr>
          <a:xfrm>
            <a:off x="1154633" y="5500115"/>
            <a:ext cx="3367404" cy="20415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75"/>
              </a:lnSpc>
            </a:pPr>
            <a:endParaRPr lang="Arial" altLang="Arial" sz="100"/>
          </a:p>
          <a:p>
            <a:pPr marL="19274" algn="l" rtl="0" eaLnBrk="0">
              <a:lnSpc>
                <a:spcPct val="95000"/>
              </a:lnSpc>
            </a:pPr>
            <a:r>
              <a:rPr sz="1400" spc="0" baseline="-3720">
                <a:solidFill>
                  <a:srgbClr val="000000">
                    <a:alpha val="100000"/>
                  </a:srgbClr>
                </a:solidFill>
                <a:latin typeface="Microsoft YaHei"/>
                <a:ea typeface="Microsoft YaHei"/>
                <a:cs typeface="Microsoft YaHei"/>
              </a:rPr>
              <a:t>GB</a:t>
            </a:r>
            <a:r>
              <a:rPr sz="900" spc="80">
                <a:solidFill>
                  <a:srgbClr val="000000">
                    <a:alpha val="100000"/>
                  </a:srgbClr>
                </a:solidFill>
                <a:latin typeface="Microsoft YaHei"/>
                <a:ea typeface="Microsoft YaHei"/>
                <a:cs typeface="Microsoft YaHei"/>
              </a:rPr>
              <a:t> </a:t>
            </a:r>
            <a:r>
              <a:rPr sz="1400" spc="80" baseline="-3720">
                <a:solidFill>
                  <a:srgbClr val="000000">
                    <a:alpha val="100000"/>
                  </a:srgbClr>
                </a:solidFill>
                <a:latin typeface="Microsoft YaHei"/>
                <a:ea typeface="Microsoft YaHei"/>
                <a:cs typeface="Microsoft YaHei"/>
              </a:rPr>
              <a:t>50016</a:t>
            </a:r>
            <a:r>
              <a:rPr sz="900" spc="80">
                <a:solidFill>
                  <a:srgbClr val="000000">
                    <a:alpha val="100000"/>
                  </a:srgbClr>
                </a:solidFill>
                <a:latin typeface="Microsoft YaHei"/>
                <a:ea typeface="Microsoft YaHei"/>
                <a:cs typeface="Microsoft YaHei"/>
              </a:rPr>
              <a:t>    建筑设计防</a:t>
            </a:r>
            <a:r>
              <a:rPr sz="900" spc="60">
                <a:solidFill>
                  <a:srgbClr val="000000">
                    <a:alpha val="100000"/>
                  </a:srgbClr>
                </a:solidFill>
                <a:latin typeface="Microsoft YaHei"/>
                <a:ea typeface="Microsoft YaHei"/>
                <a:cs typeface="Microsoft YaHei"/>
              </a:rPr>
              <a:t>火</a:t>
            </a:r>
            <a:r>
              <a:rPr sz="900" spc="0">
                <a:solidFill>
                  <a:srgbClr val="000000">
                    <a:alpha val="100000"/>
                  </a:srgbClr>
                </a:solidFill>
                <a:latin typeface="Microsoft YaHei"/>
                <a:ea typeface="Microsoft YaHei"/>
                <a:cs typeface="Microsoft YaHei"/>
              </a:rPr>
              <a:t>规范</a:t>
            </a:r>
            <a:endParaRPr lang="Microsoft YaHei" altLang="Microsoft YaHei" sz="900"/>
          </a:p>
          <a:p>
            <a:pPr marL="19274" algn="l" rtl="0" eaLnBrk="0">
              <a:lnSpc>
                <a:spcPct val="95000"/>
              </a:lnSpc>
              <a:spcBef>
                <a:spcPts val="600"/>
              </a:spcBef>
            </a:pPr>
            <a:r>
              <a:rPr sz="1400" spc="0" baseline="-3720">
                <a:solidFill>
                  <a:srgbClr val="000000">
                    <a:alpha val="100000"/>
                  </a:srgbClr>
                </a:solidFill>
                <a:latin typeface="Microsoft YaHei"/>
                <a:ea typeface="Microsoft YaHei"/>
                <a:cs typeface="Microsoft YaHei"/>
              </a:rPr>
              <a:t>GB</a:t>
            </a:r>
            <a:r>
              <a:rPr sz="900" spc="70">
                <a:solidFill>
                  <a:srgbClr val="000000">
                    <a:alpha val="100000"/>
                  </a:srgbClr>
                </a:solidFill>
                <a:latin typeface="Microsoft YaHei"/>
                <a:ea typeface="Microsoft YaHei"/>
                <a:cs typeface="Microsoft YaHei"/>
              </a:rPr>
              <a:t> </a:t>
            </a:r>
            <a:r>
              <a:rPr sz="1400" spc="70" baseline="-3720">
                <a:solidFill>
                  <a:srgbClr val="000000">
                    <a:alpha val="100000"/>
                  </a:srgbClr>
                </a:solidFill>
                <a:latin typeface="Microsoft YaHei"/>
                <a:ea typeface="Microsoft YaHei"/>
                <a:cs typeface="Microsoft YaHei"/>
              </a:rPr>
              <a:t>50084</a:t>
            </a:r>
            <a:r>
              <a:rPr sz="900" spc="70">
                <a:solidFill>
                  <a:srgbClr val="000000">
                    <a:alpha val="100000"/>
                  </a:srgbClr>
                </a:solidFill>
                <a:latin typeface="Microsoft YaHei"/>
                <a:ea typeface="Microsoft YaHei"/>
                <a:cs typeface="Microsoft YaHei"/>
              </a:rPr>
              <a:t>     自动喷水灭火系统设计规</a:t>
            </a:r>
            <a:r>
              <a:rPr sz="900" spc="50">
                <a:solidFill>
                  <a:srgbClr val="000000">
                    <a:alpha val="100000"/>
                  </a:srgbClr>
                </a:solidFill>
                <a:latin typeface="Microsoft YaHei"/>
                <a:ea typeface="Microsoft YaHei"/>
                <a:cs typeface="Microsoft YaHei"/>
              </a:rPr>
              <a:t>范</a:t>
            </a:r>
            <a:endParaRPr lang="Microsoft YaHei" altLang="Microsoft YaHei" sz="900"/>
          </a:p>
          <a:p>
            <a:pPr marL="19274" algn="l" rtl="0" eaLnBrk="0">
              <a:lnSpc>
                <a:spcPct val="95000"/>
              </a:lnSpc>
              <a:spcBef>
                <a:spcPts val="596"/>
              </a:spcBef>
            </a:pPr>
            <a:r>
              <a:rPr sz="1400" spc="0" baseline="-3720">
                <a:solidFill>
                  <a:srgbClr val="000000">
                    <a:alpha val="100000"/>
                  </a:srgbClr>
                </a:solidFill>
                <a:latin typeface="Microsoft YaHei"/>
                <a:ea typeface="Microsoft YaHei"/>
                <a:cs typeface="Microsoft YaHei"/>
              </a:rPr>
              <a:t>GB</a:t>
            </a:r>
            <a:r>
              <a:rPr sz="900" spc="90">
                <a:solidFill>
                  <a:srgbClr val="000000">
                    <a:alpha val="100000"/>
                  </a:srgbClr>
                </a:solidFill>
                <a:latin typeface="Microsoft YaHei"/>
                <a:ea typeface="Microsoft YaHei"/>
                <a:cs typeface="Microsoft YaHei"/>
              </a:rPr>
              <a:t> </a:t>
            </a:r>
            <a:r>
              <a:rPr sz="1400" spc="90" baseline="-3720">
                <a:solidFill>
                  <a:srgbClr val="000000">
                    <a:alpha val="100000"/>
                  </a:srgbClr>
                </a:solidFill>
                <a:latin typeface="Microsoft YaHei"/>
                <a:ea typeface="Microsoft YaHei"/>
                <a:cs typeface="Microsoft YaHei"/>
              </a:rPr>
              <a:t>50116</a:t>
            </a:r>
            <a:r>
              <a:rPr sz="900" spc="90">
                <a:solidFill>
                  <a:srgbClr val="000000">
                    <a:alpha val="100000"/>
                  </a:srgbClr>
                </a:solidFill>
                <a:latin typeface="Microsoft YaHei"/>
                <a:ea typeface="Microsoft YaHei"/>
                <a:cs typeface="Microsoft YaHei"/>
              </a:rPr>
              <a:t>    火灾自动报警系统设计</a:t>
            </a:r>
            <a:r>
              <a:rPr sz="900" spc="50">
                <a:solidFill>
                  <a:srgbClr val="000000">
                    <a:alpha val="100000"/>
                  </a:srgbClr>
                </a:solidFill>
                <a:latin typeface="Microsoft YaHei"/>
                <a:ea typeface="Microsoft YaHei"/>
                <a:cs typeface="Microsoft YaHei"/>
              </a:rPr>
              <a:t>规</a:t>
            </a:r>
            <a:r>
              <a:rPr sz="900" spc="0">
                <a:solidFill>
                  <a:srgbClr val="000000">
                    <a:alpha val="100000"/>
                  </a:srgbClr>
                </a:solidFill>
                <a:latin typeface="Microsoft YaHei"/>
                <a:ea typeface="Microsoft YaHei"/>
                <a:cs typeface="Microsoft YaHei"/>
              </a:rPr>
              <a:t>范</a:t>
            </a:r>
            <a:endParaRPr lang="Microsoft YaHei" altLang="Microsoft YaHei" sz="900"/>
          </a:p>
          <a:p>
            <a:pPr marL="19274" algn="l" rtl="0" eaLnBrk="0">
              <a:lnSpc>
                <a:spcPct val="95000"/>
              </a:lnSpc>
              <a:spcBef>
                <a:spcPts val="603"/>
              </a:spcBef>
            </a:pPr>
            <a:r>
              <a:rPr sz="1400" spc="0" baseline="-3720">
                <a:solidFill>
                  <a:srgbClr val="000000">
                    <a:alpha val="100000"/>
                  </a:srgbClr>
                </a:solidFill>
                <a:latin typeface="Microsoft YaHei"/>
                <a:ea typeface="Microsoft YaHei"/>
                <a:cs typeface="Microsoft YaHei"/>
              </a:rPr>
              <a:t>GB</a:t>
            </a:r>
            <a:r>
              <a:rPr sz="900" spc="90">
                <a:solidFill>
                  <a:srgbClr val="000000">
                    <a:alpha val="100000"/>
                  </a:srgbClr>
                </a:solidFill>
                <a:latin typeface="Microsoft YaHei"/>
                <a:ea typeface="Microsoft YaHei"/>
                <a:cs typeface="Microsoft YaHei"/>
              </a:rPr>
              <a:t> </a:t>
            </a:r>
            <a:r>
              <a:rPr sz="1400" spc="90" baseline="-3720">
                <a:solidFill>
                  <a:srgbClr val="000000">
                    <a:alpha val="100000"/>
                  </a:srgbClr>
                </a:solidFill>
                <a:latin typeface="Microsoft YaHei"/>
                <a:ea typeface="Microsoft YaHei"/>
                <a:cs typeface="Microsoft YaHei"/>
              </a:rPr>
              <a:t>50140</a:t>
            </a:r>
            <a:r>
              <a:rPr sz="900" spc="90">
                <a:solidFill>
                  <a:srgbClr val="000000">
                    <a:alpha val="100000"/>
                  </a:srgbClr>
                </a:solidFill>
                <a:latin typeface="Microsoft YaHei"/>
                <a:ea typeface="Microsoft YaHei"/>
                <a:cs typeface="Microsoft YaHei"/>
              </a:rPr>
              <a:t>    建筑灭火器配置设计</a:t>
            </a:r>
            <a:r>
              <a:rPr sz="900" spc="0">
                <a:solidFill>
                  <a:srgbClr val="000000">
                    <a:alpha val="100000"/>
                  </a:srgbClr>
                </a:solidFill>
                <a:latin typeface="Microsoft YaHei"/>
                <a:ea typeface="Microsoft YaHei"/>
                <a:cs typeface="Microsoft YaHei"/>
              </a:rPr>
              <a:t>规范</a:t>
            </a:r>
            <a:endParaRPr lang="Microsoft YaHei" altLang="Microsoft YaHei" sz="900"/>
          </a:p>
          <a:p>
            <a:pPr marL="19274" algn="l" rtl="0" eaLnBrk="0">
              <a:lnSpc>
                <a:spcPct val="95000"/>
              </a:lnSpc>
              <a:spcBef>
                <a:spcPts val="602"/>
              </a:spcBef>
            </a:pPr>
            <a:r>
              <a:rPr sz="1400" spc="0" baseline="-3720">
                <a:solidFill>
                  <a:srgbClr val="000000">
                    <a:alpha val="100000"/>
                  </a:srgbClr>
                </a:solidFill>
                <a:latin typeface="Microsoft YaHei"/>
                <a:ea typeface="Microsoft YaHei"/>
                <a:cs typeface="Microsoft YaHei"/>
              </a:rPr>
              <a:t>GB</a:t>
            </a:r>
            <a:r>
              <a:rPr sz="900" spc="90">
                <a:solidFill>
                  <a:srgbClr val="000000">
                    <a:alpha val="100000"/>
                  </a:srgbClr>
                </a:solidFill>
                <a:latin typeface="Microsoft YaHei"/>
                <a:ea typeface="Microsoft YaHei"/>
                <a:cs typeface="Microsoft YaHei"/>
              </a:rPr>
              <a:t> </a:t>
            </a:r>
            <a:r>
              <a:rPr sz="1400" spc="90" baseline="-3720">
                <a:solidFill>
                  <a:srgbClr val="000000">
                    <a:alpha val="100000"/>
                  </a:srgbClr>
                </a:solidFill>
                <a:latin typeface="Microsoft YaHei"/>
                <a:ea typeface="Microsoft YaHei"/>
                <a:cs typeface="Microsoft YaHei"/>
              </a:rPr>
              <a:t>50222</a:t>
            </a:r>
            <a:r>
              <a:rPr sz="900" spc="90">
                <a:solidFill>
                  <a:srgbClr val="000000">
                    <a:alpha val="100000"/>
                  </a:srgbClr>
                </a:solidFill>
                <a:latin typeface="Microsoft YaHei"/>
                <a:ea typeface="Microsoft YaHei"/>
                <a:cs typeface="Microsoft YaHei"/>
              </a:rPr>
              <a:t>    建筑内部装修设计防火</a:t>
            </a:r>
            <a:r>
              <a:rPr sz="900" spc="50">
                <a:solidFill>
                  <a:srgbClr val="000000">
                    <a:alpha val="100000"/>
                  </a:srgbClr>
                </a:solidFill>
                <a:latin typeface="Microsoft YaHei"/>
                <a:ea typeface="Microsoft YaHei"/>
                <a:cs typeface="Microsoft YaHei"/>
              </a:rPr>
              <a:t>规</a:t>
            </a:r>
            <a:r>
              <a:rPr sz="900" spc="0">
                <a:solidFill>
                  <a:srgbClr val="000000">
                    <a:alpha val="100000"/>
                  </a:srgbClr>
                </a:solidFill>
                <a:latin typeface="Microsoft YaHei"/>
                <a:ea typeface="Microsoft YaHei"/>
                <a:cs typeface="Microsoft YaHei"/>
              </a:rPr>
              <a:t>范</a:t>
            </a:r>
            <a:endParaRPr lang="Microsoft YaHei" altLang="Microsoft YaHei" sz="900"/>
          </a:p>
          <a:p>
            <a:pPr marL="19274" algn="l" rtl="0" eaLnBrk="0">
              <a:lnSpc>
                <a:spcPct val="95000"/>
              </a:lnSpc>
              <a:spcBef>
                <a:spcPts val="592"/>
              </a:spcBef>
            </a:pPr>
            <a:r>
              <a:rPr sz="1400" spc="0" baseline="-3720">
                <a:solidFill>
                  <a:srgbClr val="000000">
                    <a:alpha val="100000"/>
                  </a:srgbClr>
                </a:solidFill>
                <a:latin typeface="Microsoft YaHei"/>
                <a:ea typeface="Microsoft YaHei"/>
                <a:cs typeface="Microsoft YaHei"/>
              </a:rPr>
              <a:t>GB</a:t>
            </a:r>
            <a:r>
              <a:rPr sz="900" spc="90">
                <a:solidFill>
                  <a:srgbClr val="000000">
                    <a:alpha val="100000"/>
                  </a:srgbClr>
                </a:solidFill>
                <a:latin typeface="Microsoft YaHei"/>
                <a:ea typeface="Microsoft YaHei"/>
                <a:cs typeface="Microsoft YaHei"/>
              </a:rPr>
              <a:t> </a:t>
            </a:r>
            <a:r>
              <a:rPr sz="1400" spc="90" baseline="-3720">
                <a:solidFill>
                  <a:srgbClr val="000000">
                    <a:alpha val="100000"/>
                  </a:srgbClr>
                </a:solidFill>
                <a:latin typeface="Microsoft YaHei"/>
                <a:ea typeface="Microsoft YaHei"/>
                <a:cs typeface="Microsoft YaHei"/>
              </a:rPr>
              <a:t>51251</a:t>
            </a:r>
            <a:r>
              <a:rPr sz="900" spc="90">
                <a:solidFill>
                  <a:srgbClr val="000000">
                    <a:alpha val="100000"/>
                  </a:srgbClr>
                </a:solidFill>
                <a:latin typeface="Microsoft YaHei"/>
                <a:ea typeface="Microsoft YaHei"/>
                <a:cs typeface="Microsoft YaHei"/>
              </a:rPr>
              <a:t>    建筑防烟排烟系统技术</a:t>
            </a:r>
            <a:r>
              <a:rPr sz="900" spc="50">
                <a:solidFill>
                  <a:srgbClr val="000000">
                    <a:alpha val="100000"/>
                  </a:srgbClr>
                </a:solidFill>
                <a:latin typeface="Microsoft YaHei"/>
                <a:ea typeface="Microsoft YaHei"/>
                <a:cs typeface="Microsoft YaHei"/>
              </a:rPr>
              <a:t>标</a:t>
            </a:r>
            <a:r>
              <a:rPr sz="900" spc="0">
                <a:solidFill>
                  <a:srgbClr val="000000">
                    <a:alpha val="100000"/>
                  </a:srgbClr>
                </a:solidFill>
                <a:latin typeface="Microsoft YaHei"/>
                <a:ea typeface="Microsoft YaHei"/>
                <a:cs typeface="Microsoft YaHei"/>
              </a:rPr>
              <a:t>准</a:t>
            </a:r>
            <a:endParaRPr lang="Microsoft YaHei" altLang="Microsoft YaHei" sz="900"/>
          </a:p>
          <a:p>
            <a:pPr marL="19325" indent="-51" algn="l" rtl="0" eaLnBrk="0">
              <a:lnSpc>
                <a:spcPct val="103000"/>
              </a:lnSpc>
              <a:spcBef>
                <a:spcPts val="623"/>
              </a:spcBef>
            </a:pPr>
            <a:r>
              <a:rPr sz="1400" spc="0" baseline="-3720">
                <a:solidFill>
                  <a:srgbClr val="000000">
                    <a:alpha val="100000"/>
                  </a:srgbClr>
                </a:solidFill>
                <a:latin typeface="Microsoft YaHei"/>
                <a:ea typeface="Microsoft YaHei"/>
                <a:cs typeface="Microsoft YaHei"/>
              </a:rPr>
              <a:t>GB</a:t>
            </a:r>
            <a:r>
              <a:rPr sz="900" spc="100">
                <a:solidFill>
                  <a:srgbClr val="000000">
                    <a:alpha val="100000"/>
                  </a:srgbClr>
                </a:solidFill>
                <a:latin typeface="Microsoft YaHei"/>
                <a:ea typeface="Microsoft YaHei"/>
                <a:cs typeface="Microsoft YaHei"/>
              </a:rPr>
              <a:t> </a:t>
            </a:r>
            <a:r>
              <a:rPr sz="1400" spc="100" baseline="-3720">
                <a:solidFill>
                  <a:srgbClr val="000000">
                    <a:alpha val="100000"/>
                  </a:srgbClr>
                </a:solidFill>
                <a:latin typeface="Microsoft YaHei"/>
                <a:ea typeface="Microsoft YaHei"/>
                <a:cs typeface="Microsoft YaHei"/>
              </a:rPr>
              <a:t>51309</a:t>
            </a:r>
            <a:r>
              <a:rPr sz="900" spc="100">
                <a:solidFill>
                  <a:srgbClr val="000000">
                    <a:alpha val="100000"/>
                  </a:srgbClr>
                </a:solidFill>
                <a:latin typeface="Microsoft YaHei"/>
                <a:ea typeface="Microsoft YaHei"/>
                <a:cs typeface="Microsoft YaHei"/>
              </a:rPr>
              <a:t>    消防应急照明和疏散指示系统技术</a:t>
            </a:r>
            <a:r>
              <a:rPr sz="900" spc="90">
                <a:solidFill>
                  <a:srgbClr val="000000">
                    <a:alpha val="100000"/>
                  </a:srgbClr>
                </a:solidFill>
                <a:latin typeface="Microsoft YaHei"/>
                <a:ea typeface="Microsoft YaHei"/>
                <a:cs typeface="Microsoft YaHei"/>
              </a:rPr>
              <a:t>标</a:t>
            </a:r>
            <a:r>
              <a:rPr sz="900" spc="0">
                <a:solidFill>
                  <a:srgbClr val="000000">
                    <a:alpha val="100000"/>
                  </a:srgbClr>
                </a:solidFill>
                <a:latin typeface="Microsoft YaHei"/>
                <a:ea typeface="Microsoft YaHei"/>
                <a:cs typeface="Microsoft YaHei"/>
              </a:rPr>
              <a:t>准            </a:t>
            </a:r>
            <a:r>
              <a:rPr sz="1400" spc="0" baseline="-3720">
                <a:solidFill>
                  <a:srgbClr val="000000">
                    <a:alpha val="100000"/>
                  </a:srgbClr>
                </a:solidFill>
                <a:latin typeface="Microsoft YaHei"/>
                <a:ea typeface="Microsoft YaHei"/>
                <a:cs typeface="Microsoft YaHei"/>
              </a:rPr>
              <a:t>XF</a:t>
            </a:r>
            <a:r>
              <a:rPr sz="900" spc="120">
                <a:solidFill>
                  <a:srgbClr val="000000">
                    <a:alpha val="100000"/>
                  </a:srgbClr>
                </a:solidFill>
                <a:latin typeface="Microsoft YaHei"/>
                <a:ea typeface="Microsoft YaHei"/>
                <a:cs typeface="Microsoft YaHei"/>
              </a:rPr>
              <a:t> </a:t>
            </a:r>
            <a:r>
              <a:rPr sz="1400" spc="120" baseline="-3720">
                <a:solidFill>
                  <a:srgbClr val="000000">
                    <a:alpha val="100000"/>
                  </a:srgbClr>
                </a:solidFill>
                <a:latin typeface="Microsoft YaHei"/>
                <a:ea typeface="Microsoft YaHei"/>
                <a:cs typeface="Microsoft YaHei"/>
              </a:rPr>
              <a:t>703</a:t>
            </a:r>
            <a:r>
              <a:rPr sz="900" spc="120">
                <a:solidFill>
                  <a:srgbClr val="000000">
                    <a:alpha val="100000"/>
                  </a:srgbClr>
                </a:solidFill>
                <a:latin typeface="Microsoft YaHei"/>
                <a:ea typeface="Microsoft YaHei"/>
                <a:cs typeface="Microsoft YaHei"/>
              </a:rPr>
              <a:t>    住宿与生产储存经营合用场所消防安全技术</a:t>
            </a:r>
            <a:r>
              <a:rPr sz="900" spc="110">
                <a:solidFill>
                  <a:srgbClr val="000000">
                    <a:alpha val="100000"/>
                  </a:srgbClr>
                </a:solidFill>
                <a:latin typeface="Microsoft YaHei"/>
                <a:ea typeface="Microsoft YaHei"/>
                <a:cs typeface="Microsoft YaHei"/>
              </a:rPr>
              <a:t>要</a:t>
            </a:r>
            <a:r>
              <a:rPr sz="900" spc="0">
                <a:solidFill>
                  <a:srgbClr val="000000">
                    <a:alpha val="100000"/>
                  </a:srgbClr>
                </a:solidFill>
                <a:latin typeface="Microsoft YaHei"/>
                <a:ea typeface="Microsoft YaHei"/>
                <a:cs typeface="Microsoft YaHei"/>
              </a:rPr>
              <a:t>求 </a:t>
            </a:r>
            <a:r>
              <a:rPr sz="1400" spc="0" baseline="-3720">
                <a:solidFill>
                  <a:srgbClr val="000000">
                    <a:alpha val="100000"/>
                  </a:srgbClr>
                </a:solidFill>
                <a:latin typeface="Microsoft YaHei"/>
                <a:ea typeface="Microsoft YaHei"/>
                <a:cs typeface="Microsoft YaHei"/>
              </a:rPr>
              <a:t>XF</a:t>
            </a:r>
            <a:r>
              <a:rPr sz="1800" spc="40">
                <a:solidFill>
                  <a:srgbClr val="000000">
                    <a:alpha val="100000"/>
                  </a:srgbClr>
                </a:solidFill>
                <a:latin typeface="Microsoft YaHei"/>
                <a:ea typeface="Microsoft YaHei"/>
                <a:cs typeface="Microsoft YaHei"/>
              </a:rPr>
              <a:t>／</a:t>
            </a:r>
            <a:r>
              <a:rPr sz="1400" spc="0" baseline="-3720">
                <a:solidFill>
                  <a:srgbClr val="000000">
                    <a:alpha val="100000"/>
                  </a:srgbClr>
                </a:solidFill>
                <a:latin typeface="Microsoft YaHei"/>
                <a:ea typeface="Microsoft YaHei"/>
                <a:cs typeface="Microsoft YaHei"/>
              </a:rPr>
              <a:t>T</a:t>
            </a:r>
            <a:r>
              <a:rPr sz="900" spc="40">
                <a:solidFill>
                  <a:srgbClr val="000000">
                    <a:alpha val="100000"/>
                  </a:srgbClr>
                </a:solidFill>
                <a:latin typeface="Microsoft YaHei"/>
                <a:ea typeface="Microsoft YaHei"/>
                <a:cs typeface="Microsoft YaHei"/>
              </a:rPr>
              <a:t> </a:t>
            </a:r>
            <a:r>
              <a:rPr sz="1400" spc="40" baseline="-3720">
                <a:solidFill>
                  <a:srgbClr val="000000">
                    <a:alpha val="100000"/>
                  </a:srgbClr>
                </a:solidFill>
                <a:latin typeface="Microsoft YaHei"/>
                <a:ea typeface="Microsoft YaHei"/>
                <a:cs typeface="Microsoft YaHei"/>
              </a:rPr>
              <a:t>1245</a:t>
            </a:r>
            <a:r>
              <a:rPr sz="900" spc="40">
                <a:solidFill>
                  <a:srgbClr val="000000">
                    <a:alpha val="100000"/>
                  </a:srgbClr>
                </a:solidFill>
                <a:latin typeface="Microsoft YaHei"/>
                <a:ea typeface="Microsoft YaHei"/>
                <a:cs typeface="Microsoft YaHei"/>
              </a:rPr>
              <a:t>    多产权建筑消防安全管</a:t>
            </a:r>
            <a:r>
              <a:rPr sz="900" spc="20">
                <a:solidFill>
                  <a:srgbClr val="000000">
                    <a:alpha val="100000"/>
                  </a:srgbClr>
                </a:solidFill>
                <a:latin typeface="Microsoft YaHei"/>
                <a:ea typeface="Microsoft YaHei"/>
                <a:cs typeface="Microsoft YaHei"/>
              </a:rPr>
              <a:t>理</a:t>
            </a:r>
            <a:endParaRPr lang="Microsoft YaHei" altLang="Microsoft YaHei" sz="900"/>
          </a:p>
          <a:p>
            <a:pPr algn="l" rtl="0" eaLnBrk="0">
              <a:lnSpc>
                <a:spcPct val="116000"/>
              </a:lnSpc>
            </a:pPr>
            <a:endParaRPr lang="Arial" altLang="Arial" sz="300"/>
          </a:p>
          <a:p>
            <a:pPr marL="12700" algn="l" rtl="0" eaLnBrk="0">
              <a:lnSpc>
                <a:spcPts val="1144"/>
              </a:lnSpc>
              <a:spcBef>
                <a:spcPts val="1"/>
              </a:spcBef>
            </a:pPr>
            <a:r>
              <a:rPr sz="1400" spc="0" baseline="-1779">
                <a:solidFill>
                  <a:srgbClr val="000000">
                    <a:alpha val="100000"/>
                  </a:srgbClr>
                </a:solidFill>
                <a:latin typeface="Microsoft YaHei"/>
                <a:ea typeface="Microsoft YaHei"/>
                <a:cs typeface="Microsoft YaHei"/>
              </a:rPr>
              <a:t>JGJ</a:t>
            </a:r>
            <a:r>
              <a:rPr sz="900" spc="100">
                <a:solidFill>
                  <a:srgbClr val="000000">
                    <a:alpha val="100000"/>
                  </a:srgbClr>
                </a:solidFill>
                <a:latin typeface="Microsoft YaHei"/>
                <a:ea typeface="Microsoft YaHei"/>
                <a:cs typeface="Microsoft YaHei"/>
              </a:rPr>
              <a:t> </a:t>
            </a:r>
            <a:r>
              <a:rPr sz="1400" spc="100" baseline="-1779">
                <a:solidFill>
                  <a:srgbClr val="000000">
                    <a:alpha val="100000"/>
                  </a:srgbClr>
                </a:solidFill>
                <a:latin typeface="Microsoft YaHei"/>
                <a:ea typeface="Microsoft YaHei"/>
                <a:cs typeface="Microsoft YaHei"/>
              </a:rPr>
              <a:t>48</a:t>
            </a:r>
            <a:r>
              <a:rPr sz="900" spc="100">
                <a:solidFill>
                  <a:srgbClr val="000000">
                    <a:alpha val="100000"/>
                  </a:srgbClr>
                </a:solidFill>
                <a:latin typeface="Microsoft YaHei"/>
                <a:ea typeface="Microsoft YaHei"/>
                <a:cs typeface="Microsoft YaHei"/>
              </a:rPr>
              <a:t>    商店建筑设计规</a:t>
            </a:r>
            <a:r>
              <a:rPr sz="900" spc="20">
                <a:solidFill>
                  <a:srgbClr val="000000">
                    <a:alpha val="100000"/>
                  </a:srgbClr>
                </a:solidFill>
                <a:latin typeface="Microsoft YaHei"/>
                <a:ea typeface="Microsoft YaHei"/>
                <a:cs typeface="Microsoft YaHei"/>
              </a:rPr>
              <a:t>范</a:t>
            </a:r>
            <a:endParaRPr lang="Microsoft YaHei" altLang="Microsoft YaHei" sz="900"/>
          </a:p>
        </p:txBody>
      </p:sp>
      <p:sp>
        <p:nvSpPr>
          <p:cNvPr id="28" name="rect"/>
          <p:cNvSpPr/>
          <p:nvPr/>
        </p:nvSpPr>
        <p:spPr>
          <a:xfrm>
            <a:off x="720852" y="6641591"/>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textbox 29"/>
          <p:cNvSpPr/>
          <p:nvPr/>
        </p:nvSpPr>
        <p:spPr>
          <a:xfrm>
            <a:off x="6520507" y="9859845"/>
            <a:ext cx="61594" cy="113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88"/>
              </a:lnSpc>
            </a:pPr>
            <a:r>
              <a:rPr sz="500" spc="-10">
                <a:solidFill>
                  <a:srgbClr val="000000">
                    <a:alpha val="100000"/>
                  </a:srgbClr>
                </a:solidFill>
                <a:latin typeface="Microsoft YaHei"/>
                <a:ea typeface="Microsoft YaHei"/>
                <a:cs typeface="Microsoft YaHei"/>
              </a:rPr>
              <a:t>1</a:t>
            </a:r>
            <a:endParaRPr lang="Microsoft YaHei" altLang="Microsoft YaHei" sz="5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textbox 30"/>
          <p:cNvSpPr/>
          <p:nvPr/>
        </p:nvSpPr>
        <p:spPr>
          <a:xfrm>
            <a:off x="793199" y="907470"/>
            <a:ext cx="5978525" cy="89109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324"/>
              </a:lnSpc>
            </a:pPr>
            <a:r>
              <a:rPr sz="800" spc="0">
                <a:solidFill>
                  <a:srgbClr val="000000">
                    <a:alpha val="100000"/>
                  </a:srgbClr>
                </a:solidFill>
                <a:latin typeface="Arial"/>
                <a:ea typeface="Arial"/>
                <a:cs typeface="Arial"/>
              </a:rPr>
              <a:t>GB</a:t>
            </a:r>
            <a:r>
              <a:rPr sz="2700" spc="-30" baseline="-2168">
                <a:solidFill>
                  <a:srgbClr val="000000">
                    <a:alpha val="100000"/>
                  </a:srgbClr>
                </a:solidFill>
                <a:latin typeface="Microsoft YaHei"/>
                <a:ea typeface="Microsoft YaHei"/>
                <a:cs typeface="Microsoft YaHei"/>
              </a:rPr>
              <a:t>／</a:t>
            </a:r>
            <a:r>
              <a:rPr sz="800" spc="0">
                <a:solidFill>
                  <a:srgbClr val="000000">
                    <a:alpha val="100000"/>
                  </a:srgbClr>
                </a:solidFill>
                <a:latin typeface="Arial"/>
                <a:ea typeface="Arial"/>
                <a:cs typeface="Arial"/>
              </a:rPr>
              <a:t>T</a:t>
            </a:r>
            <a:r>
              <a:rPr sz="800" spc="-30">
                <a:solidFill>
                  <a:srgbClr val="000000">
                    <a:alpha val="100000"/>
                  </a:srgbClr>
                </a:solidFill>
                <a:latin typeface="Arial"/>
                <a:ea typeface="Arial"/>
                <a:cs typeface="Arial"/>
              </a:rPr>
              <a:t> 40248 </a:t>
            </a:r>
            <a:r>
              <a:rPr sz="1400" spc="-30" baseline="-4182">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 </a:t>
            </a:r>
            <a:r>
              <a:rPr sz="800" spc="-30">
                <a:solidFill>
                  <a:srgbClr val="000000">
                    <a:alpha val="100000"/>
                  </a:srgbClr>
                </a:solidFill>
                <a:latin typeface="Arial"/>
                <a:ea typeface="Arial"/>
                <a:cs typeface="Arial"/>
              </a:rPr>
              <a:t>202</a:t>
            </a:r>
            <a:r>
              <a:rPr sz="800" spc="0">
                <a:solidFill>
                  <a:srgbClr val="000000">
                    <a:alpha val="100000"/>
                  </a:srgbClr>
                </a:solidFill>
                <a:latin typeface="Arial"/>
                <a:ea typeface="Arial"/>
                <a:cs typeface="Arial"/>
              </a:rPr>
              <a:t>1</a:t>
            </a:r>
            <a:endParaRPr lang="Arial" altLang="Arial" sz="800"/>
          </a:p>
          <a:p>
            <a:pPr algn="l" rtl="0" eaLnBrk="0">
              <a:lnSpc>
                <a:spcPct val="103000"/>
              </a:lnSpc>
            </a:pPr>
            <a:endParaRPr lang="Arial" altLang="Arial" sz="1000"/>
          </a:p>
          <a:p>
            <a:pPr marL="14135" algn="l" rtl="0" eaLnBrk="0">
              <a:lnSpc>
                <a:spcPts val="1266"/>
              </a:lnSpc>
              <a:spcBef>
                <a:spcPts val="276"/>
              </a:spcBef>
            </a:pPr>
            <a:r>
              <a:rPr sz="400" spc="-10">
                <a:solidFill>
                  <a:srgbClr val="000000">
                    <a:alpha val="100000"/>
                  </a:srgbClr>
                </a:solidFill>
                <a:latin typeface="Arial"/>
                <a:ea typeface="Arial"/>
                <a:cs typeface="Arial"/>
              </a:rPr>
              <a:t>3</a:t>
            </a:r>
            <a:r>
              <a:rPr sz="900" spc="-1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2</a:t>
            </a:r>
            <a:endParaRPr lang="Arial" altLang="Arial" sz="400"/>
          </a:p>
          <a:p>
            <a:pPr marL="280912" algn="l" rtl="0" eaLnBrk="0">
              <a:lnSpc>
                <a:spcPct val="70000"/>
              </a:lnSpc>
              <a:spcBef>
                <a:spcPts val="326"/>
              </a:spcBef>
            </a:pPr>
            <a:r>
              <a:rPr sz="1000" spc="-40" baseline="5208">
                <a:solidFill>
                  <a:srgbClr val="000000">
                    <a:alpha val="100000"/>
                  </a:srgbClr>
                </a:solidFill>
                <a:latin typeface="Microsoft YaHei"/>
                <a:ea typeface="Microsoft YaHei"/>
                <a:cs typeface="Microsoft YaHei"/>
              </a:rPr>
              <a:t>公众聚集场所</a:t>
            </a:r>
            <a:r>
              <a:rPr sz="600" spc="-40">
                <a:solidFill>
                  <a:srgbClr val="000000">
                    <a:alpha val="100000"/>
                  </a:srgbClr>
                </a:solidFill>
                <a:latin typeface="Microsoft YaHei"/>
                <a:ea typeface="Microsoft YaHei"/>
                <a:cs typeface="Microsoft YaHei"/>
              </a:rPr>
              <a:t>        </a:t>
            </a:r>
            <a:r>
              <a:rPr sz="1500" spc="-40">
                <a:solidFill>
                  <a:srgbClr val="000000">
                    <a:alpha val="100000"/>
                  </a:srgbClr>
                </a:solidFill>
                <a:latin typeface="Arial"/>
                <a:ea typeface="Arial"/>
                <a:cs typeface="Arial"/>
              </a:rPr>
              <a:t>publica</a:t>
            </a:r>
            <a:r>
              <a:rPr sz="1500" b="1" spc="-40">
                <a:solidFill>
                  <a:srgbClr val="000000">
                    <a:alpha val="100000"/>
                  </a:srgbClr>
                </a:solidFill>
                <a:latin typeface="Arial"/>
                <a:ea typeface="Arial"/>
                <a:cs typeface="Arial"/>
              </a:rPr>
              <a:t>s</a:t>
            </a:r>
            <a:r>
              <a:rPr sz="1500" spc="-40">
                <a:solidFill>
                  <a:srgbClr val="000000">
                    <a:alpha val="100000"/>
                  </a:srgbClr>
                </a:solidFill>
                <a:latin typeface="Arial"/>
                <a:ea typeface="Arial"/>
                <a:cs typeface="Arial"/>
              </a:rPr>
              <a:t>emblyo</a:t>
            </a:r>
            <a:r>
              <a:rPr sz="1500" b="1" spc="-40">
                <a:solidFill>
                  <a:srgbClr val="000000">
                    <a:alpha val="100000"/>
                  </a:srgbClr>
                </a:solidFill>
                <a:latin typeface="Arial"/>
                <a:ea typeface="Arial"/>
                <a:cs typeface="Arial"/>
              </a:rPr>
              <a:t>c</a:t>
            </a:r>
            <a:r>
              <a:rPr sz="1500" spc="-40">
                <a:solidFill>
                  <a:srgbClr val="000000">
                    <a:alpha val="100000"/>
                  </a:srgbClr>
                </a:solidFill>
                <a:latin typeface="Arial"/>
                <a:ea typeface="Arial"/>
                <a:cs typeface="Arial"/>
              </a:rPr>
              <a:t>upanc</a:t>
            </a:r>
            <a:r>
              <a:rPr sz="1500" spc="-30">
                <a:solidFill>
                  <a:srgbClr val="000000">
                    <a:alpha val="100000"/>
                  </a:srgbClr>
                </a:solidFill>
                <a:latin typeface="Arial"/>
                <a:ea typeface="Arial"/>
                <a:cs typeface="Arial"/>
              </a:rPr>
              <a:t>y</a:t>
            </a:r>
            <a:endParaRPr lang="Arial" altLang="Arial" sz="1500"/>
          </a:p>
          <a:p>
            <a:pPr marL="17560" indent="268158" algn="l" rtl="0" eaLnBrk="0">
              <a:lnSpc>
                <a:spcPct val="67000"/>
              </a:lnSpc>
              <a:spcBef>
                <a:spcPts val="363"/>
              </a:spcBef>
            </a:pPr>
            <a:r>
              <a:rPr sz="900" spc="-50">
                <a:solidFill>
                  <a:srgbClr val="000000">
                    <a:alpha val="100000"/>
                  </a:srgbClr>
                </a:solidFill>
                <a:latin typeface="Microsoft YaHei"/>
                <a:ea typeface="Microsoft YaHei"/>
                <a:cs typeface="Microsoft YaHei"/>
              </a:rPr>
              <a:t>面对公众开放</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具有商业经营性质的室内场所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包括宾馆</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饭店</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商场</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集贸市场</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客运</a:t>
            </a:r>
            <a:r>
              <a:rPr sz="900" spc="-30">
                <a:solidFill>
                  <a:srgbClr val="000000">
                    <a:alpha val="100000"/>
                  </a:srgbClr>
                </a:solidFill>
                <a:latin typeface="Microsoft YaHei"/>
                <a:ea typeface="Microsoft YaHei"/>
                <a:cs typeface="Microsoft YaHei"/>
              </a:rPr>
              <a:t>车</a:t>
            </a:r>
            <a:r>
              <a:rPr sz="900" spc="0">
                <a:solidFill>
                  <a:srgbClr val="000000">
                    <a:alpha val="100000"/>
                  </a:srgbClr>
                </a:solidFill>
                <a:latin typeface="Microsoft YaHei"/>
                <a:ea typeface="Microsoft YaHei"/>
                <a:cs typeface="Microsoft YaHei"/>
              </a:rPr>
              <a:t>站候车室</a:t>
            </a:r>
            <a:r>
              <a:rPr sz="1800" spc="0">
                <a:solidFill>
                  <a:srgbClr val="000000">
                    <a:alpha val="100000"/>
                  </a:srgbClr>
                </a:solidFill>
                <a:latin typeface="Microsoft YaHei"/>
                <a:ea typeface="Microsoft YaHei"/>
                <a:cs typeface="Microsoft YaHei"/>
              </a:rPr>
              <a:t>、  </a:t>
            </a:r>
            <a:r>
              <a:rPr sz="900" spc="20">
                <a:solidFill>
                  <a:srgbClr val="000000">
                    <a:alpha val="100000"/>
                  </a:srgbClr>
                </a:solidFill>
                <a:latin typeface="Microsoft YaHei"/>
                <a:ea typeface="Microsoft YaHei"/>
                <a:cs typeface="Microsoft YaHei"/>
              </a:rPr>
              <a:t>客运码头候船厅</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民用机场航站楼</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体</a:t>
            </a:r>
            <a:r>
              <a:rPr sz="900" spc="0">
                <a:solidFill>
                  <a:srgbClr val="000000">
                    <a:alpha val="100000"/>
                  </a:srgbClr>
                </a:solidFill>
                <a:latin typeface="Microsoft YaHei"/>
                <a:ea typeface="Microsoft YaHei"/>
                <a:cs typeface="Microsoft YaHei"/>
              </a:rPr>
              <a:t>育场馆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会堂以及公共娱乐场所等</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266"/>
              </a:lnSpc>
              <a:spcBef>
                <a:spcPts val="509"/>
              </a:spcBef>
            </a:pPr>
            <a:r>
              <a:rPr sz="400" spc="-10">
                <a:solidFill>
                  <a:srgbClr val="000000">
                    <a:alpha val="100000"/>
                  </a:srgbClr>
                </a:solidFill>
                <a:latin typeface="Arial"/>
                <a:ea typeface="Arial"/>
                <a:cs typeface="Arial"/>
              </a:rPr>
              <a:t>3</a:t>
            </a:r>
            <a:r>
              <a:rPr sz="900" spc="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3</a:t>
            </a:r>
            <a:endParaRPr lang="Arial" altLang="Arial" sz="400"/>
          </a:p>
          <a:p>
            <a:pPr marL="284732" algn="l" rtl="0" eaLnBrk="0">
              <a:lnSpc>
                <a:spcPct val="70000"/>
              </a:lnSpc>
              <a:spcBef>
                <a:spcPts val="326"/>
              </a:spcBef>
            </a:pPr>
            <a:r>
              <a:rPr sz="1000" spc="-20" baseline="5208">
                <a:solidFill>
                  <a:srgbClr val="000000">
                    <a:alpha val="100000"/>
                  </a:srgbClr>
                </a:solidFill>
                <a:latin typeface="Microsoft YaHei"/>
                <a:ea typeface="Microsoft YaHei"/>
                <a:cs typeface="Microsoft YaHei"/>
              </a:rPr>
              <a:t>人员密集场所</a:t>
            </a:r>
            <a:r>
              <a:rPr sz="700" spc="-20">
                <a:solidFill>
                  <a:srgbClr val="000000">
                    <a:alpha val="100000"/>
                  </a:srgbClr>
                </a:solidFill>
                <a:latin typeface="Microsoft YaHei"/>
                <a:ea typeface="Microsoft YaHei"/>
                <a:cs typeface="Microsoft YaHei"/>
              </a:rPr>
              <a:t>       </a:t>
            </a:r>
            <a:r>
              <a:rPr sz="1500" spc="-20">
                <a:solidFill>
                  <a:srgbClr val="000000">
                    <a:alpha val="100000"/>
                  </a:srgbClr>
                </a:solidFill>
                <a:latin typeface="Arial"/>
                <a:ea typeface="Arial"/>
                <a:cs typeface="Arial"/>
              </a:rPr>
              <a:t>a</a:t>
            </a:r>
            <a:r>
              <a:rPr sz="1500" b="1" spc="-20">
                <a:solidFill>
                  <a:srgbClr val="000000">
                    <a:alpha val="100000"/>
                  </a:srgbClr>
                </a:solidFill>
                <a:latin typeface="Arial"/>
                <a:ea typeface="Arial"/>
                <a:cs typeface="Arial"/>
              </a:rPr>
              <a:t>s</a:t>
            </a:r>
            <a:r>
              <a:rPr sz="1500" spc="-20">
                <a:solidFill>
                  <a:srgbClr val="000000">
                    <a:alpha val="100000"/>
                  </a:srgbClr>
                </a:solidFill>
                <a:latin typeface="Arial"/>
                <a:ea typeface="Arial"/>
                <a:cs typeface="Arial"/>
              </a:rPr>
              <a:t>emblyo</a:t>
            </a:r>
            <a:r>
              <a:rPr sz="1500" b="1" spc="-20">
                <a:solidFill>
                  <a:srgbClr val="000000">
                    <a:alpha val="100000"/>
                  </a:srgbClr>
                </a:solidFill>
                <a:latin typeface="Arial"/>
                <a:ea typeface="Arial"/>
                <a:cs typeface="Arial"/>
              </a:rPr>
              <a:t>c</a:t>
            </a:r>
            <a:r>
              <a:rPr sz="1500" spc="-20">
                <a:solidFill>
                  <a:srgbClr val="000000">
                    <a:alpha val="100000"/>
                  </a:srgbClr>
                </a:solidFill>
                <a:latin typeface="Arial"/>
                <a:ea typeface="Arial"/>
                <a:cs typeface="Arial"/>
              </a:rPr>
              <a:t>upanc</a:t>
            </a:r>
            <a:r>
              <a:rPr sz="1500" spc="-10">
                <a:solidFill>
                  <a:srgbClr val="000000">
                    <a:alpha val="100000"/>
                  </a:srgbClr>
                </a:solidFill>
                <a:latin typeface="Arial"/>
                <a:ea typeface="Arial"/>
                <a:cs typeface="Arial"/>
              </a:rPr>
              <a:t>y</a:t>
            </a:r>
            <a:endParaRPr lang="Arial" altLang="Arial" sz="1500"/>
          </a:p>
          <a:p>
            <a:pPr marL="280912" algn="l" rtl="0" eaLnBrk="0">
              <a:lnSpc>
                <a:spcPts val="1196"/>
              </a:lnSpc>
              <a:spcBef>
                <a:spcPts val="364"/>
              </a:spcBef>
            </a:pPr>
            <a:r>
              <a:rPr sz="900" spc="-50">
                <a:solidFill>
                  <a:srgbClr val="000000">
                    <a:alpha val="100000"/>
                  </a:srgbClr>
                </a:solidFill>
                <a:latin typeface="Microsoft YaHei"/>
                <a:ea typeface="Microsoft YaHei"/>
                <a:cs typeface="Microsoft YaHei"/>
              </a:rPr>
              <a:t>人员聚集的室内场所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包括公众聚集场所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医院的门诊楼</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病房楼</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学校的教学楼</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图书</a:t>
            </a:r>
            <a:r>
              <a:rPr sz="900" spc="-30">
                <a:solidFill>
                  <a:srgbClr val="000000">
                    <a:alpha val="100000"/>
                  </a:srgbClr>
                </a:solidFill>
                <a:latin typeface="Microsoft YaHei"/>
                <a:ea typeface="Microsoft YaHei"/>
                <a:cs typeface="Microsoft YaHei"/>
              </a:rPr>
              <a:t>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食堂和集</a:t>
            </a:r>
            <a:endParaRPr lang="Microsoft YaHei" altLang="Microsoft YaHei" sz="900"/>
          </a:p>
          <a:p>
            <a:pPr marL="19038" indent="-3820" algn="l" rtl="0" eaLnBrk="0">
              <a:lnSpc>
                <a:spcPct val="66000"/>
              </a:lnSpc>
              <a:spcBef>
                <a:spcPts val="468"/>
              </a:spcBef>
            </a:pPr>
            <a:r>
              <a:rPr sz="900" spc="-100">
                <a:solidFill>
                  <a:srgbClr val="000000">
                    <a:alpha val="100000"/>
                  </a:srgbClr>
                </a:solidFill>
                <a:latin typeface="Microsoft YaHei"/>
                <a:ea typeface="Microsoft YaHei"/>
                <a:cs typeface="Microsoft YaHei"/>
              </a:rPr>
              <a:t>体宿舍</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养老院</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福利院</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托儿所</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幼儿园</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公共图书馆的阅览室</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公共展览馆</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博物馆的展示厅</a:t>
            </a:r>
            <a:r>
              <a:rPr sz="1800" spc="-9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劳动密集   </a:t>
            </a:r>
            <a:r>
              <a:rPr sz="900" spc="50">
                <a:solidFill>
                  <a:srgbClr val="000000">
                    <a:alpha val="100000"/>
                  </a:srgbClr>
                </a:solidFill>
                <a:latin typeface="Microsoft YaHei"/>
                <a:ea typeface="Microsoft YaHei"/>
                <a:cs typeface="Microsoft YaHei"/>
              </a:rPr>
              <a:t>型企业的生产加工车间和员工集体宿舍</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旅游</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宗教</a:t>
            </a:r>
            <a:r>
              <a:rPr sz="900" spc="10">
                <a:solidFill>
                  <a:srgbClr val="000000">
                    <a:alpha val="100000"/>
                  </a:srgbClr>
                </a:solidFill>
                <a:latin typeface="Microsoft YaHei"/>
                <a:ea typeface="Microsoft YaHei"/>
                <a:cs typeface="Microsoft YaHei"/>
              </a:rPr>
              <a:t>活</a:t>
            </a:r>
            <a:r>
              <a:rPr sz="900" spc="0">
                <a:solidFill>
                  <a:srgbClr val="000000">
                    <a:alpha val="100000"/>
                  </a:srgbClr>
                </a:solidFill>
                <a:latin typeface="Microsoft YaHei"/>
                <a:ea typeface="Microsoft YaHei"/>
                <a:cs typeface="Microsoft YaHei"/>
              </a:rPr>
              <a:t>动场所等</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266"/>
              </a:lnSpc>
              <a:spcBef>
                <a:spcPts val="537"/>
              </a:spcBef>
            </a:pPr>
            <a:r>
              <a:rPr sz="400" spc="-10">
                <a:solidFill>
                  <a:srgbClr val="000000">
                    <a:alpha val="100000"/>
                  </a:srgbClr>
                </a:solidFill>
                <a:latin typeface="Arial"/>
                <a:ea typeface="Arial"/>
                <a:cs typeface="Arial"/>
              </a:rPr>
              <a:t>3</a:t>
            </a:r>
            <a:r>
              <a:rPr sz="900" spc="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4</a:t>
            </a:r>
            <a:endParaRPr lang="Arial" altLang="Arial" sz="400"/>
          </a:p>
          <a:p>
            <a:pPr marL="286211" algn="l" rtl="0" eaLnBrk="0">
              <a:lnSpc>
                <a:spcPts val="1206"/>
              </a:lnSpc>
              <a:spcBef>
                <a:spcPts val="345"/>
              </a:spcBef>
            </a:pPr>
            <a:r>
              <a:rPr sz="1100" spc="-50" baseline="-1000">
                <a:solidFill>
                  <a:srgbClr val="000000">
                    <a:alpha val="100000"/>
                  </a:srgbClr>
                </a:solidFill>
                <a:latin typeface="Microsoft YaHei"/>
                <a:ea typeface="Microsoft YaHei"/>
                <a:cs typeface="Microsoft YaHei"/>
              </a:rPr>
              <a:t>消防车登高操作场地</a:t>
            </a:r>
            <a:r>
              <a:rPr sz="700" spc="-50">
                <a:solidFill>
                  <a:srgbClr val="000000">
                    <a:alpha val="100000"/>
                  </a:srgbClr>
                </a:solidFill>
                <a:latin typeface="Microsoft YaHei"/>
                <a:ea typeface="Microsoft YaHei"/>
                <a:cs typeface="Microsoft YaHei"/>
              </a:rPr>
              <a:t>       </a:t>
            </a:r>
            <a:r>
              <a:rPr sz="1600" spc="-50">
                <a:solidFill>
                  <a:srgbClr val="000000">
                    <a:alpha val="100000"/>
                  </a:srgbClr>
                </a:solidFill>
                <a:latin typeface="Arial"/>
                <a:ea typeface="Arial"/>
                <a:cs typeface="Arial"/>
              </a:rPr>
              <a:t>operatingareaforfiref</a:t>
            </a:r>
            <a:r>
              <a:rPr sz="1600" spc="0">
                <a:solidFill>
                  <a:srgbClr val="000000">
                    <a:alpha val="100000"/>
                  </a:srgbClr>
                </a:solidFill>
                <a:latin typeface="Arial"/>
                <a:ea typeface="Arial"/>
                <a:cs typeface="Arial"/>
              </a:rPr>
              <a:t>ighting</a:t>
            </a:r>
            <a:endParaRPr lang="Arial" altLang="Arial" sz="1600"/>
          </a:p>
          <a:p>
            <a:pPr marL="280912" algn="l" rtl="0" eaLnBrk="0">
              <a:lnSpc>
                <a:spcPct val="74000"/>
              </a:lnSpc>
              <a:spcBef>
                <a:spcPts val="6"/>
              </a:spcBef>
            </a:pPr>
            <a:r>
              <a:rPr sz="900" spc="20">
                <a:solidFill>
                  <a:srgbClr val="000000">
                    <a:alpha val="100000"/>
                  </a:srgbClr>
                </a:solidFill>
                <a:latin typeface="Microsoft YaHei"/>
                <a:ea typeface="Microsoft YaHei"/>
                <a:cs typeface="Microsoft YaHei"/>
              </a:rPr>
              <a:t>靠近建筑</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供消防车停泊</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实施灭火救援操作的场地</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266"/>
              </a:lnSpc>
              <a:spcBef>
                <a:spcPts val="556"/>
              </a:spcBef>
            </a:pPr>
            <a:r>
              <a:rPr sz="400" spc="-10">
                <a:solidFill>
                  <a:srgbClr val="000000">
                    <a:alpha val="100000"/>
                  </a:srgbClr>
                </a:solidFill>
                <a:latin typeface="Arial"/>
                <a:ea typeface="Arial"/>
                <a:cs typeface="Arial"/>
              </a:rPr>
              <a:t>3</a:t>
            </a:r>
            <a:r>
              <a:rPr sz="900" spc="-1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5</a:t>
            </a:r>
            <a:endParaRPr lang="Arial" altLang="Arial" sz="400"/>
          </a:p>
          <a:p>
            <a:pPr marL="286211" algn="l" rtl="0" eaLnBrk="0">
              <a:lnSpc>
                <a:spcPts val="1253"/>
              </a:lnSpc>
              <a:spcBef>
                <a:spcPts val="335"/>
              </a:spcBef>
            </a:pPr>
            <a:r>
              <a:rPr sz="1100" spc="-30" baseline="1146">
                <a:solidFill>
                  <a:srgbClr val="000000">
                    <a:alpha val="100000"/>
                  </a:srgbClr>
                </a:solidFill>
                <a:latin typeface="Microsoft YaHei"/>
                <a:ea typeface="Microsoft YaHei"/>
                <a:cs typeface="Microsoft YaHei"/>
              </a:rPr>
              <a:t>专职消防队</a:t>
            </a:r>
            <a:r>
              <a:rPr sz="700" spc="-30">
                <a:solidFill>
                  <a:srgbClr val="000000">
                    <a:alpha val="100000"/>
                  </a:srgbClr>
                </a:solidFill>
                <a:latin typeface="Microsoft YaHei"/>
                <a:ea typeface="Microsoft YaHei"/>
                <a:cs typeface="Microsoft YaHei"/>
              </a:rPr>
              <a:t>       </a:t>
            </a:r>
            <a:r>
              <a:rPr sz="1600" spc="-30">
                <a:solidFill>
                  <a:srgbClr val="000000">
                    <a:alpha val="100000"/>
                  </a:srgbClr>
                </a:solidFill>
                <a:latin typeface="Arial"/>
                <a:ea typeface="Arial"/>
                <a:cs typeface="Arial"/>
              </a:rPr>
              <a:t>fu</a:t>
            </a:r>
            <a:r>
              <a:rPr sz="1600" b="1" spc="-30">
                <a:solidFill>
                  <a:srgbClr val="000000">
                    <a:alpha val="100000"/>
                  </a:srgbClr>
                </a:solidFill>
                <a:latin typeface="Arial"/>
                <a:ea typeface="Arial"/>
                <a:cs typeface="Arial"/>
              </a:rPr>
              <a:t>l</a:t>
            </a:r>
            <a:r>
              <a:rPr sz="700" spc="-30">
                <a:solidFill>
                  <a:srgbClr val="000000">
                    <a:alpha val="100000"/>
                  </a:srgbClr>
                </a:solidFill>
                <a:latin typeface="Arial"/>
                <a:ea typeface="Arial"/>
                <a:cs typeface="Arial"/>
              </a:rPr>
              <a:t>-</a:t>
            </a:r>
            <a:r>
              <a:rPr sz="1600" spc="-30">
                <a:solidFill>
                  <a:srgbClr val="000000">
                    <a:alpha val="100000"/>
                  </a:srgbClr>
                </a:solidFill>
                <a:latin typeface="Arial"/>
                <a:ea typeface="Arial"/>
                <a:cs typeface="Arial"/>
              </a:rPr>
              <a:t>timefirebrigade</a:t>
            </a:r>
            <a:endParaRPr lang="Arial" altLang="Arial" sz="1600"/>
          </a:p>
          <a:p>
            <a:pPr marL="21380" indent="274443" algn="l" rtl="0" eaLnBrk="0">
              <a:lnSpc>
                <a:spcPct val="67000"/>
              </a:lnSpc>
              <a:spcBef>
                <a:spcPts val="377"/>
              </a:spcBef>
            </a:pPr>
            <a:r>
              <a:rPr sz="900" spc="-40">
                <a:solidFill>
                  <a:srgbClr val="000000">
                    <a:alpha val="100000"/>
                  </a:srgbClr>
                </a:solidFill>
                <a:latin typeface="Microsoft YaHei"/>
                <a:ea typeface="Microsoft YaHei"/>
                <a:cs typeface="Microsoft YaHei"/>
              </a:rPr>
              <a:t>由专职人员组成</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有固定的消防站用房</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配备消防车辆</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装备</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通信器材</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定期组织消防训练</a:t>
            </a:r>
            <a:r>
              <a:rPr sz="1800" spc="0">
                <a:solidFill>
                  <a:srgbClr val="000000">
                    <a:alpha val="100000"/>
                  </a:srgbClr>
                </a:solidFill>
                <a:latin typeface="Microsoft YaHei"/>
                <a:ea typeface="Microsoft YaHei"/>
                <a:cs typeface="Microsoft YaHei"/>
              </a:rPr>
              <a:t>，</a:t>
            </a:r>
            <a:r>
              <a:rPr sz="1400" spc="0" baseline="-7441">
                <a:solidFill>
                  <a:srgbClr val="000000">
                    <a:alpha val="100000"/>
                  </a:srgbClr>
                </a:solidFill>
                <a:latin typeface="Microsoft YaHei"/>
                <a:ea typeface="Microsoft YaHei"/>
                <a:cs typeface="Microsoft YaHei"/>
              </a:rPr>
              <a:t>24</a:t>
            </a:r>
            <a:r>
              <a:rPr sz="900" spc="0">
                <a:solidFill>
                  <a:srgbClr val="000000">
                    <a:alpha val="100000"/>
                  </a:srgbClr>
                </a:solidFill>
                <a:latin typeface="Microsoft YaHei"/>
                <a:ea typeface="Microsoft YaHei"/>
                <a:cs typeface="Microsoft YaHei"/>
              </a:rPr>
              <a:t> 小   </a:t>
            </a:r>
            <a:r>
              <a:rPr sz="900" spc="120">
                <a:solidFill>
                  <a:srgbClr val="000000">
                    <a:alpha val="100000"/>
                  </a:srgbClr>
                </a:solidFill>
                <a:latin typeface="Microsoft YaHei"/>
                <a:ea typeface="Microsoft YaHei"/>
                <a:cs typeface="Microsoft YaHei"/>
              </a:rPr>
              <a:t>时备勤的消防组织</a:t>
            </a:r>
            <a:r>
              <a:rPr sz="1800" spc="7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266"/>
              </a:lnSpc>
              <a:spcBef>
                <a:spcPts val="492"/>
              </a:spcBef>
            </a:pPr>
            <a:r>
              <a:rPr sz="400" spc="-10">
                <a:solidFill>
                  <a:srgbClr val="000000">
                    <a:alpha val="100000"/>
                  </a:srgbClr>
                </a:solidFill>
                <a:latin typeface="Arial"/>
                <a:ea typeface="Arial"/>
                <a:cs typeface="Arial"/>
              </a:rPr>
              <a:t>3</a:t>
            </a:r>
            <a:r>
              <a:rPr sz="900" spc="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6</a:t>
            </a:r>
            <a:endParaRPr lang="Arial" altLang="Arial" sz="400"/>
          </a:p>
          <a:p>
            <a:pPr marL="287074" algn="l" rtl="0" eaLnBrk="0">
              <a:lnSpc>
                <a:spcPct val="78000"/>
              </a:lnSpc>
              <a:spcBef>
                <a:spcPts val="331"/>
              </a:spcBef>
            </a:pPr>
            <a:r>
              <a:rPr sz="1100" spc="-50" baseline="4735">
                <a:solidFill>
                  <a:srgbClr val="000000">
                    <a:alpha val="100000"/>
                  </a:srgbClr>
                </a:solidFill>
                <a:latin typeface="Microsoft YaHei"/>
                <a:ea typeface="Microsoft YaHei"/>
                <a:cs typeface="Microsoft YaHei"/>
              </a:rPr>
              <a:t>志愿消防队</a:t>
            </a:r>
            <a:r>
              <a:rPr sz="700" spc="-50">
                <a:solidFill>
                  <a:srgbClr val="000000">
                    <a:alpha val="100000"/>
                  </a:srgbClr>
                </a:solidFill>
                <a:latin typeface="Microsoft YaHei"/>
                <a:ea typeface="Microsoft YaHei"/>
                <a:cs typeface="Microsoft YaHei"/>
              </a:rPr>
              <a:t>       </a:t>
            </a:r>
            <a:r>
              <a:rPr sz="1600" spc="-50">
                <a:solidFill>
                  <a:srgbClr val="000000">
                    <a:alpha val="100000"/>
                  </a:srgbClr>
                </a:solidFill>
                <a:latin typeface="Arial"/>
                <a:ea typeface="Arial"/>
                <a:cs typeface="Arial"/>
              </a:rPr>
              <a:t>volunt</a:t>
            </a:r>
            <a:r>
              <a:rPr sz="1600" b="1" spc="-50">
                <a:solidFill>
                  <a:srgbClr val="000000">
                    <a:alpha val="100000"/>
                  </a:srgbClr>
                </a:solidFill>
                <a:latin typeface="Arial"/>
                <a:ea typeface="Arial"/>
                <a:cs typeface="Arial"/>
              </a:rPr>
              <a:t>e</a:t>
            </a:r>
            <a:r>
              <a:rPr sz="1600" spc="-50">
                <a:solidFill>
                  <a:srgbClr val="000000">
                    <a:alpha val="100000"/>
                  </a:srgbClr>
                </a:solidFill>
                <a:latin typeface="Arial"/>
                <a:ea typeface="Arial"/>
                <a:cs typeface="Arial"/>
              </a:rPr>
              <a:t>rfirebrig</a:t>
            </a:r>
            <a:r>
              <a:rPr sz="1600" spc="0">
                <a:solidFill>
                  <a:srgbClr val="000000">
                    <a:alpha val="100000"/>
                  </a:srgbClr>
                </a:solidFill>
                <a:latin typeface="Arial"/>
                <a:ea typeface="Arial"/>
                <a:cs typeface="Arial"/>
              </a:rPr>
              <a:t>ade</a:t>
            </a:r>
            <a:endParaRPr lang="Arial" altLang="Arial" sz="1600"/>
          </a:p>
          <a:p>
            <a:pPr marL="19038" indent="276785" algn="l" rtl="0" eaLnBrk="0">
              <a:lnSpc>
                <a:spcPct val="66000"/>
              </a:lnSpc>
              <a:spcBef>
                <a:spcPts val="136"/>
              </a:spcBef>
            </a:pPr>
            <a:r>
              <a:rPr sz="900" spc="-10">
                <a:solidFill>
                  <a:srgbClr val="000000">
                    <a:alpha val="100000"/>
                  </a:srgbClr>
                </a:solidFill>
                <a:latin typeface="Microsoft YaHei"/>
                <a:ea typeface="Microsoft YaHei"/>
                <a:cs typeface="Microsoft YaHei"/>
              </a:rPr>
              <a:t>由志愿人员组成</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平时有自己的主要职业</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不在消防站备勤</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但配备</a:t>
            </a:r>
            <a:r>
              <a:rPr sz="900" spc="0">
                <a:solidFill>
                  <a:srgbClr val="000000">
                    <a:alpha val="100000"/>
                  </a:srgbClr>
                </a:solidFill>
                <a:latin typeface="Microsoft YaHei"/>
                <a:ea typeface="Microsoft YaHei"/>
                <a:cs typeface="Microsoft YaHei"/>
              </a:rPr>
              <a:t>消防装备</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通信器材</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定期组织   </a:t>
            </a:r>
            <a:r>
              <a:rPr sz="900" spc="60">
                <a:solidFill>
                  <a:srgbClr val="000000">
                    <a:alpha val="100000"/>
                  </a:srgbClr>
                </a:solidFill>
                <a:latin typeface="Microsoft YaHei"/>
                <a:ea typeface="Microsoft YaHei"/>
                <a:cs typeface="Microsoft YaHei"/>
              </a:rPr>
              <a:t>消防训练</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能够在接到火警出动信息后迅速集结</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参加灭火救援的消防</a:t>
            </a:r>
            <a:r>
              <a:rPr sz="900" spc="40">
                <a:solidFill>
                  <a:srgbClr val="000000">
                    <a:alpha val="100000"/>
                  </a:srgbClr>
                </a:solidFill>
                <a:latin typeface="Microsoft YaHei"/>
                <a:ea typeface="Microsoft YaHei"/>
                <a:cs typeface="Microsoft YaHei"/>
              </a:rPr>
              <a:t>组</a:t>
            </a:r>
            <a:r>
              <a:rPr sz="900" spc="0">
                <a:solidFill>
                  <a:srgbClr val="000000">
                    <a:alpha val="100000"/>
                  </a:srgbClr>
                </a:solidFill>
                <a:latin typeface="Microsoft YaHei"/>
                <a:ea typeface="Microsoft YaHei"/>
                <a:cs typeface="Microsoft YaHei"/>
              </a:rPr>
              <a:t>织</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266"/>
              </a:lnSpc>
              <a:spcBef>
                <a:spcPts val="537"/>
              </a:spcBef>
            </a:pPr>
            <a:r>
              <a:rPr sz="400" spc="-10">
                <a:solidFill>
                  <a:srgbClr val="000000">
                    <a:alpha val="100000"/>
                  </a:srgbClr>
                </a:solidFill>
                <a:latin typeface="Arial"/>
                <a:ea typeface="Arial"/>
                <a:cs typeface="Arial"/>
              </a:rPr>
              <a:t>3</a:t>
            </a:r>
            <a:r>
              <a:rPr sz="900" spc="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7</a:t>
            </a:r>
            <a:endParaRPr lang="Arial" altLang="Arial" sz="400"/>
          </a:p>
          <a:p>
            <a:pPr marL="282883" algn="l" rtl="0" eaLnBrk="0">
              <a:lnSpc>
                <a:spcPct val="70000"/>
              </a:lnSpc>
              <a:spcBef>
                <a:spcPts val="353"/>
              </a:spcBef>
            </a:pPr>
            <a:r>
              <a:rPr sz="1100" spc="-20" baseline="4735">
                <a:solidFill>
                  <a:srgbClr val="000000">
                    <a:alpha val="100000"/>
                  </a:srgbClr>
                </a:solidFill>
                <a:latin typeface="Microsoft YaHei"/>
                <a:ea typeface="Microsoft YaHei"/>
                <a:cs typeface="Microsoft YaHei"/>
              </a:rPr>
              <a:t>火灾隐患</a:t>
            </a:r>
            <a:r>
              <a:rPr sz="700" spc="-20">
                <a:solidFill>
                  <a:srgbClr val="000000">
                    <a:alpha val="100000"/>
                  </a:srgbClr>
                </a:solidFill>
                <a:latin typeface="Microsoft YaHei"/>
                <a:ea typeface="Microsoft YaHei"/>
                <a:cs typeface="Microsoft YaHei"/>
              </a:rPr>
              <a:t>       </a:t>
            </a:r>
            <a:r>
              <a:rPr sz="1500" spc="-20">
                <a:solidFill>
                  <a:srgbClr val="000000">
                    <a:alpha val="100000"/>
                  </a:srgbClr>
                </a:solidFill>
                <a:latin typeface="Arial"/>
                <a:ea typeface="Arial"/>
                <a:cs typeface="Arial"/>
              </a:rPr>
              <a:t>firepotent</a:t>
            </a:r>
            <a:r>
              <a:rPr sz="1500" spc="0">
                <a:solidFill>
                  <a:srgbClr val="000000">
                    <a:alpha val="100000"/>
                  </a:srgbClr>
                </a:solidFill>
                <a:latin typeface="Arial"/>
                <a:ea typeface="Arial"/>
                <a:cs typeface="Arial"/>
              </a:rPr>
              <a:t>ial</a:t>
            </a:r>
            <a:endParaRPr lang="Arial" altLang="Arial" sz="1500"/>
          </a:p>
          <a:p>
            <a:pPr marL="283253" algn="l" rtl="0" eaLnBrk="0">
              <a:lnSpc>
                <a:spcPts val="1014"/>
              </a:lnSpc>
              <a:spcBef>
                <a:spcPts val="346"/>
              </a:spcBef>
            </a:pPr>
            <a:r>
              <a:rPr sz="900" spc="140">
                <a:solidFill>
                  <a:srgbClr val="000000">
                    <a:alpha val="100000"/>
                  </a:srgbClr>
                </a:solidFill>
                <a:latin typeface="Microsoft YaHei"/>
                <a:ea typeface="Microsoft YaHei"/>
                <a:cs typeface="Microsoft YaHei"/>
              </a:rPr>
              <a:t>可能导致火灾发生或火灾危害增大的各类潜在不安全因素</a:t>
            </a:r>
            <a:r>
              <a:rPr sz="1800" spc="8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798"/>
              </a:lnSpc>
            </a:pPr>
            <a:r>
              <a:rPr sz="400" spc="0">
                <a:solidFill>
                  <a:srgbClr val="000000">
                    <a:alpha val="100000"/>
                  </a:srgbClr>
                </a:solidFill>
                <a:latin typeface="Arial"/>
                <a:ea typeface="Arial"/>
                <a:cs typeface="Arial"/>
              </a:rPr>
              <a:t>3</a:t>
            </a:r>
            <a:r>
              <a:rPr sz="900" spc="0">
                <a:solidFill>
                  <a:srgbClr val="000000">
                    <a:alpha val="100000"/>
                  </a:srgbClr>
                </a:solidFill>
                <a:latin typeface="Microsoft YaHei"/>
                <a:ea typeface="Microsoft YaHei"/>
                <a:cs typeface="Microsoft YaHei"/>
              </a:rPr>
              <a:t>．</a:t>
            </a:r>
            <a:r>
              <a:rPr sz="400" spc="0">
                <a:solidFill>
                  <a:srgbClr val="000000">
                    <a:alpha val="100000"/>
                  </a:srgbClr>
                </a:solidFill>
                <a:latin typeface="Arial"/>
                <a:ea typeface="Arial"/>
                <a:cs typeface="Arial"/>
              </a:rPr>
              <a:t>8</a:t>
            </a:r>
            <a:endParaRPr lang="Arial" altLang="Arial" sz="400"/>
          </a:p>
          <a:p>
            <a:pPr marL="285225" algn="l" rtl="0" eaLnBrk="0">
              <a:lnSpc>
                <a:spcPts val="1253"/>
              </a:lnSpc>
              <a:spcBef>
                <a:spcPts val="540"/>
              </a:spcBef>
            </a:pPr>
            <a:r>
              <a:rPr sz="1100" spc="-50" baseline="1147">
                <a:solidFill>
                  <a:srgbClr val="000000">
                    <a:alpha val="100000"/>
                  </a:srgbClr>
                </a:solidFill>
                <a:latin typeface="Microsoft YaHei"/>
                <a:ea typeface="Microsoft YaHei"/>
                <a:cs typeface="Microsoft YaHei"/>
              </a:rPr>
              <a:t>重大火灾隐患</a:t>
            </a:r>
            <a:r>
              <a:rPr sz="700" spc="-50">
                <a:solidFill>
                  <a:srgbClr val="000000">
                    <a:alpha val="100000"/>
                  </a:srgbClr>
                </a:solidFill>
                <a:latin typeface="Microsoft YaHei"/>
                <a:ea typeface="Microsoft YaHei"/>
                <a:cs typeface="Microsoft YaHei"/>
              </a:rPr>
              <a:t>       </a:t>
            </a:r>
            <a:r>
              <a:rPr sz="1600" spc="-50">
                <a:solidFill>
                  <a:srgbClr val="000000">
                    <a:alpha val="100000"/>
                  </a:srgbClr>
                </a:solidFill>
                <a:latin typeface="Arial"/>
                <a:ea typeface="Arial"/>
                <a:cs typeface="Arial"/>
              </a:rPr>
              <a:t>majorfirepoten</a:t>
            </a:r>
            <a:r>
              <a:rPr sz="1600" spc="-30">
                <a:solidFill>
                  <a:srgbClr val="000000">
                    <a:alpha val="100000"/>
                  </a:srgbClr>
                </a:solidFill>
                <a:latin typeface="Arial"/>
                <a:ea typeface="Arial"/>
                <a:cs typeface="Arial"/>
              </a:rPr>
              <a:t>t</a:t>
            </a:r>
            <a:r>
              <a:rPr sz="1600" spc="0">
                <a:solidFill>
                  <a:srgbClr val="000000">
                    <a:alpha val="100000"/>
                  </a:srgbClr>
                </a:solidFill>
                <a:latin typeface="Arial"/>
                <a:ea typeface="Arial"/>
                <a:cs typeface="Arial"/>
              </a:rPr>
              <a:t>ial</a:t>
            </a:r>
            <a:endParaRPr lang="Arial" altLang="Arial" sz="1600"/>
          </a:p>
          <a:p>
            <a:pPr marL="18053" indent="263721" algn="l" rtl="0" eaLnBrk="0">
              <a:lnSpc>
                <a:spcPct val="67000"/>
              </a:lnSpc>
              <a:spcBef>
                <a:spcPts val="360"/>
              </a:spcBef>
            </a:pPr>
            <a:r>
              <a:rPr sz="900" spc="60">
                <a:solidFill>
                  <a:srgbClr val="000000">
                    <a:alpha val="100000"/>
                  </a:srgbClr>
                </a:solidFill>
                <a:latin typeface="Microsoft YaHei"/>
                <a:ea typeface="Microsoft YaHei"/>
                <a:cs typeface="Microsoft YaHei"/>
              </a:rPr>
              <a:t>违反消防法律法规</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不符合消防技术标准</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可能导致火灾发生或火灾危害增大</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并由此可能造</a:t>
            </a:r>
            <a:r>
              <a:rPr sz="900" spc="50">
                <a:solidFill>
                  <a:srgbClr val="000000">
                    <a:alpha val="100000"/>
                  </a:srgbClr>
                </a:solidFill>
                <a:latin typeface="Microsoft YaHei"/>
                <a:ea typeface="Microsoft YaHei"/>
                <a:cs typeface="Microsoft YaHei"/>
              </a:rPr>
              <a:t>成</a:t>
            </a:r>
            <a:r>
              <a:rPr sz="900" spc="0">
                <a:solidFill>
                  <a:srgbClr val="000000">
                    <a:alpha val="100000"/>
                  </a:srgbClr>
                </a:solidFill>
                <a:latin typeface="Microsoft YaHei"/>
                <a:ea typeface="Microsoft YaHei"/>
                <a:cs typeface="Microsoft YaHei"/>
              </a:rPr>
              <a:t>重   </a:t>
            </a:r>
            <a:r>
              <a:rPr sz="900" spc="90">
                <a:solidFill>
                  <a:srgbClr val="000000">
                    <a:alpha val="100000"/>
                  </a:srgbClr>
                </a:solidFill>
                <a:latin typeface="Microsoft YaHei"/>
                <a:ea typeface="Microsoft YaHei"/>
                <a:cs typeface="Microsoft YaHei"/>
              </a:rPr>
              <a:t>大</a:t>
            </a:r>
            <a:r>
              <a:rPr sz="1800" spc="90">
                <a:solidFill>
                  <a:srgbClr val="000000">
                    <a:alpha val="100000"/>
                  </a:srgbClr>
                </a:solidFill>
                <a:latin typeface="Microsoft YaHei"/>
                <a:ea typeface="Microsoft YaHei"/>
                <a:cs typeface="Microsoft YaHei"/>
              </a:rPr>
              <a:t>、</a:t>
            </a:r>
            <a:r>
              <a:rPr sz="900" spc="90">
                <a:solidFill>
                  <a:srgbClr val="000000">
                    <a:alpha val="100000"/>
                  </a:srgbClr>
                </a:solidFill>
                <a:latin typeface="Microsoft YaHei"/>
                <a:ea typeface="Microsoft YaHei"/>
                <a:cs typeface="Microsoft YaHei"/>
              </a:rPr>
              <a:t>特别重大火灾事故或严重社会影响的各类潜在不安全因素</a:t>
            </a:r>
            <a:r>
              <a:rPr sz="1800" spc="20">
                <a:solidFill>
                  <a:srgbClr val="000000">
                    <a:alpha val="100000"/>
                  </a:srgbClr>
                </a:solidFill>
                <a:latin typeface="Microsoft YaHei"/>
                <a:ea typeface="Microsoft YaHei"/>
                <a:cs typeface="Microsoft YaHei"/>
              </a:rPr>
              <a:t>。</a:t>
            </a:r>
            <a:endParaRPr lang="Microsoft YaHei" altLang="Microsoft YaHei" sz="1800"/>
          </a:p>
          <a:p>
            <a:pPr algn="l" rtl="0" eaLnBrk="0">
              <a:lnSpc>
                <a:spcPct val="146000"/>
              </a:lnSpc>
            </a:pPr>
            <a:endParaRPr lang="Arial" altLang="Arial" sz="1000"/>
          </a:p>
          <a:p>
            <a:pPr marL="14135" algn="l" rtl="0" eaLnBrk="0">
              <a:lnSpc>
                <a:spcPct val="92000"/>
              </a:lnSpc>
              <a:spcBef>
                <a:spcPts val="283"/>
              </a:spcBef>
            </a:pPr>
            <a:r>
              <a:rPr sz="1400" spc="40" baseline="-3720">
                <a:solidFill>
                  <a:srgbClr val="000000">
                    <a:alpha val="100000"/>
                  </a:srgbClr>
                </a:solidFill>
                <a:latin typeface="Arial"/>
                <a:ea typeface="Arial"/>
                <a:cs typeface="Arial"/>
              </a:rPr>
              <a:t>4</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总</a:t>
            </a:r>
            <a:r>
              <a:rPr sz="900" spc="30">
                <a:solidFill>
                  <a:srgbClr val="000000">
                    <a:alpha val="100000"/>
                  </a:srgbClr>
                </a:solidFill>
                <a:latin typeface="Microsoft YaHei"/>
                <a:ea typeface="Microsoft YaHei"/>
                <a:cs typeface="Microsoft YaHei"/>
              </a:rPr>
              <a:t>则</a:t>
            </a:r>
            <a:endParaRPr lang="Microsoft YaHei" altLang="Microsoft YaHei" sz="900"/>
          </a:p>
          <a:p>
            <a:pPr marL="16081" indent="-1946" algn="l" rtl="0" eaLnBrk="0">
              <a:lnSpc>
                <a:spcPct val="73000"/>
              </a:lnSpc>
              <a:spcBef>
                <a:spcPts val="1716"/>
              </a:spcBef>
            </a:pPr>
            <a:r>
              <a:rPr sz="1400" spc="10" baseline="-3720">
                <a:solidFill>
                  <a:srgbClr val="000000">
                    <a:alpha val="100000"/>
                  </a:srgbClr>
                </a:solidFill>
                <a:latin typeface="Arial"/>
                <a:ea typeface="Arial"/>
                <a:cs typeface="Arial"/>
              </a:rPr>
              <a:t>4</a:t>
            </a:r>
            <a:r>
              <a:rPr sz="2000" spc="10">
                <a:solidFill>
                  <a:srgbClr val="000000">
                    <a:alpha val="100000"/>
                  </a:srgbClr>
                </a:solidFill>
                <a:latin typeface="Microsoft YaHei"/>
                <a:ea typeface="Microsoft YaHei"/>
                <a:cs typeface="Microsoft YaHei"/>
              </a:rPr>
              <a:t>．</a:t>
            </a:r>
            <a:r>
              <a:rPr sz="1400" spc="10" baseline="-3720">
                <a:solidFill>
                  <a:srgbClr val="000000">
                    <a:alpha val="100000"/>
                  </a:srgbClr>
                </a:solidFill>
                <a:latin typeface="Arial"/>
                <a:ea typeface="Arial"/>
                <a:cs typeface="Arial"/>
              </a:rPr>
              <a:t>1</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人</a:t>
            </a:r>
            <a:r>
              <a:rPr sz="900" spc="0">
                <a:solidFill>
                  <a:srgbClr val="000000">
                    <a:alpha val="100000"/>
                  </a:srgbClr>
                </a:solidFill>
                <a:latin typeface="Microsoft YaHei"/>
                <a:ea typeface="Microsoft YaHei"/>
                <a:cs typeface="Microsoft YaHei"/>
              </a:rPr>
              <a:t>员密集场所的消防安全管理应以防止火灾发生</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减少火灾危害</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保障人身和财产安全为 目标</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通   </a:t>
            </a:r>
            <a:r>
              <a:rPr sz="900" spc="100">
                <a:solidFill>
                  <a:srgbClr val="000000">
                    <a:alpha val="100000"/>
                  </a:srgbClr>
                </a:solidFill>
                <a:latin typeface="Microsoft YaHei"/>
                <a:ea typeface="Microsoft YaHei"/>
                <a:cs typeface="Microsoft YaHei"/>
              </a:rPr>
              <a:t>过采取有效的管理措施和先进的技术手段</a:t>
            </a:r>
            <a:r>
              <a:rPr sz="1800" spc="100">
                <a:solidFill>
                  <a:srgbClr val="000000">
                    <a:alpha val="100000"/>
                  </a:srgbClr>
                </a:solidFill>
                <a:latin typeface="Microsoft YaHei"/>
                <a:ea typeface="Microsoft YaHei"/>
                <a:cs typeface="Microsoft YaHei"/>
              </a:rPr>
              <a:t>，</a:t>
            </a:r>
            <a:r>
              <a:rPr sz="900" spc="100">
                <a:solidFill>
                  <a:srgbClr val="000000">
                    <a:alpha val="100000"/>
                  </a:srgbClr>
                </a:solidFill>
                <a:latin typeface="Microsoft YaHei"/>
                <a:ea typeface="Microsoft YaHei"/>
                <a:cs typeface="Microsoft YaHei"/>
              </a:rPr>
              <a:t>提高预防和控制火灾的能</a:t>
            </a:r>
            <a:r>
              <a:rPr sz="900" spc="50">
                <a:solidFill>
                  <a:srgbClr val="000000">
                    <a:alpha val="100000"/>
                  </a:srgbClr>
                </a:solidFill>
                <a:latin typeface="Microsoft YaHei"/>
                <a:ea typeface="Microsoft YaHei"/>
                <a:cs typeface="Microsoft YaHei"/>
              </a:rPr>
              <a:t>力</a:t>
            </a:r>
            <a:r>
              <a:rPr sz="1800" spc="0">
                <a:solidFill>
                  <a:srgbClr val="000000">
                    <a:alpha val="100000"/>
                  </a:srgbClr>
                </a:solidFill>
                <a:latin typeface="Microsoft YaHei"/>
                <a:ea typeface="Microsoft YaHei"/>
                <a:cs typeface="Microsoft YaHei"/>
              </a:rPr>
              <a:t>。</a:t>
            </a:r>
            <a:endParaRPr lang="Microsoft YaHei" altLang="Microsoft YaHei" sz="1800"/>
          </a:p>
          <a:p>
            <a:pPr marL="23845" indent="-9710" algn="l" rtl="0" eaLnBrk="0">
              <a:lnSpc>
                <a:spcPct val="63000"/>
              </a:lnSpc>
              <a:spcBef>
                <a:spcPts val="436"/>
              </a:spcBef>
            </a:pPr>
            <a:r>
              <a:rPr sz="1400" spc="0" baseline="-7441">
                <a:solidFill>
                  <a:srgbClr val="000000">
                    <a:alpha val="100000"/>
                  </a:srgbClr>
                </a:solidFill>
                <a:latin typeface="Arial"/>
                <a:ea typeface="Arial"/>
                <a:cs typeface="Arial"/>
              </a:rPr>
              <a:t>4</a:t>
            </a:r>
            <a:r>
              <a:rPr sz="2000" spc="0">
                <a:solidFill>
                  <a:srgbClr val="000000">
                    <a:alpha val="100000"/>
                  </a:srgbClr>
                </a:solidFill>
                <a:latin typeface="Microsoft YaHei"/>
                <a:ea typeface="Microsoft YaHei"/>
                <a:cs typeface="Microsoft YaHei"/>
              </a:rPr>
              <a:t>．</a:t>
            </a:r>
            <a:r>
              <a:rPr sz="1400" spc="0" baseline="-7441">
                <a:solidFill>
                  <a:srgbClr val="000000">
                    <a:alpha val="100000"/>
                  </a:srgbClr>
                </a:solidFill>
                <a:latin typeface="Arial"/>
                <a:ea typeface="Arial"/>
                <a:cs typeface="Arial"/>
              </a:rPr>
              <a:t>2</a:t>
            </a:r>
            <a:r>
              <a:rPr sz="900" spc="0">
                <a:solidFill>
                  <a:srgbClr val="000000">
                    <a:alpha val="100000"/>
                  </a:srgbClr>
                </a:solidFill>
                <a:latin typeface="Arial"/>
                <a:ea typeface="Arial"/>
                <a:cs typeface="Arial"/>
              </a:rPr>
              <a:t>    </a:t>
            </a:r>
            <a:r>
              <a:rPr sz="900" spc="0">
                <a:solidFill>
                  <a:srgbClr val="000000">
                    <a:alpha val="100000"/>
                  </a:srgbClr>
                </a:solidFill>
                <a:latin typeface="Microsoft YaHei"/>
                <a:ea typeface="Microsoft YaHei"/>
                <a:cs typeface="Microsoft YaHei"/>
              </a:rPr>
              <a:t>人员密集场所的消防安全管理应遵守消防法律</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法规</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规章(以下统称“消防法律法规”)</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贯彻“预   </a:t>
            </a:r>
            <a:r>
              <a:rPr sz="900" spc="-10">
                <a:solidFill>
                  <a:srgbClr val="000000">
                    <a:alpha val="100000"/>
                  </a:srgbClr>
                </a:solidFill>
                <a:latin typeface="Microsoft YaHei"/>
                <a:ea typeface="Microsoft YaHei"/>
                <a:cs typeface="Microsoft YaHei"/>
              </a:rPr>
              <a:t>防为主</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防消结合”的消防工作方针</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履行消防安全</a:t>
            </a:r>
            <a:r>
              <a:rPr sz="900" spc="0">
                <a:solidFill>
                  <a:srgbClr val="000000">
                    <a:alpha val="100000"/>
                  </a:srgbClr>
                </a:solidFill>
                <a:latin typeface="Microsoft YaHei"/>
                <a:ea typeface="Microsoft YaHei"/>
                <a:cs typeface="Microsoft YaHei"/>
              </a:rPr>
              <a:t>职责</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保障消防安全</a:t>
            </a:r>
            <a:r>
              <a:rPr sz="1800" spc="0">
                <a:solidFill>
                  <a:srgbClr val="000000">
                    <a:alpha val="100000"/>
                  </a:srgbClr>
                </a:solidFill>
                <a:latin typeface="Microsoft YaHei"/>
                <a:ea typeface="Microsoft YaHei"/>
                <a:cs typeface="Microsoft YaHei"/>
              </a:rPr>
              <a:t>。</a:t>
            </a:r>
            <a:endParaRPr lang="Microsoft YaHei" altLang="Microsoft YaHei" sz="1800"/>
          </a:p>
          <a:p>
            <a:pPr marL="14232" indent="-97" algn="l" rtl="0" eaLnBrk="0">
              <a:lnSpc>
                <a:spcPct val="68000"/>
              </a:lnSpc>
              <a:spcBef>
                <a:spcPts val="424"/>
              </a:spcBef>
            </a:pPr>
            <a:r>
              <a:rPr sz="1400" spc="70" baseline="-3720">
                <a:solidFill>
                  <a:srgbClr val="000000">
                    <a:alpha val="100000"/>
                  </a:srgbClr>
                </a:solidFill>
                <a:latin typeface="Arial"/>
                <a:ea typeface="Arial"/>
                <a:cs typeface="Arial"/>
              </a:rPr>
              <a:t>4</a:t>
            </a:r>
            <a:r>
              <a:rPr sz="2000" spc="70">
                <a:solidFill>
                  <a:srgbClr val="000000">
                    <a:alpha val="100000"/>
                  </a:srgbClr>
                </a:solidFill>
                <a:latin typeface="Microsoft YaHei"/>
                <a:ea typeface="Microsoft YaHei"/>
                <a:cs typeface="Microsoft YaHei"/>
              </a:rPr>
              <a:t>．</a:t>
            </a:r>
            <a:r>
              <a:rPr sz="1400" spc="70" baseline="-3720">
                <a:solidFill>
                  <a:srgbClr val="000000">
                    <a:alpha val="100000"/>
                  </a:srgbClr>
                </a:solidFill>
                <a:latin typeface="Arial"/>
                <a:ea typeface="Arial"/>
                <a:cs typeface="Arial"/>
              </a:rPr>
              <a:t>3</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人员密集场所应结合本场所的特点建立完善的消防安全管理体系和机制</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自行开展或委托消</a:t>
            </a:r>
            <a:r>
              <a:rPr sz="900" spc="10">
                <a:solidFill>
                  <a:srgbClr val="000000">
                    <a:alpha val="100000"/>
                  </a:srgbClr>
                </a:solidFill>
                <a:latin typeface="Microsoft YaHei"/>
                <a:ea typeface="Microsoft YaHei"/>
                <a:cs typeface="Microsoft YaHei"/>
              </a:rPr>
              <a:t>防</a:t>
            </a:r>
            <a:r>
              <a:rPr sz="900" spc="0">
                <a:solidFill>
                  <a:srgbClr val="000000">
                    <a:alpha val="100000"/>
                  </a:srgbClr>
                </a:solidFill>
                <a:latin typeface="Microsoft YaHei"/>
                <a:ea typeface="Microsoft YaHei"/>
                <a:cs typeface="Microsoft YaHei"/>
              </a:rPr>
              <a:t>技   </a:t>
            </a:r>
            <a:r>
              <a:rPr sz="900" spc="30">
                <a:solidFill>
                  <a:srgbClr val="000000">
                    <a:alpha val="100000"/>
                  </a:srgbClr>
                </a:solidFill>
                <a:latin typeface="Microsoft YaHei"/>
                <a:ea typeface="Microsoft YaHei"/>
                <a:cs typeface="Microsoft YaHei"/>
              </a:rPr>
              <a:t>术服务机构定期开展消防设施维护保养检测</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消防安全评估</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并宜采用先进的</a:t>
            </a:r>
            <a:r>
              <a:rPr sz="900" spc="0">
                <a:solidFill>
                  <a:srgbClr val="000000">
                    <a:alpha val="100000"/>
                  </a:srgbClr>
                </a:solidFill>
                <a:latin typeface="Microsoft YaHei"/>
                <a:ea typeface="Microsoft YaHei"/>
                <a:cs typeface="Microsoft YaHei"/>
              </a:rPr>
              <a:t>消防技术</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产品和方法</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保   </a:t>
            </a:r>
            <a:r>
              <a:rPr sz="900" spc="130">
                <a:solidFill>
                  <a:srgbClr val="000000">
                    <a:alpha val="100000"/>
                  </a:srgbClr>
                </a:solidFill>
                <a:latin typeface="Microsoft YaHei"/>
                <a:ea typeface="Microsoft YaHei"/>
                <a:cs typeface="Microsoft YaHei"/>
              </a:rPr>
              <a:t>证建筑具备消防安全条件</a:t>
            </a:r>
            <a:r>
              <a:rPr sz="1800" spc="100">
                <a:solidFill>
                  <a:srgbClr val="000000">
                    <a:alpha val="100000"/>
                  </a:srgbClr>
                </a:solidFill>
                <a:latin typeface="Microsoft YaHei"/>
                <a:ea typeface="Microsoft YaHei"/>
                <a:cs typeface="Microsoft YaHei"/>
              </a:rPr>
              <a:t>。</a:t>
            </a:r>
            <a:endParaRPr lang="Microsoft YaHei" altLang="Microsoft YaHei" sz="1800"/>
          </a:p>
          <a:p>
            <a:pPr marL="17067" indent="-2932" algn="l" rtl="0" eaLnBrk="0">
              <a:lnSpc>
                <a:spcPct val="63000"/>
              </a:lnSpc>
              <a:spcBef>
                <a:spcPts val="427"/>
              </a:spcBef>
            </a:pPr>
            <a:r>
              <a:rPr sz="1400" spc="20" baseline="-3720">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人员密集场所应逐级落实消防安全责任制</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明确各级</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各岗位消防安全职责</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确定相应的消防安全   </a:t>
            </a:r>
            <a:r>
              <a:rPr sz="900" spc="100">
                <a:solidFill>
                  <a:srgbClr val="000000">
                    <a:alpha val="100000"/>
                  </a:srgbClr>
                </a:solidFill>
                <a:latin typeface="Microsoft YaHei"/>
                <a:ea typeface="Microsoft YaHei"/>
                <a:cs typeface="Microsoft YaHei"/>
              </a:rPr>
              <a:t>责任人员</a:t>
            </a:r>
            <a:r>
              <a:rPr sz="1800" spc="70">
                <a:solidFill>
                  <a:srgbClr val="000000">
                    <a:alpha val="100000"/>
                  </a:srgbClr>
                </a:solidFill>
                <a:latin typeface="Microsoft YaHei"/>
                <a:ea typeface="Microsoft YaHei"/>
                <a:cs typeface="Microsoft YaHei"/>
              </a:rPr>
              <a:t>。</a:t>
            </a:r>
            <a:endParaRPr lang="Microsoft YaHei" altLang="Microsoft YaHei" sz="1800"/>
          </a:p>
          <a:p>
            <a:pPr marL="17067" indent="-2932" algn="l" rtl="0" eaLnBrk="0">
              <a:lnSpc>
                <a:spcPct val="62000"/>
              </a:lnSpc>
              <a:spcBef>
                <a:spcPts val="427"/>
              </a:spcBef>
            </a:pPr>
            <a:r>
              <a:rPr sz="1400" spc="40" baseline="-3720">
                <a:solidFill>
                  <a:srgbClr val="000000">
                    <a:alpha val="100000"/>
                  </a:srgbClr>
                </a:solidFill>
                <a:latin typeface="Arial"/>
                <a:ea typeface="Arial"/>
                <a:cs typeface="Arial"/>
              </a:rPr>
              <a:t>4</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5</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实行承包</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租赁或者委托经营</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管理时</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人员密集场所的产权方应提</a:t>
            </a:r>
            <a:r>
              <a:rPr sz="900" spc="20">
                <a:solidFill>
                  <a:srgbClr val="000000">
                    <a:alpha val="100000"/>
                  </a:srgbClr>
                </a:solidFill>
                <a:latin typeface="Microsoft YaHei"/>
                <a:ea typeface="Microsoft YaHei"/>
                <a:cs typeface="Microsoft YaHei"/>
              </a:rPr>
              <a:t>供</a:t>
            </a:r>
            <a:r>
              <a:rPr sz="900" spc="0">
                <a:solidFill>
                  <a:srgbClr val="000000">
                    <a:alpha val="100000"/>
                  </a:srgbClr>
                </a:solidFill>
                <a:latin typeface="Microsoft YaHei"/>
                <a:ea typeface="Microsoft YaHei"/>
                <a:cs typeface="Microsoft YaHei"/>
              </a:rPr>
              <a:t>符合消防安全要求的建筑   </a:t>
            </a:r>
            <a:r>
              <a:rPr sz="900" spc="40">
                <a:solidFill>
                  <a:srgbClr val="000000">
                    <a:alpha val="100000"/>
                  </a:srgbClr>
                </a:solidFill>
                <a:latin typeface="Microsoft YaHei"/>
                <a:ea typeface="Microsoft YaHei"/>
                <a:cs typeface="Microsoft YaHei"/>
              </a:rPr>
              <a:t>物</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场所</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当事人在订立相关租赁或承包合同时</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应依照有关规定明确各方的消防安全</a:t>
            </a:r>
            <a:r>
              <a:rPr sz="900" spc="10">
                <a:solidFill>
                  <a:srgbClr val="000000">
                    <a:alpha val="100000"/>
                  </a:srgbClr>
                </a:solidFill>
                <a:latin typeface="Microsoft YaHei"/>
                <a:ea typeface="Microsoft YaHei"/>
                <a:cs typeface="Microsoft YaHei"/>
              </a:rPr>
              <a:t>责</a:t>
            </a:r>
            <a:r>
              <a:rPr sz="900" spc="0">
                <a:solidFill>
                  <a:srgbClr val="000000">
                    <a:alpha val="100000"/>
                  </a:srgbClr>
                </a:solidFill>
                <a:latin typeface="Microsoft YaHei"/>
                <a:ea typeface="Microsoft YaHei"/>
                <a:cs typeface="Microsoft YaHei"/>
              </a:rPr>
              <a:t>任</a:t>
            </a:r>
            <a:r>
              <a:rPr sz="1800" spc="0">
                <a:solidFill>
                  <a:srgbClr val="000000">
                    <a:alpha val="100000"/>
                  </a:srgbClr>
                </a:solidFill>
                <a:latin typeface="Microsoft YaHei"/>
                <a:ea typeface="Microsoft YaHei"/>
                <a:cs typeface="Microsoft YaHei"/>
              </a:rPr>
              <a:t>。</a:t>
            </a:r>
            <a:endParaRPr lang="Microsoft YaHei" altLang="Microsoft YaHei" sz="1800"/>
          </a:p>
        </p:txBody>
      </p:sp>
      <p:sp>
        <p:nvSpPr>
          <p:cNvPr id="31" name="rect"/>
          <p:cNvSpPr/>
          <p:nvPr/>
        </p:nvSpPr>
        <p:spPr>
          <a:xfrm>
            <a:off x="2268347" y="2864357"/>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 name="textbox 32"/>
          <p:cNvSpPr/>
          <p:nvPr/>
        </p:nvSpPr>
        <p:spPr>
          <a:xfrm>
            <a:off x="962914" y="9859845"/>
            <a:ext cx="66039" cy="1346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56"/>
              </a:lnSpc>
            </a:pPr>
            <a:r>
              <a:rPr sz="700" spc="0">
                <a:solidFill>
                  <a:srgbClr val="000000">
                    <a:alpha val="100000"/>
                  </a:srgbClr>
                </a:solidFill>
                <a:latin typeface="Microsoft YaHei"/>
                <a:ea typeface="Microsoft YaHei"/>
                <a:cs typeface="Microsoft YaHei"/>
              </a:rPr>
              <a:t>2</a:t>
            </a:r>
            <a:endParaRPr lang="Microsoft YaHei" altLang="Microsoft YaHei" sz="7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 name="textbox 33"/>
          <p:cNvSpPr/>
          <p:nvPr/>
        </p:nvSpPr>
        <p:spPr>
          <a:xfrm>
            <a:off x="891938" y="907470"/>
            <a:ext cx="5871845" cy="89166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marL="15930" indent="-1946" algn="l" rtl="0" eaLnBrk="0">
              <a:lnSpc>
                <a:spcPct val="75000"/>
              </a:lnSpc>
              <a:spcBef>
                <a:spcPts val="901"/>
              </a:spcBef>
            </a:pPr>
            <a:r>
              <a:rPr sz="1400" spc="50" baseline="-3720">
                <a:solidFill>
                  <a:srgbClr val="000000">
                    <a:alpha val="100000"/>
                  </a:srgbClr>
                </a:solidFill>
                <a:latin typeface="Arial"/>
                <a:ea typeface="Arial"/>
                <a:cs typeface="Arial"/>
              </a:rPr>
              <a:t>4</a:t>
            </a:r>
            <a:r>
              <a:rPr sz="2000" spc="50">
                <a:solidFill>
                  <a:srgbClr val="000000">
                    <a:alpha val="100000"/>
                  </a:srgbClr>
                </a:solidFill>
                <a:latin typeface="Microsoft YaHei"/>
                <a:ea typeface="Microsoft YaHei"/>
                <a:cs typeface="Microsoft YaHei"/>
              </a:rPr>
              <a:t>．</a:t>
            </a:r>
            <a:r>
              <a:rPr sz="1400" spc="50" baseline="-3720">
                <a:solidFill>
                  <a:srgbClr val="000000">
                    <a:alpha val="100000"/>
                  </a:srgbClr>
                </a:solidFill>
                <a:latin typeface="Arial"/>
                <a:ea typeface="Arial"/>
                <a:cs typeface="Arial"/>
              </a:rPr>
              <a:t>6</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消防车通道(市政道路除外) </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消防车登高操作场地</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涉及公共消防安全的疏散设施和其他</a:t>
            </a:r>
            <a:r>
              <a:rPr sz="900" spc="40">
                <a:solidFill>
                  <a:srgbClr val="000000">
                    <a:alpha val="100000"/>
                  </a:srgbClr>
                </a:solidFill>
                <a:latin typeface="Microsoft YaHei"/>
                <a:ea typeface="Microsoft YaHei"/>
                <a:cs typeface="Microsoft YaHei"/>
              </a:rPr>
              <a:t>建</a:t>
            </a:r>
            <a:r>
              <a:rPr sz="900" spc="0">
                <a:solidFill>
                  <a:srgbClr val="000000">
                    <a:alpha val="100000"/>
                  </a:srgbClr>
                </a:solidFill>
                <a:latin typeface="Microsoft YaHei"/>
                <a:ea typeface="Microsoft YaHei"/>
                <a:cs typeface="Microsoft YaHei"/>
              </a:rPr>
              <a:t>筑消 </a:t>
            </a:r>
            <a:r>
              <a:rPr sz="900" spc="-10">
                <a:solidFill>
                  <a:srgbClr val="000000">
                    <a:alpha val="100000"/>
                  </a:srgbClr>
                </a:solidFill>
                <a:latin typeface="Microsoft YaHei"/>
                <a:ea typeface="Microsoft YaHei"/>
                <a:cs typeface="Microsoft YaHei"/>
              </a:rPr>
              <a:t>防设施</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应由人员密集场所产权方或者</a:t>
            </a:r>
            <a:r>
              <a:rPr sz="900" spc="0">
                <a:solidFill>
                  <a:srgbClr val="000000">
                    <a:alpha val="100000"/>
                  </a:srgbClr>
                </a:solidFill>
                <a:latin typeface="Microsoft YaHei"/>
                <a:ea typeface="Microsoft YaHei"/>
                <a:cs typeface="Microsoft YaHei"/>
              </a:rPr>
              <a:t>委托统一 管理单位管理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承包</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承租或者受委托经营</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管理者</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应 </a:t>
            </a:r>
            <a:r>
              <a:rPr sz="900" spc="60">
                <a:solidFill>
                  <a:srgbClr val="000000">
                    <a:alpha val="100000"/>
                  </a:srgbClr>
                </a:solidFill>
                <a:latin typeface="Microsoft YaHei"/>
                <a:ea typeface="Microsoft YaHei"/>
                <a:cs typeface="Microsoft YaHei"/>
              </a:rPr>
              <a:t>在其使用</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管理范围内履行消防安全职责</a:t>
            </a:r>
            <a:r>
              <a:rPr sz="1800" spc="50">
                <a:solidFill>
                  <a:srgbClr val="000000">
                    <a:alpha val="100000"/>
                  </a:srgbClr>
                </a:solidFill>
                <a:latin typeface="Microsoft YaHei"/>
                <a:ea typeface="Microsoft YaHei"/>
                <a:cs typeface="Microsoft YaHei"/>
              </a:rPr>
              <a:t>。</a:t>
            </a:r>
            <a:endParaRPr lang="Microsoft YaHei" altLang="Microsoft YaHei" sz="1800"/>
          </a:p>
          <a:p>
            <a:pPr marL="15834" indent="-1851" algn="l" rtl="0" eaLnBrk="0">
              <a:lnSpc>
                <a:spcPct val="67000"/>
              </a:lnSpc>
              <a:spcBef>
                <a:spcPts val="434"/>
              </a:spcBef>
            </a:pPr>
            <a:r>
              <a:rPr sz="1400" spc="50" baseline="-3720">
                <a:solidFill>
                  <a:srgbClr val="000000">
                    <a:alpha val="100000"/>
                  </a:srgbClr>
                </a:solidFill>
                <a:latin typeface="Arial"/>
                <a:ea typeface="Arial"/>
                <a:cs typeface="Arial"/>
              </a:rPr>
              <a:t>4</a:t>
            </a:r>
            <a:r>
              <a:rPr sz="2000" spc="50">
                <a:solidFill>
                  <a:srgbClr val="000000">
                    <a:alpha val="100000"/>
                  </a:srgbClr>
                </a:solidFill>
                <a:latin typeface="Microsoft YaHei"/>
                <a:ea typeface="Microsoft YaHei"/>
                <a:cs typeface="Microsoft YaHei"/>
              </a:rPr>
              <a:t>．</a:t>
            </a:r>
            <a:r>
              <a:rPr sz="1400" spc="50" baseline="-3720">
                <a:solidFill>
                  <a:srgbClr val="000000">
                    <a:alpha val="100000"/>
                  </a:srgbClr>
                </a:solidFill>
                <a:latin typeface="Arial"/>
                <a:ea typeface="Arial"/>
                <a:cs typeface="Arial"/>
              </a:rPr>
              <a:t>7</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对于有两个或两个以上产权者和使用者的人员密集场所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除依法履行自身消防管理职责外</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对</a:t>
            </a:r>
            <a:r>
              <a:rPr sz="900" spc="0">
                <a:solidFill>
                  <a:srgbClr val="000000">
                    <a:alpha val="100000"/>
                  </a:srgbClr>
                </a:solidFill>
                <a:latin typeface="Microsoft YaHei"/>
                <a:ea typeface="Microsoft YaHei"/>
                <a:cs typeface="Microsoft YaHei"/>
              </a:rPr>
              <a:t>消 </a:t>
            </a:r>
            <a:r>
              <a:rPr sz="900" spc="120">
                <a:solidFill>
                  <a:srgbClr val="000000">
                    <a:alpha val="100000"/>
                  </a:srgbClr>
                </a:solidFill>
                <a:latin typeface="Microsoft YaHei"/>
                <a:ea typeface="Microsoft YaHei"/>
                <a:cs typeface="Microsoft YaHei"/>
              </a:rPr>
              <a:t>防车通道</a:t>
            </a:r>
            <a:r>
              <a:rPr sz="1800" spc="120">
                <a:solidFill>
                  <a:srgbClr val="000000">
                    <a:alpha val="100000"/>
                  </a:srgbClr>
                </a:solidFill>
                <a:latin typeface="Microsoft YaHei"/>
                <a:ea typeface="Microsoft YaHei"/>
                <a:cs typeface="Microsoft YaHei"/>
              </a:rPr>
              <a:t>、</a:t>
            </a:r>
            <a:r>
              <a:rPr sz="900" spc="120">
                <a:solidFill>
                  <a:srgbClr val="000000">
                    <a:alpha val="100000"/>
                  </a:srgbClr>
                </a:solidFill>
                <a:latin typeface="Microsoft YaHei"/>
                <a:ea typeface="Microsoft YaHei"/>
                <a:cs typeface="Microsoft YaHei"/>
              </a:rPr>
              <a:t>涉及公共消防安全的疏散设施和其他建筑消防设施应明确统 一 管理的责任者</a:t>
            </a:r>
            <a:r>
              <a:rPr sz="1800" spc="12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并</a:t>
            </a:r>
            <a:r>
              <a:rPr sz="900" spc="0">
                <a:solidFill>
                  <a:srgbClr val="000000">
                    <a:alpha val="100000"/>
                  </a:srgbClr>
                </a:solidFill>
                <a:latin typeface="Microsoft YaHei"/>
                <a:ea typeface="Microsoft YaHei"/>
                <a:cs typeface="Microsoft YaHei"/>
              </a:rPr>
              <a:t>应符合 </a:t>
            </a:r>
            <a:r>
              <a:rPr sz="1400" spc="-20" baseline="-3720">
                <a:solidFill>
                  <a:srgbClr val="000000">
                    <a:alpha val="100000"/>
                  </a:srgbClr>
                </a:solidFill>
                <a:latin typeface="Microsoft YaHei"/>
                <a:ea typeface="Microsoft YaHei"/>
                <a:cs typeface="Microsoft YaHei"/>
              </a:rPr>
              <a:t>X</a:t>
            </a:r>
            <a:r>
              <a:rPr sz="1400" spc="0" baseline="-3720">
                <a:solidFill>
                  <a:srgbClr val="000000">
                    <a:alpha val="100000"/>
                  </a:srgbClr>
                </a:solidFill>
                <a:latin typeface="Microsoft YaHei"/>
                <a:ea typeface="Microsoft YaHei"/>
                <a:cs typeface="Microsoft YaHei"/>
              </a:rPr>
              <a:t>F</a:t>
            </a:r>
            <a:r>
              <a:rPr sz="1800" spc="-30">
                <a:solidFill>
                  <a:srgbClr val="000000">
                    <a:alpha val="100000"/>
                  </a:srgbClr>
                </a:solidFill>
                <a:latin typeface="Microsoft YaHei"/>
                <a:ea typeface="Microsoft YaHei"/>
                <a:cs typeface="Microsoft YaHei"/>
              </a:rPr>
              <a:t>／</a:t>
            </a:r>
            <a:r>
              <a:rPr sz="1400" spc="0" baseline="-3720">
                <a:solidFill>
                  <a:srgbClr val="000000">
                    <a:alpha val="100000"/>
                  </a:srgbClr>
                </a:solidFill>
                <a:latin typeface="Microsoft YaHei"/>
                <a:ea typeface="Microsoft YaHei"/>
                <a:cs typeface="Microsoft YaHei"/>
              </a:rPr>
              <a:t>T</a:t>
            </a:r>
            <a:r>
              <a:rPr sz="900" spc="-30">
                <a:solidFill>
                  <a:srgbClr val="000000">
                    <a:alpha val="100000"/>
                  </a:srgbClr>
                </a:solidFill>
                <a:latin typeface="Microsoft YaHei"/>
                <a:ea typeface="Microsoft YaHei"/>
                <a:cs typeface="Microsoft YaHei"/>
              </a:rPr>
              <a:t> </a:t>
            </a:r>
            <a:r>
              <a:rPr sz="1400" spc="-30" baseline="-3720">
                <a:solidFill>
                  <a:srgbClr val="000000">
                    <a:alpha val="100000"/>
                  </a:srgbClr>
                </a:solidFill>
                <a:latin typeface="Microsoft YaHei"/>
                <a:ea typeface="Microsoft YaHei"/>
                <a:cs typeface="Microsoft YaHei"/>
              </a:rPr>
              <a:t>1245</a:t>
            </a:r>
            <a:r>
              <a:rPr sz="900" spc="-30">
                <a:solidFill>
                  <a:srgbClr val="000000">
                    <a:alpha val="100000"/>
                  </a:srgbClr>
                </a:solidFill>
                <a:latin typeface="Microsoft YaHei"/>
                <a:ea typeface="Microsoft YaHei"/>
                <a:cs typeface="Microsoft YaHei"/>
              </a:rPr>
              <a:t> 的规定</a:t>
            </a:r>
            <a:r>
              <a:rPr sz="1800" spc="-30">
                <a:solidFill>
                  <a:srgbClr val="000000">
                    <a:alpha val="100000"/>
                  </a:srgbClr>
                </a:solidFill>
                <a:latin typeface="Microsoft YaHei"/>
                <a:ea typeface="Microsoft YaHei"/>
                <a:cs typeface="Microsoft YaHei"/>
              </a:rPr>
              <a:t>。</a:t>
            </a:r>
            <a:endParaRPr lang="Microsoft YaHei" altLang="Microsoft YaHei" sz="1800"/>
          </a:p>
          <a:p>
            <a:pPr algn="l" rtl="0" eaLnBrk="0">
              <a:lnSpc>
                <a:spcPct val="145000"/>
              </a:lnSpc>
            </a:pPr>
            <a:endParaRPr lang="Arial" altLang="Arial" sz="1000"/>
          </a:p>
          <a:p>
            <a:pPr marL="12700" algn="l" rtl="0" eaLnBrk="0">
              <a:lnSpc>
                <a:spcPct val="91000"/>
              </a:lnSpc>
              <a:spcBef>
                <a:spcPts val="284"/>
              </a:spcBef>
            </a:pPr>
            <a:r>
              <a:rPr sz="1400" spc="80" baseline="-3720">
                <a:solidFill>
                  <a:srgbClr val="000000">
                    <a:alpha val="100000"/>
                  </a:srgbClr>
                </a:solidFill>
                <a:latin typeface="Arial"/>
                <a:ea typeface="Arial"/>
                <a:cs typeface="Arial"/>
              </a:rPr>
              <a:t>5</a:t>
            </a:r>
            <a:r>
              <a:rPr sz="900" spc="80">
                <a:solidFill>
                  <a:srgbClr val="000000">
                    <a:alpha val="100000"/>
                  </a:srgbClr>
                </a:solidFill>
                <a:latin typeface="Arial"/>
                <a:ea typeface="Arial"/>
                <a:cs typeface="Arial"/>
              </a:rPr>
              <a:t>    </a:t>
            </a:r>
            <a:r>
              <a:rPr sz="900" spc="80">
                <a:solidFill>
                  <a:srgbClr val="000000">
                    <a:alpha val="100000"/>
                  </a:srgbClr>
                </a:solidFill>
                <a:latin typeface="Microsoft YaHei"/>
                <a:ea typeface="Microsoft YaHei"/>
                <a:cs typeface="Microsoft YaHei"/>
              </a:rPr>
              <a:t>消防安全责</a:t>
            </a:r>
            <a:r>
              <a:rPr sz="900" spc="70">
                <a:solidFill>
                  <a:srgbClr val="000000">
                    <a:alpha val="100000"/>
                  </a:srgbClr>
                </a:solidFill>
                <a:latin typeface="Microsoft YaHei"/>
                <a:ea typeface="Microsoft YaHei"/>
                <a:cs typeface="Microsoft YaHei"/>
              </a:rPr>
              <a:t>任</a:t>
            </a:r>
            <a:endParaRPr lang="Microsoft YaHei" altLang="Microsoft YaHei" sz="900"/>
          </a:p>
          <a:p>
            <a:pPr algn="l" rtl="0" eaLnBrk="0">
              <a:lnSpc>
                <a:spcPct val="119000"/>
              </a:lnSpc>
            </a:pPr>
            <a:endParaRPr lang="Arial" altLang="Arial" sz="1000"/>
          </a:p>
          <a:p>
            <a:pPr marL="12700" algn="l" rtl="0" eaLnBrk="0">
              <a:lnSpc>
                <a:spcPct val="70000"/>
              </a:lnSpc>
              <a:spcBef>
                <a:spcPts val="521"/>
              </a:spcBef>
            </a:pPr>
            <a:r>
              <a:rPr sz="1200" spc="-10" baseline="-4340">
                <a:solidFill>
                  <a:srgbClr val="000000">
                    <a:alpha val="100000"/>
                  </a:srgbClr>
                </a:solidFill>
                <a:latin typeface="Arial"/>
                <a:ea typeface="Arial"/>
                <a:cs typeface="Arial"/>
              </a:rPr>
              <a:t>5</a:t>
            </a:r>
            <a:r>
              <a:rPr sz="1700" spc="0">
                <a:solidFill>
                  <a:srgbClr val="000000">
                    <a:alpha val="100000"/>
                  </a:srgbClr>
                </a:solidFill>
                <a:latin typeface="Microsoft YaHei"/>
                <a:ea typeface="Microsoft YaHei"/>
                <a:cs typeface="Microsoft YaHei"/>
              </a:rPr>
              <a:t>．</a:t>
            </a:r>
            <a:r>
              <a:rPr sz="1200" spc="0" baseline="-4340">
                <a:solidFill>
                  <a:srgbClr val="000000">
                    <a:alpha val="100000"/>
                  </a:srgbClr>
                </a:solidFill>
                <a:latin typeface="Arial"/>
                <a:ea typeface="Arial"/>
                <a:cs typeface="Arial"/>
              </a:rPr>
              <a:t>1</a:t>
            </a:r>
            <a:r>
              <a:rPr sz="700" spc="0">
                <a:solidFill>
                  <a:srgbClr val="000000">
                    <a:alpha val="100000"/>
                  </a:srgbClr>
                </a:solidFill>
                <a:latin typeface="Arial"/>
                <a:ea typeface="Arial"/>
                <a:cs typeface="Arial"/>
              </a:rPr>
              <a:t>      </a:t>
            </a:r>
            <a:r>
              <a:rPr sz="700" spc="0">
                <a:solidFill>
                  <a:srgbClr val="000000">
                    <a:alpha val="100000"/>
                  </a:srgbClr>
                </a:solidFill>
                <a:latin typeface="Microsoft YaHei"/>
                <a:ea typeface="Microsoft YaHei"/>
                <a:cs typeface="Microsoft YaHei"/>
              </a:rPr>
              <a:t>通用要求</a:t>
            </a:r>
            <a:endParaRPr lang="Microsoft YaHei" altLang="Microsoft YaHei" sz="700"/>
          </a:p>
          <a:p>
            <a:pPr marL="12700" algn="l" rtl="0" eaLnBrk="0">
              <a:lnSpc>
                <a:spcPts val="1374"/>
              </a:lnSpc>
              <a:spcBef>
                <a:spcPts val="962"/>
              </a:spcBef>
            </a:pPr>
            <a:r>
              <a:rPr sz="1400" spc="-10" baseline="8100">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100">
                <a:solidFill>
                  <a:srgbClr val="000000">
                    <a:alpha val="100000"/>
                  </a:srgbClr>
                </a:solidFill>
                <a:latin typeface="Arial"/>
                <a:ea typeface="Arial"/>
                <a:cs typeface="Arial"/>
              </a:rPr>
              <a:t>1</a:t>
            </a:r>
            <a:r>
              <a:rPr sz="2000" spc="-10">
                <a:solidFill>
                  <a:srgbClr val="000000">
                    <a:alpha val="100000"/>
                  </a:srgbClr>
                </a:solidFill>
                <a:latin typeface="Microsoft YaHei"/>
                <a:ea typeface="Microsoft YaHei"/>
                <a:cs typeface="Microsoft YaHei"/>
              </a:rPr>
              <a:t>．</a:t>
            </a:r>
            <a:r>
              <a:rPr sz="1400" spc="-10" baseline="8100">
                <a:solidFill>
                  <a:srgbClr val="000000">
                    <a:alpha val="100000"/>
                  </a:srgbClr>
                </a:solidFill>
                <a:latin typeface="Arial"/>
                <a:ea typeface="Arial"/>
                <a:cs typeface="Arial"/>
              </a:rPr>
              <a:t>1</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人员密集场所应加强消防安全主体责任的</a:t>
            </a:r>
            <a:r>
              <a:rPr sz="900" spc="0">
                <a:solidFill>
                  <a:srgbClr val="000000">
                    <a:alpha val="100000"/>
                  </a:srgbClr>
                </a:solidFill>
                <a:latin typeface="Microsoft YaHei"/>
                <a:ea typeface="Microsoft YaHei"/>
                <a:cs typeface="Microsoft YaHei"/>
              </a:rPr>
              <a:t>落实</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全面实行消防安全责任制</a:t>
            </a:r>
            <a:r>
              <a:rPr sz="1800" spc="0">
                <a:solidFill>
                  <a:srgbClr val="000000">
                    <a:alpha val="100000"/>
                  </a:srgbClr>
                </a:solidFill>
                <a:latin typeface="Microsoft YaHei"/>
                <a:ea typeface="Microsoft YaHei"/>
                <a:cs typeface="Microsoft YaHei"/>
              </a:rPr>
              <a:t>。</a:t>
            </a:r>
            <a:endParaRPr lang="Microsoft YaHei" altLang="Microsoft YaHei" sz="1800"/>
          </a:p>
          <a:p>
            <a:pPr marL="14574" indent="-1874" algn="l" rtl="0" eaLnBrk="0">
              <a:lnSpc>
                <a:spcPct val="71000"/>
              </a:lnSpc>
              <a:spcBef>
                <a:spcPts val="268"/>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人员密集场所的消防安全责任人</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应由该场所法人单位的法定代表人</a:t>
            </a:r>
            <a:r>
              <a:rPr sz="1800" spc="2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主</a:t>
            </a:r>
            <a:r>
              <a:rPr sz="900" spc="0">
                <a:solidFill>
                  <a:srgbClr val="000000">
                    <a:alpha val="100000"/>
                  </a:srgbClr>
                </a:solidFill>
                <a:latin typeface="Microsoft YaHei"/>
                <a:ea typeface="Microsoft YaHei"/>
                <a:cs typeface="Microsoft YaHei"/>
              </a:rPr>
              <a:t>要负责人或者实际控 </a:t>
            </a:r>
            <a:r>
              <a:rPr sz="900" spc="110">
                <a:solidFill>
                  <a:srgbClr val="000000">
                    <a:alpha val="100000"/>
                  </a:srgbClr>
                </a:solidFill>
                <a:latin typeface="Microsoft YaHei"/>
                <a:ea typeface="Microsoft YaHei"/>
                <a:cs typeface="Microsoft YaHei"/>
              </a:rPr>
              <a:t>制人担任</a:t>
            </a:r>
            <a:r>
              <a:rPr sz="1800" spc="110">
                <a:solidFill>
                  <a:srgbClr val="000000">
                    <a:alpha val="100000"/>
                  </a:srgbClr>
                </a:solidFill>
                <a:latin typeface="Microsoft YaHei"/>
                <a:ea typeface="Microsoft YaHei"/>
                <a:cs typeface="Microsoft YaHei"/>
              </a:rPr>
              <a:t>。</a:t>
            </a:r>
            <a:r>
              <a:rPr sz="900" spc="110">
                <a:solidFill>
                  <a:srgbClr val="000000">
                    <a:alpha val="100000"/>
                  </a:srgbClr>
                </a:solidFill>
                <a:latin typeface="Microsoft YaHei"/>
                <a:ea typeface="Microsoft YaHei"/>
                <a:cs typeface="Microsoft YaHei"/>
              </a:rPr>
              <a:t>消防安全重点单位应确定消防安全管理人</a:t>
            </a:r>
            <a:r>
              <a:rPr sz="1800" spc="110">
                <a:solidFill>
                  <a:srgbClr val="000000">
                    <a:alpha val="100000"/>
                  </a:srgbClr>
                </a:solidFill>
                <a:latin typeface="Microsoft YaHei"/>
                <a:ea typeface="Microsoft YaHei"/>
                <a:cs typeface="Microsoft YaHei"/>
              </a:rPr>
              <a:t>，</a:t>
            </a:r>
            <a:r>
              <a:rPr sz="900" spc="110">
                <a:solidFill>
                  <a:srgbClr val="000000">
                    <a:alpha val="100000"/>
                  </a:srgbClr>
                </a:solidFill>
                <a:latin typeface="Microsoft YaHei"/>
                <a:ea typeface="Microsoft YaHei"/>
                <a:cs typeface="Microsoft YaHei"/>
              </a:rPr>
              <a:t>其他单位消防安全责任人可以根据需要</a:t>
            </a:r>
            <a:r>
              <a:rPr sz="900" spc="100">
                <a:solidFill>
                  <a:srgbClr val="000000">
                    <a:alpha val="100000"/>
                  </a:srgbClr>
                </a:solidFill>
                <a:latin typeface="Microsoft YaHei"/>
                <a:ea typeface="Microsoft YaHei"/>
                <a:cs typeface="Microsoft YaHei"/>
              </a:rPr>
              <a:t>确</a:t>
            </a:r>
            <a:r>
              <a:rPr sz="900" spc="0">
                <a:solidFill>
                  <a:srgbClr val="000000">
                    <a:alpha val="100000"/>
                  </a:srgbClr>
                </a:solidFill>
                <a:latin typeface="Microsoft YaHei"/>
                <a:ea typeface="Microsoft YaHei"/>
                <a:cs typeface="Microsoft YaHei"/>
              </a:rPr>
              <a:t>定本 </a:t>
            </a:r>
            <a:r>
              <a:rPr sz="900" spc="70">
                <a:solidFill>
                  <a:srgbClr val="000000">
                    <a:alpha val="100000"/>
                  </a:srgbClr>
                </a:solidFill>
                <a:latin typeface="Microsoft YaHei"/>
                <a:ea typeface="Microsoft YaHei"/>
                <a:cs typeface="Microsoft YaHei"/>
              </a:rPr>
              <a:t>场所的消防安全管理人</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消防安全管理人宜具备注册消防工程师执业资格</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承包</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租赁场所</a:t>
            </a:r>
            <a:r>
              <a:rPr sz="900" spc="10">
                <a:solidFill>
                  <a:srgbClr val="000000">
                    <a:alpha val="100000"/>
                  </a:srgbClr>
                </a:solidFill>
                <a:latin typeface="Microsoft YaHei"/>
                <a:ea typeface="Microsoft YaHei"/>
                <a:cs typeface="Microsoft YaHei"/>
              </a:rPr>
              <a:t>的</a:t>
            </a:r>
            <a:r>
              <a:rPr sz="900" spc="0">
                <a:solidFill>
                  <a:srgbClr val="000000">
                    <a:alpha val="100000"/>
                  </a:srgbClr>
                </a:solidFill>
                <a:latin typeface="Microsoft YaHei"/>
                <a:ea typeface="Microsoft YaHei"/>
                <a:cs typeface="Microsoft YaHei"/>
              </a:rPr>
              <a:t>承租人是 </a:t>
            </a:r>
            <a:r>
              <a:rPr sz="900" spc="110">
                <a:solidFill>
                  <a:srgbClr val="000000">
                    <a:alpha val="100000"/>
                  </a:srgbClr>
                </a:solidFill>
                <a:latin typeface="Microsoft YaHei"/>
                <a:ea typeface="Microsoft YaHei"/>
                <a:cs typeface="Microsoft YaHei"/>
              </a:rPr>
              <a:t>其承包</a:t>
            </a:r>
            <a:r>
              <a:rPr sz="1800" spc="110">
                <a:solidFill>
                  <a:srgbClr val="000000">
                    <a:alpha val="100000"/>
                  </a:srgbClr>
                </a:solidFill>
                <a:latin typeface="Microsoft YaHei"/>
                <a:ea typeface="Microsoft YaHei"/>
                <a:cs typeface="Microsoft YaHei"/>
              </a:rPr>
              <a:t>、</a:t>
            </a:r>
            <a:r>
              <a:rPr sz="900" spc="110">
                <a:solidFill>
                  <a:srgbClr val="000000">
                    <a:alpha val="100000"/>
                  </a:srgbClr>
                </a:solidFill>
                <a:latin typeface="Microsoft YaHei"/>
                <a:ea typeface="Microsoft YaHei"/>
                <a:cs typeface="Microsoft YaHei"/>
              </a:rPr>
              <a:t>租赁范围的消防安全责任人</a:t>
            </a:r>
            <a:r>
              <a:rPr sz="1800" spc="110">
                <a:solidFill>
                  <a:srgbClr val="000000">
                    <a:alpha val="100000"/>
                  </a:srgbClr>
                </a:solidFill>
                <a:latin typeface="Microsoft YaHei"/>
                <a:ea typeface="Microsoft YaHei"/>
                <a:cs typeface="Microsoft YaHei"/>
              </a:rPr>
              <a:t>。</a:t>
            </a:r>
            <a:r>
              <a:rPr sz="900" spc="110">
                <a:solidFill>
                  <a:srgbClr val="000000">
                    <a:alpha val="100000"/>
                  </a:srgbClr>
                </a:solidFill>
                <a:latin typeface="Microsoft YaHei"/>
                <a:ea typeface="Microsoft YaHei"/>
                <a:cs typeface="Microsoft YaHei"/>
              </a:rPr>
              <a:t>人员密集场所单位内部各部门的负责人是该部门的消防</a:t>
            </a:r>
            <a:r>
              <a:rPr sz="900" spc="100">
                <a:solidFill>
                  <a:srgbClr val="000000">
                    <a:alpha val="100000"/>
                  </a:srgbClr>
                </a:solidFill>
                <a:latin typeface="Microsoft YaHei"/>
                <a:ea typeface="Microsoft YaHei"/>
                <a:cs typeface="Microsoft YaHei"/>
              </a:rPr>
              <a:t>安</a:t>
            </a:r>
            <a:r>
              <a:rPr sz="900" spc="0">
                <a:solidFill>
                  <a:srgbClr val="000000">
                    <a:alpha val="100000"/>
                  </a:srgbClr>
                </a:solidFill>
                <a:latin typeface="Microsoft YaHei"/>
                <a:ea typeface="Microsoft YaHei"/>
                <a:cs typeface="Microsoft YaHei"/>
              </a:rPr>
              <a:t>全负 </a:t>
            </a:r>
            <a:r>
              <a:rPr sz="900" spc="70">
                <a:solidFill>
                  <a:srgbClr val="000000">
                    <a:alpha val="100000"/>
                  </a:srgbClr>
                </a:solidFill>
                <a:latin typeface="Microsoft YaHei"/>
                <a:ea typeface="Microsoft YaHei"/>
                <a:cs typeface="Microsoft YaHei"/>
              </a:rPr>
              <a:t>责人</a:t>
            </a:r>
            <a:r>
              <a:rPr sz="1800" spc="60">
                <a:solidFill>
                  <a:srgbClr val="000000">
                    <a:alpha val="100000"/>
                  </a:srgbClr>
                </a:solidFill>
                <a:latin typeface="Microsoft YaHei"/>
                <a:ea typeface="Microsoft YaHei"/>
                <a:cs typeface="Microsoft YaHei"/>
              </a:rPr>
              <a:t>。</a:t>
            </a:r>
            <a:endParaRPr lang="Microsoft YaHei" altLang="Microsoft YaHei" sz="1800"/>
          </a:p>
          <a:p>
            <a:pPr marL="17901" indent="-5201" algn="l" rtl="0" eaLnBrk="0">
              <a:lnSpc>
                <a:spcPct val="67000"/>
              </a:lnSpc>
              <a:spcBef>
                <a:spcPts val="383"/>
              </a:spcBef>
            </a:pPr>
            <a:r>
              <a:rPr sz="1400" spc="-10" baseline="-3720">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3720">
                <a:solidFill>
                  <a:srgbClr val="000000">
                    <a:alpha val="100000"/>
                  </a:srgbClr>
                </a:solidFill>
                <a:latin typeface="Arial"/>
                <a:ea typeface="Arial"/>
                <a:cs typeface="Arial"/>
              </a:rPr>
              <a:t>1</a:t>
            </a:r>
            <a:r>
              <a:rPr sz="2000" spc="-10">
                <a:solidFill>
                  <a:srgbClr val="000000">
                    <a:alpha val="100000"/>
                  </a:srgbClr>
                </a:solidFill>
                <a:latin typeface="Microsoft YaHei"/>
                <a:ea typeface="Microsoft YaHei"/>
                <a:cs typeface="Microsoft YaHei"/>
              </a:rPr>
              <a:t>．</a:t>
            </a:r>
            <a:r>
              <a:rPr sz="1400" spc="-10" baseline="-3720">
                <a:solidFill>
                  <a:srgbClr val="000000">
                    <a:alpha val="100000"/>
                  </a:srgbClr>
                </a:solidFill>
                <a:latin typeface="Arial"/>
                <a:ea typeface="Arial"/>
                <a:cs typeface="Arial"/>
              </a:rPr>
              <a:t>3</a:t>
            </a:r>
            <a:r>
              <a:rPr sz="900" spc="-10">
                <a:solidFill>
                  <a:srgbClr val="000000">
                    <a:alpha val="100000"/>
                  </a:srgbClr>
                </a:solidFill>
                <a:latin typeface="Arial"/>
                <a:ea typeface="Arial"/>
                <a:cs typeface="Arial"/>
              </a:rPr>
              <a:t>    </a:t>
            </a:r>
            <a:r>
              <a:rPr sz="900" spc="0">
                <a:solidFill>
                  <a:srgbClr val="000000">
                    <a:alpha val="100000"/>
                  </a:srgbClr>
                </a:solidFill>
                <a:latin typeface="Microsoft YaHei"/>
                <a:ea typeface="Microsoft YaHei"/>
                <a:cs typeface="Microsoft YaHei"/>
              </a:rPr>
              <a:t>消防安全责任人</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消防安全管理人应经过消防安全培训</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进行电焊</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气焊等具有火灾危险作业 </a:t>
            </a:r>
            <a:r>
              <a:rPr sz="900" spc="50">
                <a:solidFill>
                  <a:srgbClr val="000000">
                    <a:alpha val="100000"/>
                  </a:srgbClr>
                </a:solidFill>
                <a:latin typeface="Microsoft YaHei"/>
                <a:ea typeface="Microsoft YaHei"/>
                <a:cs typeface="Microsoft YaHei"/>
              </a:rPr>
              <a:t>的人员和自动消防设施的值班操作人员</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应经过消防职业培训</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掌握消防基本知识</a:t>
            </a:r>
            <a:r>
              <a:rPr sz="1800" spc="5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防</a:t>
            </a:r>
            <a:r>
              <a:rPr sz="900" spc="0">
                <a:solidFill>
                  <a:srgbClr val="000000">
                    <a:alpha val="100000"/>
                  </a:srgbClr>
                </a:solidFill>
                <a:latin typeface="Microsoft YaHei"/>
                <a:ea typeface="Microsoft YaHei"/>
                <a:cs typeface="Microsoft YaHei"/>
              </a:rPr>
              <a:t>火</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灭火基本技 </a:t>
            </a:r>
            <a:r>
              <a:rPr sz="900" spc="10">
                <a:solidFill>
                  <a:srgbClr val="000000">
                    <a:alpha val="100000"/>
                  </a:srgbClr>
                </a:solidFill>
                <a:latin typeface="Microsoft YaHei"/>
                <a:ea typeface="Microsoft YaHei"/>
                <a:cs typeface="Microsoft YaHei"/>
              </a:rPr>
              <a:t>能</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自动</a:t>
            </a:r>
            <a:r>
              <a:rPr sz="900" spc="0">
                <a:solidFill>
                  <a:srgbClr val="000000">
                    <a:alpha val="100000"/>
                  </a:srgbClr>
                </a:solidFill>
                <a:latin typeface="Microsoft YaHei"/>
                <a:ea typeface="Microsoft YaHei"/>
                <a:cs typeface="Microsoft YaHei"/>
              </a:rPr>
              <a:t>消防设施的基本维护与操作知识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遵守操作规程</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持证上岗</a:t>
            </a:r>
            <a:r>
              <a:rPr sz="1800" spc="0">
                <a:solidFill>
                  <a:srgbClr val="000000">
                    <a:alpha val="100000"/>
                  </a:srgbClr>
                </a:solidFill>
                <a:latin typeface="Microsoft YaHei"/>
                <a:ea typeface="Microsoft YaHei"/>
                <a:cs typeface="Microsoft YaHei"/>
              </a:rPr>
              <a:t>。</a:t>
            </a:r>
            <a:endParaRPr lang="Microsoft YaHei" altLang="Microsoft YaHei" sz="1800"/>
          </a:p>
          <a:p>
            <a:pPr marL="14944" indent="-2244" algn="l" rtl="0" eaLnBrk="0">
              <a:lnSpc>
                <a:spcPct val="72000"/>
              </a:lnSpc>
              <a:spcBef>
                <a:spcPts val="7"/>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保安人员</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专职消防队队员</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志愿消防队(微型消防站) 队员应掌握消防</a:t>
            </a:r>
            <a:r>
              <a:rPr sz="900" spc="0">
                <a:solidFill>
                  <a:srgbClr val="000000">
                    <a:alpha val="100000"/>
                  </a:srgbClr>
                </a:solidFill>
                <a:latin typeface="Microsoft YaHei"/>
                <a:ea typeface="Microsoft YaHei"/>
                <a:cs typeface="Microsoft YaHei"/>
              </a:rPr>
              <a:t>安全知识和灭火的基本 </a:t>
            </a:r>
            <a:r>
              <a:rPr sz="900" spc="60">
                <a:solidFill>
                  <a:srgbClr val="000000">
                    <a:alpha val="100000"/>
                  </a:srgbClr>
                </a:solidFill>
                <a:latin typeface="Microsoft YaHei"/>
                <a:ea typeface="Microsoft YaHei"/>
                <a:cs typeface="Microsoft YaHei"/>
              </a:rPr>
              <a:t>技能</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定期开展消防训练</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火灾时应履行扑救初起火灾和引导人员疏散的义务</a:t>
            </a:r>
            <a:r>
              <a:rPr sz="1800" spc="4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1"/>
              </a:lnSpc>
              <a:spcBef>
                <a:spcPts val="1268"/>
              </a:spcBef>
            </a:pPr>
            <a:r>
              <a:rPr sz="1300" spc="-30" baseline="10402">
                <a:solidFill>
                  <a:srgbClr val="000000">
                    <a:alpha val="100000"/>
                  </a:srgbClr>
                </a:solidFill>
                <a:latin typeface="Arial"/>
                <a:ea typeface="Arial"/>
                <a:cs typeface="Arial"/>
              </a:rPr>
              <a:t>5</a:t>
            </a:r>
            <a:r>
              <a:rPr sz="1900" spc="-30">
                <a:solidFill>
                  <a:srgbClr val="000000">
                    <a:alpha val="100000"/>
                  </a:srgbClr>
                </a:solidFill>
                <a:latin typeface="Microsoft YaHei"/>
                <a:ea typeface="Microsoft YaHei"/>
                <a:cs typeface="Microsoft YaHei"/>
              </a:rPr>
              <a:t>．</a:t>
            </a:r>
            <a:r>
              <a:rPr sz="1300" spc="-30" baseline="10402">
                <a:solidFill>
                  <a:srgbClr val="000000">
                    <a:alpha val="100000"/>
                  </a:srgbClr>
                </a:solidFill>
                <a:latin typeface="Arial"/>
                <a:ea typeface="Arial"/>
                <a:cs typeface="Arial"/>
              </a:rPr>
              <a:t>2</a:t>
            </a:r>
            <a:r>
              <a:rPr sz="800" spc="-30">
                <a:solidFill>
                  <a:srgbClr val="000000">
                    <a:alpha val="100000"/>
                  </a:srgbClr>
                </a:solidFill>
                <a:latin typeface="Arial"/>
                <a:ea typeface="Arial"/>
                <a:cs typeface="Arial"/>
              </a:rPr>
              <a:t>     </a:t>
            </a:r>
            <a:r>
              <a:rPr sz="800" spc="-30">
                <a:solidFill>
                  <a:srgbClr val="000000">
                    <a:alpha val="100000"/>
                  </a:srgbClr>
                </a:solidFill>
                <a:latin typeface="Microsoft YaHei"/>
                <a:ea typeface="Microsoft YaHei"/>
                <a:cs typeface="Microsoft YaHei"/>
              </a:rPr>
              <a:t>产权方</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使用方</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统 一 管理单位</a:t>
            </a:r>
            <a:r>
              <a:rPr sz="800" spc="-10">
                <a:solidFill>
                  <a:srgbClr val="000000">
                    <a:alpha val="100000"/>
                  </a:srgbClr>
                </a:solidFill>
                <a:latin typeface="Microsoft YaHei"/>
                <a:ea typeface="Microsoft YaHei"/>
                <a:cs typeface="Microsoft YaHei"/>
              </a:rPr>
              <a:t>的</a:t>
            </a:r>
            <a:r>
              <a:rPr sz="800" spc="0">
                <a:solidFill>
                  <a:srgbClr val="000000">
                    <a:alpha val="100000"/>
                  </a:srgbClr>
                </a:solidFill>
                <a:latin typeface="Microsoft YaHei"/>
                <a:ea typeface="Microsoft YaHei"/>
                <a:cs typeface="Microsoft YaHei"/>
              </a:rPr>
              <a:t>职责</a:t>
            </a:r>
            <a:endParaRPr lang="Microsoft YaHei" altLang="Microsoft YaHei" sz="800"/>
          </a:p>
          <a:p>
            <a:pPr marL="12700" algn="l" rtl="0" eaLnBrk="0">
              <a:lnSpc>
                <a:spcPts val="1418"/>
              </a:lnSpc>
              <a:spcBef>
                <a:spcPts val="1026"/>
              </a:spcBef>
            </a:pPr>
            <a:r>
              <a:rPr sz="1400" spc="-20" baseline="7368">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7368">
                <a:solidFill>
                  <a:srgbClr val="000000">
                    <a:alpha val="100000"/>
                  </a:srgbClr>
                </a:solidFill>
                <a:latin typeface="Arial"/>
                <a:ea typeface="Arial"/>
                <a:cs typeface="Arial"/>
              </a:rPr>
              <a:t>2</a:t>
            </a:r>
            <a:r>
              <a:rPr sz="2000" spc="-20">
                <a:solidFill>
                  <a:srgbClr val="000000">
                    <a:alpha val="100000"/>
                  </a:srgbClr>
                </a:solidFill>
                <a:latin typeface="Microsoft YaHei"/>
                <a:ea typeface="Microsoft YaHei"/>
                <a:cs typeface="Microsoft YaHei"/>
              </a:rPr>
              <a:t>．</a:t>
            </a:r>
            <a:r>
              <a:rPr sz="1400" spc="-20" baseline="7368">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制定消防安全管</a:t>
            </a:r>
            <a:r>
              <a:rPr sz="900" spc="0">
                <a:solidFill>
                  <a:srgbClr val="000000">
                    <a:alpha val="100000"/>
                  </a:srgbClr>
                </a:solidFill>
                <a:latin typeface="Microsoft YaHei"/>
                <a:ea typeface="Microsoft YaHei"/>
                <a:cs typeface="Microsoft YaHei"/>
              </a:rPr>
              <a:t>理制度和保障消防安全的操作规程</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4"/>
              </a:lnSpc>
              <a:spcBef>
                <a:spcPts val="240"/>
              </a:spcBef>
            </a:pPr>
            <a:r>
              <a:rPr sz="1400" spc="20" baseline="8101">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8101">
                <a:solidFill>
                  <a:srgbClr val="000000">
                    <a:alpha val="100000"/>
                  </a:srgbClr>
                </a:solidFill>
                <a:latin typeface="Arial"/>
                <a:ea typeface="Arial"/>
                <a:cs typeface="Arial"/>
              </a:rPr>
              <a:t>2</a:t>
            </a:r>
            <a:r>
              <a:rPr sz="2000" spc="20">
                <a:solidFill>
                  <a:srgbClr val="000000">
                    <a:alpha val="100000"/>
                  </a:srgbClr>
                </a:solidFill>
                <a:latin typeface="Microsoft YaHei"/>
                <a:ea typeface="Microsoft YaHei"/>
                <a:cs typeface="Microsoft YaHei"/>
              </a:rPr>
              <a:t>．</a:t>
            </a:r>
            <a:r>
              <a:rPr sz="1400" spc="20" baseline="8101">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开展消防法律法规和防火安全知识的宣传教育</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对从业人员</a:t>
            </a:r>
            <a:r>
              <a:rPr sz="900" spc="10">
                <a:solidFill>
                  <a:srgbClr val="000000">
                    <a:alpha val="100000"/>
                  </a:srgbClr>
                </a:solidFill>
                <a:latin typeface="Microsoft YaHei"/>
                <a:ea typeface="Microsoft YaHei"/>
                <a:cs typeface="Microsoft YaHei"/>
              </a:rPr>
              <a:t>进</a:t>
            </a:r>
            <a:r>
              <a:rPr sz="900" spc="0">
                <a:solidFill>
                  <a:srgbClr val="000000">
                    <a:alpha val="100000"/>
                  </a:srgbClr>
                </a:solidFill>
                <a:latin typeface="Microsoft YaHei"/>
                <a:ea typeface="Microsoft YaHei"/>
                <a:cs typeface="Microsoft YaHei"/>
              </a:rPr>
              <a:t>行消防安全教育和培训</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63"/>
              </a:lnSpc>
              <a:spcBef>
                <a:spcPts val="266"/>
              </a:spcBef>
            </a:pPr>
            <a:r>
              <a:rPr sz="1300" spc="-30" baseline="11388">
                <a:solidFill>
                  <a:srgbClr val="000000">
                    <a:alpha val="100000"/>
                  </a:srgbClr>
                </a:solidFill>
                <a:latin typeface="Arial"/>
                <a:ea typeface="Arial"/>
                <a:cs typeface="Arial"/>
              </a:rPr>
              <a:t>5</a:t>
            </a:r>
            <a:r>
              <a:rPr sz="1900" spc="-30">
                <a:solidFill>
                  <a:srgbClr val="000000">
                    <a:alpha val="100000"/>
                  </a:srgbClr>
                </a:solidFill>
                <a:latin typeface="Microsoft YaHei"/>
                <a:ea typeface="Microsoft YaHei"/>
                <a:cs typeface="Microsoft YaHei"/>
              </a:rPr>
              <a:t>．</a:t>
            </a:r>
            <a:r>
              <a:rPr sz="1300" spc="-30" baseline="11388">
                <a:solidFill>
                  <a:srgbClr val="000000">
                    <a:alpha val="100000"/>
                  </a:srgbClr>
                </a:solidFill>
                <a:latin typeface="Arial"/>
                <a:ea typeface="Arial"/>
                <a:cs typeface="Arial"/>
              </a:rPr>
              <a:t>2</a:t>
            </a:r>
            <a:r>
              <a:rPr sz="1900" spc="-30">
                <a:solidFill>
                  <a:srgbClr val="000000">
                    <a:alpha val="100000"/>
                  </a:srgbClr>
                </a:solidFill>
                <a:latin typeface="Microsoft YaHei"/>
                <a:ea typeface="Microsoft YaHei"/>
                <a:cs typeface="Microsoft YaHei"/>
              </a:rPr>
              <a:t>．</a:t>
            </a:r>
            <a:r>
              <a:rPr sz="1300" spc="-30" baseline="11388">
                <a:solidFill>
                  <a:srgbClr val="000000">
                    <a:alpha val="100000"/>
                  </a:srgbClr>
                </a:solidFill>
                <a:latin typeface="Arial"/>
                <a:ea typeface="Arial"/>
                <a:cs typeface="Arial"/>
              </a:rPr>
              <a:t>3</a:t>
            </a:r>
            <a:r>
              <a:rPr sz="800" spc="-30">
                <a:solidFill>
                  <a:srgbClr val="000000">
                    <a:alpha val="100000"/>
                  </a:srgbClr>
                </a:solidFill>
                <a:latin typeface="Arial"/>
                <a:ea typeface="Arial"/>
                <a:cs typeface="Arial"/>
              </a:rPr>
              <a:t>     </a:t>
            </a:r>
            <a:r>
              <a:rPr sz="800" spc="-30">
                <a:solidFill>
                  <a:srgbClr val="000000">
                    <a:alpha val="100000"/>
                  </a:srgbClr>
                </a:solidFill>
                <a:latin typeface="Microsoft YaHei"/>
                <a:ea typeface="Microsoft YaHei"/>
                <a:cs typeface="Microsoft YaHei"/>
              </a:rPr>
              <a:t>定期开展防火巡查</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检查</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及时消除火灾隐患</a:t>
            </a:r>
            <a:r>
              <a:rPr sz="1700" spc="-30">
                <a:solidFill>
                  <a:srgbClr val="000000">
                    <a:alpha val="100000"/>
                  </a:srgbClr>
                </a:solidFill>
                <a:latin typeface="Microsoft YaHei"/>
                <a:ea typeface="Microsoft YaHei"/>
                <a:cs typeface="Microsoft YaHei"/>
              </a:rPr>
              <a:t>。</a:t>
            </a:r>
            <a:endParaRPr lang="Microsoft YaHei" altLang="Microsoft YaHei" sz="1700"/>
          </a:p>
          <a:p>
            <a:pPr marL="12700" algn="l" rtl="0" eaLnBrk="0">
              <a:lnSpc>
                <a:spcPts val="1339"/>
              </a:lnSpc>
              <a:spcBef>
                <a:spcPts val="276"/>
              </a:spcBef>
            </a:pPr>
            <a:r>
              <a:rPr sz="1300" spc="-50" baseline="10655">
                <a:solidFill>
                  <a:srgbClr val="000000">
                    <a:alpha val="100000"/>
                  </a:srgbClr>
                </a:solidFill>
                <a:latin typeface="Arial"/>
                <a:ea typeface="Arial"/>
                <a:cs typeface="Arial"/>
              </a:rPr>
              <a:t>5</a:t>
            </a:r>
            <a:r>
              <a:rPr sz="1800" spc="-50">
                <a:solidFill>
                  <a:srgbClr val="000000">
                    <a:alpha val="100000"/>
                  </a:srgbClr>
                </a:solidFill>
                <a:latin typeface="Microsoft YaHei"/>
                <a:ea typeface="Microsoft YaHei"/>
                <a:cs typeface="Microsoft YaHei"/>
              </a:rPr>
              <a:t>．</a:t>
            </a:r>
            <a:r>
              <a:rPr sz="1300" spc="-50" baseline="10655">
                <a:solidFill>
                  <a:srgbClr val="000000">
                    <a:alpha val="100000"/>
                  </a:srgbClr>
                </a:solidFill>
                <a:latin typeface="Arial"/>
                <a:ea typeface="Arial"/>
                <a:cs typeface="Arial"/>
              </a:rPr>
              <a:t>2</a:t>
            </a:r>
            <a:r>
              <a:rPr sz="1800" spc="-50">
                <a:solidFill>
                  <a:srgbClr val="000000">
                    <a:alpha val="100000"/>
                  </a:srgbClr>
                </a:solidFill>
                <a:latin typeface="Microsoft YaHei"/>
                <a:ea typeface="Microsoft YaHei"/>
                <a:cs typeface="Microsoft YaHei"/>
              </a:rPr>
              <a:t>．</a:t>
            </a:r>
            <a:r>
              <a:rPr sz="1300" spc="-50" baseline="10655">
                <a:solidFill>
                  <a:srgbClr val="000000">
                    <a:alpha val="100000"/>
                  </a:srgbClr>
                </a:solidFill>
                <a:latin typeface="Arial"/>
                <a:ea typeface="Arial"/>
                <a:cs typeface="Arial"/>
              </a:rPr>
              <a:t>4</a:t>
            </a:r>
            <a:r>
              <a:rPr sz="800" spc="-50">
                <a:solidFill>
                  <a:srgbClr val="000000">
                    <a:alpha val="100000"/>
                  </a:srgbClr>
                </a:solidFill>
                <a:latin typeface="Arial"/>
                <a:ea typeface="Arial"/>
                <a:cs typeface="Arial"/>
              </a:rPr>
              <a:t>     </a:t>
            </a:r>
            <a:r>
              <a:rPr sz="800" spc="-50">
                <a:solidFill>
                  <a:srgbClr val="000000">
                    <a:alpha val="100000"/>
                  </a:srgbClr>
                </a:solidFill>
                <a:latin typeface="Microsoft YaHei"/>
                <a:ea typeface="Microsoft YaHei"/>
                <a:cs typeface="Microsoft YaHei"/>
              </a:rPr>
              <a:t>保障疏散走道</a:t>
            </a:r>
            <a:r>
              <a:rPr sz="1700" spc="-5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通道</a:t>
            </a:r>
            <a:r>
              <a:rPr sz="1700" spc="-5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安全出口</a:t>
            </a:r>
            <a:r>
              <a:rPr sz="1700" spc="-5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疏散门和消防车通道的畅通</a:t>
            </a:r>
            <a:r>
              <a:rPr sz="1700" spc="-5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不</a:t>
            </a:r>
            <a:r>
              <a:rPr sz="800" spc="-20">
                <a:solidFill>
                  <a:srgbClr val="000000">
                    <a:alpha val="100000"/>
                  </a:srgbClr>
                </a:solidFill>
                <a:latin typeface="Microsoft YaHei"/>
                <a:ea typeface="Microsoft YaHei"/>
                <a:cs typeface="Microsoft YaHei"/>
              </a:rPr>
              <a:t>被</a:t>
            </a:r>
            <a:r>
              <a:rPr sz="800" spc="0">
                <a:solidFill>
                  <a:srgbClr val="000000">
                    <a:alpha val="100000"/>
                  </a:srgbClr>
                </a:solidFill>
                <a:latin typeface="Microsoft YaHei"/>
                <a:ea typeface="Microsoft YaHei"/>
                <a:cs typeface="Microsoft YaHei"/>
              </a:rPr>
              <a:t>占用</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堵塞</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封闭</a:t>
            </a:r>
            <a:r>
              <a:rPr sz="1700" spc="0">
                <a:solidFill>
                  <a:srgbClr val="000000">
                    <a:alpha val="100000"/>
                  </a:srgbClr>
                </a:solidFill>
                <a:latin typeface="Microsoft YaHei"/>
                <a:ea typeface="Microsoft YaHei"/>
                <a:cs typeface="Microsoft YaHei"/>
              </a:rPr>
              <a:t>。</a:t>
            </a:r>
            <a:endParaRPr lang="Microsoft YaHei" altLang="Microsoft YaHei" sz="1700"/>
          </a:p>
          <a:p>
            <a:pPr marL="19503" indent="-6803" algn="l" rtl="0" eaLnBrk="0">
              <a:lnSpc>
                <a:spcPct val="63000"/>
              </a:lnSpc>
              <a:spcBef>
                <a:spcPts val="318"/>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5</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确定各类消防设施的操作维护人员</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保证消防设施</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器材以及消防安全标志完好有效</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并处</a:t>
            </a:r>
            <a:r>
              <a:rPr sz="900" spc="-10">
                <a:solidFill>
                  <a:srgbClr val="000000">
                    <a:alpha val="100000"/>
                  </a:srgbClr>
                </a:solidFill>
                <a:latin typeface="Microsoft YaHei"/>
                <a:ea typeface="Microsoft YaHei"/>
                <a:cs typeface="Microsoft YaHei"/>
              </a:rPr>
              <a:t>于</a:t>
            </a:r>
            <a:r>
              <a:rPr sz="900" spc="0">
                <a:solidFill>
                  <a:srgbClr val="000000">
                    <a:alpha val="100000"/>
                  </a:srgbClr>
                </a:solidFill>
                <a:latin typeface="Microsoft YaHei"/>
                <a:ea typeface="Microsoft YaHei"/>
                <a:cs typeface="Microsoft YaHei"/>
              </a:rPr>
              <a:t>正 </a:t>
            </a:r>
            <a:r>
              <a:rPr sz="900" spc="110">
                <a:solidFill>
                  <a:srgbClr val="000000">
                    <a:alpha val="100000"/>
                  </a:srgbClr>
                </a:solidFill>
                <a:latin typeface="Microsoft YaHei"/>
                <a:ea typeface="Microsoft YaHei"/>
                <a:cs typeface="Microsoft YaHei"/>
              </a:rPr>
              <a:t>常运行状态</a:t>
            </a:r>
            <a:r>
              <a:rPr sz="1800" spc="5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63"/>
              </a:lnSpc>
              <a:spcBef>
                <a:spcPts val="408"/>
              </a:spcBef>
            </a:pPr>
            <a:r>
              <a:rPr sz="1300" spc="-10" baseline="11263">
                <a:solidFill>
                  <a:srgbClr val="000000">
                    <a:alpha val="100000"/>
                  </a:srgbClr>
                </a:solidFill>
                <a:latin typeface="Arial"/>
                <a:ea typeface="Arial"/>
                <a:cs typeface="Arial"/>
              </a:rPr>
              <a:t>5</a:t>
            </a:r>
            <a:r>
              <a:rPr sz="1900" spc="-10">
                <a:solidFill>
                  <a:srgbClr val="000000">
                    <a:alpha val="100000"/>
                  </a:srgbClr>
                </a:solidFill>
                <a:latin typeface="Microsoft YaHei"/>
                <a:ea typeface="Microsoft YaHei"/>
                <a:cs typeface="Microsoft YaHei"/>
              </a:rPr>
              <a:t>．</a:t>
            </a:r>
            <a:r>
              <a:rPr sz="1300" spc="-10" baseline="11263">
                <a:solidFill>
                  <a:srgbClr val="000000">
                    <a:alpha val="100000"/>
                  </a:srgbClr>
                </a:solidFill>
                <a:latin typeface="Arial"/>
                <a:ea typeface="Arial"/>
                <a:cs typeface="Arial"/>
              </a:rPr>
              <a:t>2</a:t>
            </a:r>
            <a:r>
              <a:rPr sz="1900" spc="-10">
                <a:solidFill>
                  <a:srgbClr val="000000">
                    <a:alpha val="100000"/>
                  </a:srgbClr>
                </a:solidFill>
                <a:latin typeface="Microsoft YaHei"/>
                <a:ea typeface="Microsoft YaHei"/>
                <a:cs typeface="Microsoft YaHei"/>
              </a:rPr>
              <a:t>．</a:t>
            </a:r>
            <a:r>
              <a:rPr sz="1300" spc="-10" baseline="11263">
                <a:solidFill>
                  <a:srgbClr val="000000">
                    <a:alpha val="100000"/>
                  </a:srgbClr>
                </a:solidFill>
                <a:latin typeface="Arial"/>
                <a:ea typeface="Arial"/>
                <a:cs typeface="Arial"/>
              </a:rPr>
              <a:t>6</a:t>
            </a:r>
            <a:r>
              <a:rPr sz="800" spc="-10">
                <a:solidFill>
                  <a:srgbClr val="000000">
                    <a:alpha val="100000"/>
                  </a:srgbClr>
                </a:solidFill>
                <a:latin typeface="Arial"/>
                <a:ea typeface="Arial"/>
                <a:cs typeface="Arial"/>
              </a:rPr>
              <a:t>     </a:t>
            </a:r>
            <a:r>
              <a:rPr sz="800" spc="-10">
                <a:solidFill>
                  <a:srgbClr val="000000">
                    <a:alpha val="100000"/>
                  </a:srgbClr>
                </a:solidFill>
                <a:latin typeface="Microsoft YaHei"/>
                <a:ea typeface="Microsoft YaHei"/>
                <a:cs typeface="Microsoft YaHei"/>
              </a:rPr>
              <a:t>组织扑救初起火灾</a:t>
            </a:r>
            <a:r>
              <a:rPr sz="1700" spc="-10">
                <a:solidFill>
                  <a:srgbClr val="000000">
                    <a:alpha val="100000"/>
                  </a:srgbClr>
                </a:solidFill>
                <a:latin typeface="Microsoft YaHei"/>
                <a:ea typeface="Microsoft YaHei"/>
                <a:cs typeface="Microsoft YaHei"/>
              </a:rPr>
              <a:t>，</a:t>
            </a:r>
            <a:r>
              <a:rPr sz="800" spc="-10">
                <a:solidFill>
                  <a:srgbClr val="000000">
                    <a:alpha val="100000"/>
                  </a:srgbClr>
                </a:solidFill>
                <a:latin typeface="Microsoft YaHei"/>
                <a:ea typeface="Microsoft YaHei"/>
                <a:cs typeface="Microsoft YaHei"/>
              </a:rPr>
              <a:t>疏散人员</a:t>
            </a:r>
            <a:r>
              <a:rPr sz="1700" spc="-10">
                <a:solidFill>
                  <a:srgbClr val="000000">
                    <a:alpha val="100000"/>
                  </a:srgbClr>
                </a:solidFill>
                <a:latin typeface="Microsoft YaHei"/>
                <a:ea typeface="Microsoft YaHei"/>
                <a:cs typeface="Microsoft YaHei"/>
              </a:rPr>
              <a:t>，</a:t>
            </a:r>
            <a:r>
              <a:rPr sz="800" spc="-10">
                <a:solidFill>
                  <a:srgbClr val="000000">
                    <a:alpha val="100000"/>
                  </a:srgbClr>
                </a:solidFill>
                <a:latin typeface="Microsoft YaHei"/>
                <a:ea typeface="Microsoft YaHei"/>
                <a:cs typeface="Microsoft YaHei"/>
              </a:rPr>
              <a:t>维持火场秩序</a:t>
            </a:r>
            <a:r>
              <a:rPr sz="1700" spc="-1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保护火灾现场</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协助火灾调查</a:t>
            </a:r>
            <a:r>
              <a:rPr sz="1700" spc="0">
                <a:solidFill>
                  <a:srgbClr val="000000">
                    <a:alpha val="100000"/>
                  </a:srgbClr>
                </a:solidFill>
                <a:latin typeface="Microsoft YaHei"/>
                <a:ea typeface="Microsoft YaHei"/>
                <a:cs typeface="Microsoft YaHei"/>
              </a:rPr>
              <a:t>。</a:t>
            </a:r>
            <a:endParaRPr lang="Microsoft YaHei" altLang="Microsoft YaHei" sz="1700"/>
          </a:p>
          <a:p>
            <a:pPr marL="12700" algn="l" rtl="0" eaLnBrk="0">
              <a:lnSpc>
                <a:spcPts val="1374"/>
              </a:lnSpc>
              <a:spcBef>
                <a:spcPts val="276"/>
              </a:spcBef>
            </a:pPr>
            <a:r>
              <a:rPr sz="1400" spc="-70" baseline="8068">
                <a:solidFill>
                  <a:srgbClr val="000000">
                    <a:alpha val="100000"/>
                  </a:srgbClr>
                </a:solidFill>
                <a:latin typeface="Arial"/>
                <a:ea typeface="Arial"/>
                <a:cs typeface="Arial"/>
              </a:rPr>
              <a:t>5</a:t>
            </a:r>
            <a:r>
              <a:rPr sz="2000" spc="-70">
                <a:solidFill>
                  <a:srgbClr val="000000">
                    <a:alpha val="100000"/>
                  </a:srgbClr>
                </a:solidFill>
                <a:latin typeface="Microsoft YaHei"/>
                <a:ea typeface="Microsoft YaHei"/>
                <a:cs typeface="Microsoft YaHei"/>
              </a:rPr>
              <a:t>．</a:t>
            </a:r>
            <a:r>
              <a:rPr sz="1400" spc="-70" baseline="8068">
                <a:solidFill>
                  <a:srgbClr val="000000">
                    <a:alpha val="100000"/>
                  </a:srgbClr>
                </a:solidFill>
                <a:latin typeface="Arial"/>
                <a:ea typeface="Arial"/>
                <a:cs typeface="Arial"/>
              </a:rPr>
              <a:t>2</a:t>
            </a:r>
            <a:r>
              <a:rPr sz="2000" spc="-70">
                <a:solidFill>
                  <a:srgbClr val="000000">
                    <a:alpha val="100000"/>
                  </a:srgbClr>
                </a:solidFill>
                <a:latin typeface="Microsoft YaHei"/>
                <a:ea typeface="Microsoft YaHei"/>
                <a:cs typeface="Microsoft YaHei"/>
              </a:rPr>
              <a:t>．</a:t>
            </a:r>
            <a:r>
              <a:rPr sz="1400" spc="-70" baseline="8068">
                <a:solidFill>
                  <a:srgbClr val="000000">
                    <a:alpha val="100000"/>
                  </a:srgbClr>
                </a:solidFill>
                <a:latin typeface="Arial"/>
                <a:ea typeface="Arial"/>
                <a:cs typeface="Arial"/>
              </a:rPr>
              <a:t>7</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制定灭火和应急疏散预案</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定期组织</a:t>
            </a:r>
            <a:r>
              <a:rPr sz="900" spc="-60">
                <a:solidFill>
                  <a:srgbClr val="000000">
                    <a:alpha val="100000"/>
                  </a:srgbClr>
                </a:solidFill>
                <a:latin typeface="Microsoft YaHei"/>
                <a:ea typeface="Microsoft YaHei"/>
                <a:cs typeface="Microsoft YaHei"/>
              </a:rPr>
              <a:t>消</a:t>
            </a:r>
            <a:r>
              <a:rPr sz="900" spc="0">
                <a:solidFill>
                  <a:srgbClr val="000000">
                    <a:alpha val="100000"/>
                  </a:srgbClr>
                </a:solidFill>
                <a:latin typeface="Microsoft YaHei"/>
                <a:ea typeface="Microsoft YaHei"/>
                <a:cs typeface="Microsoft YaHei"/>
              </a:rPr>
              <a:t>防演练</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144"/>
              </a:lnSpc>
              <a:spcBef>
                <a:spcPts val="266"/>
              </a:spcBef>
            </a:pPr>
            <a:r>
              <a:rPr sz="1300" spc="-20" baseline="4262">
                <a:solidFill>
                  <a:srgbClr val="000000">
                    <a:alpha val="100000"/>
                  </a:srgbClr>
                </a:solidFill>
                <a:latin typeface="Arial"/>
                <a:ea typeface="Arial"/>
                <a:cs typeface="Arial"/>
              </a:rPr>
              <a:t>5</a:t>
            </a:r>
            <a:r>
              <a:rPr sz="1900" spc="-20">
                <a:solidFill>
                  <a:srgbClr val="000000">
                    <a:alpha val="100000"/>
                  </a:srgbClr>
                </a:solidFill>
                <a:latin typeface="Microsoft YaHei"/>
                <a:ea typeface="Microsoft YaHei"/>
                <a:cs typeface="Microsoft YaHei"/>
              </a:rPr>
              <a:t>．</a:t>
            </a:r>
            <a:r>
              <a:rPr sz="1300" spc="-20" baseline="4262">
                <a:solidFill>
                  <a:srgbClr val="000000">
                    <a:alpha val="100000"/>
                  </a:srgbClr>
                </a:solidFill>
                <a:latin typeface="Arial"/>
                <a:ea typeface="Arial"/>
                <a:cs typeface="Arial"/>
              </a:rPr>
              <a:t>2</a:t>
            </a:r>
            <a:r>
              <a:rPr sz="1900" spc="-20">
                <a:solidFill>
                  <a:srgbClr val="000000">
                    <a:alpha val="100000"/>
                  </a:srgbClr>
                </a:solidFill>
                <a:latin typeface="Microsoft YaHei"/>
                <a:ea typeface="Microsoft YaHei"/>
                <a:cs typeface="Microsoft YaHei"/>
              </a:rPr>
              <a:t>．</a:t>
            </a:r>
            <a:r>
              <a:rPr sz="1300" spc="-20" baseline="4262">
                <a:solidFill>
                  <a:srgbClr val="000000">
                    <a:alpha val="100000"/>
                  </a:srgbClr>
                </a:solidFill>
                <a:latin typeface="Arial"/>
                <a:ea typeface="Arial"/>
                <a:cs typeface="Arial"/>
              </a:rPr>
              <a:t>8</a:t>
            </a:r>
            <a:r>
              <a:rPr sz="800" spc="-20">
                <a:solidFill>
                  <a:srgbClr val="000000">
                    <a:alpha val="100000"/>
                  </a:srgbClr>
                </a:solidFill>
                <a:latin typeface="Arial"/>
                <a:ea typeface="Arial"/>
                <a:cs typeface="Arial"/>
              </a:rPr>
              <a:t>     </a:t>
            </a:r>
            <a:r>
              <a:rPr sz="800" spc="-20">
                <a:solidFill>
                  <a:srgbClr val="000000">
                    <a:alpha val="100000"/>
                  </a:srgbClr>
                </a:solidFill>
                <a:latin typeface="Microsoft YaHei"/>
                <a:ea typeface="Microsoft YaHei"/>
                <a:cs typeface="Microsoft YaHei"/>
              </a:rPr>
              <a:t>建立并妥善保</a:t>
            </a:r>
            <a:r>
              <a:rPr sz="800" spc="0">
                <a:solidFill>
                  <a:srgbClr val="000000">
                    <a:alpha val="100000"/>
                  </a:srgbClr>
                </a:solidFill>
                <a:latin typeface="Microsoft YaHei"/>
                <a:ea typeface="Microsoft YaHei"/>
                <a:cs typeface="Microsoft YaHei"/>
              </a:rPr>
              <a:t>管消防档案</a:t>
            </a:r>
            <a:r>
              <a:rPr sz="1700" spc="0">
                <a:solidFill>
                  <a:srgbClr val="000000">
                    <a:alpha val="100000"/>
                  </a:srgbClr>
                </a:solidFill>
                <a:latin typeface="Microsoft YaHei"/>
                <a:ea typeface="Microsoft YaHei"/>
                <a:cs typeface="Microsoft YaHei"/>
              </a:rPr>
              <a:t>。</a:t>
            </a:r>
            <a:endParaRPr lang="Microsoft YaHei" altLang="Microsoft YaHei" sz="1700"/>
          </a:p>
          <a:p>
            <a:pPr marL="12700" algn="l" rtl="0" eaLnBrk="0">
              <a:lnSpc>
                <a:spcPts val="2445"/>
              </a:lnSpc>
            </a:pPr>
            <a:r>
              <a:rPr sz="1400" spc="-20" baseline="-21859">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21859">
                <a:solidFill>
                  <a:srgbClr val="000000">
                    <a:alpha val="100000"/>
                  </a:srgbClr>
                </a:solidFill>
                <a:latin typeface="Arial"/>
                <a:ea typeface="Arial"/>
                <a:cs typeface="Arial"/>
              </a:rPr>
              <a:t>3</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消防安</a:t>
            </a:r>
            <a:r>
              <a:rPr sz="900" spc="0">
                <a:solidFill>
                  <a:srgbClr val="000000">
                    <a:alpha val="100000"/>
                  </a:srgbClr>
                </a:solidFill>
                <a:latin typeface="Microsoft YaHei"/>
                <a:ea typeface="Microsoft YaHei"/>
                <a:cs typeface="Microsoft YaHei"/>
              </a:rPr>
              <a:t>全责任人的职责</a:t>
            </a:r>
            <a:endParaRPr lang="Microsoft YaHei" altLang="Microsoft YaHei" sz="900"/>
          </a:p>
          <a:p>
            <a:pPr marL="15437" indent="-2737" algn="l" rtl="0" eaLnBrk="0">
              <a:lnSpc>
                <a:spcPct val="73000"/>
              </a:lnSpc>
              <a:spcBef>
                <a:spcPts val="799"/>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3</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贯彻执行消防法律法规</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保证人员密集场</a:t>
            </a:r>
            <a:r>
              <a:rPr sz="900" spc="0">
                <a:solidFill>
                  <a:srgbClr val="000000">
                    <a:alpha val="100000"/>
                  </a:srgbClr>
                </a:solidFill>
                <a:latin typeface="Microsoft YaHei"/>
                <a:ea typeface="Microsoft YaHei"/>
                <a:cs typeface="Microsoft YaHei"/>
              </a:rPr>
              <a:t>所符合国家消防技术标准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掌握本场所的消防安全情 </a:t>
            </a:r>
            <a:r>
              <a:rPr sz="900" spc="50">
                <a:solidFill>
                  <a:srgbClr val="000000">
                    <a:alpha val="100000"/>
                  </a:srgbClr>
                </a:solidFill>
                <a:latin typeface="Microsoft YaHei"/>
                <a:ea typeface="Microsoft YaHei"/>
                <a:cs typeface="Microsoft YaHei"/>
              </a:rPr>
              <a:t>况</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全面负责本场所的消防安全工作</a:t>
            </a:r>
            <a:r>
              <a:rPr sz="1800" spc="4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4"/>
              </a:lnSpc>
              <a:spcBef>
                <a:spcPts val="453"/>
              </a:spcBef>
            </a:pPr>
            <a:r>
              <a:rPr sz="1400" spc="-20" baseline="8068">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8068">
                <a:solidFill>
                  <a:srgbClr val="000000">
                    <a:alpha val="100000"/>
                  </a:srgbClr>
                </a:solidFill>
                <a:latin typeface="Arial"/>
                <a:ea typeface="Arial"/>
                <a:cs typeface="Arial"/>
              </a:rPr>
              <a:t>3</a:t>
            </a:r>
            <a:r>
              <a:rPr sz="2000" spc="-20">
                <a:solidFill>
                  <a:srgbClr val="000000">
                    <a:alpha val="100000"/>
                  </a:srgbClr>
                </a:solidFill>
                <a:latin typeface="Microsoft YaHei"/>
                <a:ea typeface="Microsoft YaHei"/>
                <a:cs typeface="Microsoft YaHei"/>
              </a:rPr>
              <a:t>．</a:t>
            </a:r>
            <a:r>
              <a:rPr sz="1400" spc="-20" baseline="8068">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统筹安排本场所的消防安全管理工</a:t>
            </a:r>
            <a:r>
              <a:rPr sz="900" spc="0">
                <a:solidFill>
                  <a:srgbClr val="000000">
                    <a:alpha val="100000"/>
                  </a:srgbClr>
                </a:solidFill>
                <a:latin typeface="Microsoft YaHei"/>
                <a:ea typeface="Microsoft YaHei"/>
                <a:cs typeface="Microsoft YaHei"/>
              </a:rPr>
              <a:t>作</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批准实施年度消防工作计划</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418"/>
              </a:lnSpc>
              <a:spcBef>
                <a:spcPts val="266"/>
              </a:spcBef>
            </a:pPr>
            <a:r>
              <a:rPr sz="1400" spc="10" baseline="7368">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7368">
                <a:solidFill>
                  <a:srgbClr val="000000">
                    <a:alpha val="100000"/>
                  </a:srgbClr>
                </a:solidFill>
                <a:latin typeface="Arial"/>
                <a:ea typeface="Arial"/>
                <a:cs typeface="Arial"/>
              </a:rPr>
              <a:t>3</a:t>
            </a:r>
            <a:r>
              <a:rPr sz="2000" spc="10">
                <a:solidFill>
                  <a:srgbClr val="000000">
                    <a:alpha val="100000"/>
                  </a:srgbClr>
                </a:solidFill>
                <a:latin typeface="Microsoft YaHei"/>
                <a:ea typeface="Microsoft YaHei"/>
                <a:cs typeface="Microsoft YaHei"/>
              </a:rPr>
              <a:t>．</a:t>
            </a:r>
            <a:r>
              <a:rPr sz="1400" spc="10" baseline="7368">
                <a:solidFill>
                  <a:srgbClr val="000000">
                    <a:alpha val="100000"/>
                  </a:srgbClr>
                </a:solidFill>
                <a:latin typeface="Arial"/>
                <a:ea typeface="Arial"/>
                <a:cs typeface="Arial"/>
              </a:rPr>
              <a:t>3</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为本场所消防安全管理工作</a:t>
            </a:r>
            <a:r>
              <a:rPr sz="900" spc="0">
                <a:solidFill>
                  <a:srgbClr val="000000">
                    <a:alpha val="100000"/>
                  </a:srgbClr>
                </a:solidFill>
                <a:latin typeface="Microsoft YaHei"/>
                <a:ea typeface="Microsoft YaHei"/>
                <a:cs typeface="Microsoft YaHei"/>
              </a:rPr>
              <a:t>提供必要的经费和组织保障</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4"/>
              </a:lnSpc>
              <a:spcBef>
                <a:spcPts val="221"/>
              </a:spcBef>
            </a:pPr>
            <a:r>
              <a:rPr sz="1400" spc="10" baseline="8035">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3</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4</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确定逐级消防安全责任</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批准实施消防安全管理制度和保障消防安全的操</a:t>
            </a:r>
            <a:r>
              <a:rPr sz="900" spc="0">
                <a:solidFill>
                  <a:srgbClr val="000000">
                    <a:alpha val="100000"/>
                  </a:srgbClr>
                </a:solidFill>
                <a:latin typeface="Microsoft YaHei"/>
                <a:ea typeface="Microsoft YaHei"/>
                <a:cs typeface="Microsoft YaHei"/>
              </a:rPr>
              <a:t>作规程</a:t>
            </a:r>
            <a:r>
              <a:rPr sz="1800" spc="0">
                <a:solidFill>
                  <a:srgbClr val="000000">
                    <a:alpha val="100000"/>
                  </a:srgbClr>
                </a:solidFill>
                <a:latin typeface="Microsoft YaHei"/>
                <a:ea typeface="Microsoft YaHei"/>
                <a:cs typeface="Microsoft YaHei"/>
              </a:rPr>
              <a:t>。</a:t>
            </a:r>
            <a:endParaRPr lang="Microsoft YaHei" altLang="Microsoft YaHei" sz="1800"/>
          </a:p>
          <a:p>
            <a:pPr marL="24186" indent="-11486" algn="l" rtl="0" eaLnBrk="0">
              <a:lnSpc>
                <a:spcPct val="63000"/>
              </a:lnSpc>
              <a:spcBef>
                <a:spcPts val="284"/>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3</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5</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组织召开消防安全例会</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组织开展防火检查</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督促整改火灾隐患</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及时处理涉及消防安全的</a:t>
            </a:r>
            <a:r>
              <a:rPr sz="900" spc="-10">
                <a:solidFill>
                  <a:srgbClr val="000000">
                    <a:alpha val="100000"/>
                  </a:srgbClr>
                </a:solidFill>
                <a:latin typeface="Microsoft YaHei"/>
                <a:ea typeface="Microsoft YaHei"/>
                <a:cs typeface="Microsoft YaHei"/>
              </a:rPr>
              <a:t>重</a:t>
            </a:r>
            <a:r>
              <a:rPr sz="900" spc="0">
                <a:solidFill>
                  <a:srgbClr val="000000">
                    <a:alpha val="100000"/>
                  </a:srgbClr>
                </a:solidFill>
                <a:latin typeface="Microsoft YaHei"/>
                <a:ea typeface="Microsoft YaHei"/>
                <a:cs typeface="Microsoft YaHei"/>
              </a:rPr>
              <a:t>大 </a:t>
            </a:r>
            <a:r>
              <a:rPr sz="900" spc="50">
                <a:solidFill>
                  <a:srgbClr val="000000">
                    <a:alpha val="100000"/>
                  </a:srgbClr>
                </a:solidFill>
                <a:latin typeface="Microsoft YaHei"/>
                <a:ea typeface="Microsoft YaHei"/>
                <a:cs typeface="Microsoft YaHei"/>
              </a:rPr>
              <a:t>问题</a:t>
            </a:r>
            <a:r>
              <a:rPr sz="1800" spc="20">
                <a:solidFill>
                  <a:srgbClr val="000000">
                    <a:alpha val="100000"/>
                  </a:srgbClr>
                </a:solidFill>
                <a:latin typeface="Microsoft YaHei"/>
                <a:ea typeface="Microsoft YaHei"/>
                <a:cs typeface="Microsoft YaHei"/>
              </a:rPr>
              <a:t>。</a:t>
            </a:r>
            <a:endParaRPr lang="Microsoft YaHei" altLang="Microsoft YaHei" sz="1800"/>
          </a:p>
        </p:txBody>
      </p:sp>
      <p:sp>
        <p:nvSpPr>
          <p:cNvPr id="34" name="rect"/>
          <p:cNvSpPr/>
          <p:nvPr/>
        </p:nvSpPr>
        <p:spPr>
          <a:xfrm>
            <a:off x="5023865" y="10442193"/>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textbox 35"/>
          <p:cNvSpPr/>
          <p:nvPr/>
        </p:nvSpPr>
        <p:spPr>
          <a:xfrm>
            <a:off x="6518980" y="9862681"/>
            <a:ext cx="64769" cy="1104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66"/>
              </a:lnSpc>
            </a:pPr>
            <a:r>
              <a:rPr sz="500" spc="10">
                <a:solidFill>
                  <a:srgbClr val="000000">
                    <a:alpha val="100000"/>
                  </a:srgbClr>
                </a:solidFill>
                <a:latin typeface="Microsoft YaHei"/>
                <a:ea typeface="Microsoft YaHei"/>
                <a:cs typeface="Microsoft YaHei"/>
              </a:rPr>
              <a:t>3</a:t>
            </a:r>
            <a:endParaRPr lang="Microsoft YaHei" altLang="Microsoft YaHei" sz="5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textbox 36"/>
          <p:cNvSpPr/>
          <p:nvPr/>
        </p:nvSpPr>
        <p:spPr>
          <a:xfrm>
            <a:off x="793199" y="907470"/>
            <a:ext cx="5871845" cy="89325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marL="23845" indent="-10993" algn="l" rtl="0" eaLnBrk="0">
              <a:lnSpc>
                <a:spcPct val="73000"/>
              </a:lnSpc>
              <a:spcBef>
                <a:spcPts val="999"/>
              </a:spcBef>
            </a:pPr>
            <a:r>
              <a:rPr sz="1400" spc="30" baseline="-3720">
                <a:solidFill>
                  <a:srgbClr val="000000">
                    <a:alpha val="100000"/>
                  </a:srgbClr>
                </a:solidFill>
                <a:latin typeface="Arial"/>
                <a:ea typeface="Arial"/>
                <a:cs typeface="Arial"/>
              </a:rPr>
              <a:t>5</a:t>
            </a:r>
            <a:r>
              <a:rPr sz="2000" spc="30">
                <a:solidFill>
                  <a:srgbClr val="000000">
                    <a:alpha val="100000"/>
                  </a:srgbClr>
                </a:solidFill>
                <a:latin typeface="Microsoft YaHei"/>
                <a:ea typeface="Microsoft YaHei"/>
                <a:cs typeface="Microsoft YaHei"/>
              </a:rPr>
              <a:t>．</a:t>
            </a:r>
            <a:r>
              <a:rPr sz="1400" spc="30" baseline="-3720">
                <a:solidFill>
                  <a:srgbClr val="000000">
                    <a:alpha val="100000"/>
                  </a:srgbClr>
                </a:solidFill>
                <a:latin typeface="Arial"/>
                <a:ea typeface="Arial"/>
                <a:cs typeface="Arial"/>
              </a:rPr>
              <a:t>3</a:t>
            </a:r>
            <a:r>
              <a:rPr sz="2000" spc="30">
                <a:solidFill>
                  <a:srgbClr val="000000">
                    <a:alpha val="100000"/>
                  </a:srgbClr>
                </a:solidFill>
                <a:latin typeface="Microsoft YaHei"/>
                <a:ea typeface="Microsoft YaHei"/>
                <a:cs typeface="Microsoft YaHei"/>
              </a:rPr>
              <a:t>．</a:t>
            </a:r>
            <a:r>
              <a:rPr sz="1400" spc="30" baseline="-3720">
                <a:solidFill>
                  <a:srgbClr val="000000">
                    <a:alpha val="100000"/>
                  </a:srgbClr>
                </a:solidFill>
                <a:latin typeface="Arial"/>
                <a:ea typeface="Arial"/>
                <a:cs typeface="Arial"/>
              </a:rPr>
              <a:t>6</a:t>
            </a:r>
            <a:r>
              <a:rPr sz="900" spc="30">
                <a:solidFill>
                  <a:srgbClr val="000000">
                    <a:alpha val="100000"/>
                  </a:srgbClr>
                </a:solidFill>
                <a:latin typeface="Arial"/>
                <a:ea typeface="Arial"/>
                <a:cs typeface="Arial"/>
              </a:rPr>
              <a:t>    </a:t>
            </a:r>
            <a:r>
              <a:rPr sz="900" spc="30">
                <a:solidFill>
                  <a:srgbClr val="000000">
                    <a:alpha val="100000"/>
                  </a:srgbClr>
                </a:solidFill>
                <a:latin typeface="Microsoft YaHei"/>
                <a:ea typeface="Microsoft YaHei"/>
                <a:cs typeface="Microsoft YaHei"/>
              </a:rPr>
              <a:t>根据有关消防法律法规的规定建立的专职消防队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志愿消防队(</a:t>
            </a:r>
            <a:r>
              <a:rPr sz="900" spc="0">
                <a:solidFill>
                  <a:srgbClr val="000000">
                    <a:alpha val="100000"/>
                  </a:srgbClr>
                </a:solidFill>
                <a:latin typeface="Microsoft YaHei"/>
                <a:ea typeface="Microsoft YaHei"/>
                <a:cs typeface="Microsoft YaHei"/>
              </a:rPr>
              <a:t>微型消防站)</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并配备相应的消 </a:t>
            </a:r>
            <a:r>
              <a:rPr sz="900" spc="110">
                <a:solidFill>
                  <a:srgbClr val="000000">
                    <a:alpha val="100000"/>
                  </a:srgbClr>
                </a:solidFill>
                <a:latin typeface="Microsoft YaHei"/>
                <a:ea typeface="Microsoft YaHei"/>
                <a:cs typeface="Microsoft YaHei"/>
              </a:rPr>
              <a:t>防器材和装备</a:t>
            </a:r>
            <a:r>
              <a:rPr sz="1800" spc="6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144"/>
              </a:lnSpc>
              <a:spcBef>
                <a:spcPts val="418"/>
              </a:spcBef>
            </a:pPr>
            <a:r>
              <a:rPr sz="1400" spc="-50" baseline="2945">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2945">
                <a:solidFill>
                  <a:srgbClr val="000000">
                    <a:alpha val="100000"/>
                  </a:srgbClr>
                </a:solidFill>
                <a:latin typeface="Arial"/>
                <a:ea typeface="Arial"/>
                <a:cs typeface="Arial"/>
              </a:rPr>
              <a:t>3</a:t>
            </a:r>
            <a:r>
              <a:rPr sz="2000" spc="-50">
                <a:solidFill>
                  <a:srgbClr val="000000">
                    <a:alpha val="100000"/>
                  </a:srgbClr>
                </a:solidFill>
                <a:latin typeface="Microsoft YaHei"/>
                <a:ea typeface="Microsoft YaHei"/>
                <a:cs typeface="Microsoft YaHei"/>
              </a:rPr>
              <a:t>．</a:t>
            </a:r>
            <a:r>
              <a:rPr sz="1400" spc="-50" baseline="2945">
                <a:solidFill>
                  <a:srgbClr val="000000">
                    <a:alpha val="100000"/>
                  </a:srgbClr>
                </a:solidFill>
                <a:latin typeface="Arial"/>
                <a:ea typeface="Arial"/>
                <a:cs typeface="Arial"/>
              </a:rPr>
              <a:t>7</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针对本场所的实际情况</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组织制定灭火和应急疏散预案</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并</a:t>
            </a:r>
            <a:r>
              <a:rPr sz="900" spc="0">
                <a:solidFill>
                  <a:srgbClr val="000000">
                    <a:alpha val="100000"/>
                  </a:srgbClr>
                </a:solidFill>
                <a:latin typeface="Microsoft YaHei"/>
                <a:ea typeface="Microsoft YaHei"/>
                <a:cs typeface="Microsoft YaHei"/>
              </a:rPr>
              <a:t>实施演练</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2464"/>
              </a:lnSpc>
            </a:pPr>
            <a:r>
              <a:rPr sz="1400" spc="-20" baseline="-22148">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22148">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消防安</a:t>
            </a:r>
            <a:r>
              <a:rPr sz="900" spc="0">
                <a:solidFill>
                  <a:srgbClr val="000000">
                    <a:alpha val="100000"/>
                  </a:srgbClr>
                </a:solidFill>
                <a:latin typeface="Microsoft YaHei"/>
                <a:ea typeface="Microsoft YaHei"/>
                <a:cs typeface="Microsoft YaHei"/>
              </a:rPr>
              <a:t>全管理人的职责</a:t>
            </a:r>
            <a:endParaRPr lang="Microsoft YaHei" altLang="Microsoft YaHei" sz="900"/>
          </a:p>
          <a:p>
            <a:pPr marL="12851" algn="l" rtl="0" eaLnBrk="0">
              <a:lnSpc>
                <a:spcPts val="1374"/>
              </a:lnSpc>
              <a:spcBef>
                <a:spcPts val="1272"/>
              </a:spcBef>
            </a:pPr>
            <a:r>
              <a:rPr sz="1400" spc="-30" baseline="8067">
                <a:solidFill>
                  <a:srgbClr val="000000">
                    <a:alpha val="100000"/>
                  </a:srgbClr>
                </a:solidFill>
                <a:latin typeface="Arial"/>
                <a:ea typeface="Arial"/>
                <a:cs typeface="Arial"/>
              </a:rPr>
              <a:t>5</a:t>
            </a:r>
            <a:r>
              <a:rPr sz="2000" spc="-30">
                <a:solidFill>
                  <a:srgbClr val="000000">
                    <a:alpha val="100000"/>
                  </a:srgbClr>
                </a:solidFill>
                <a:latin typeface="Microsoft YaHei"/>
                <a:ea typeface="Microsoft YaHei"/>
                <a:cs typeface="Microsoft YaHei"/>
              </a:rPr>
              <a:t>．</a:t>
            </a:r>
            <a:r>
              <a:rPr sz="1400" spc="-30" baseline="8067">
                <a:solidFill>
                  <a:srgbClr val="000000">
                    <a:alpha val="100000"/>
                  </a:srgbClr>
                </a:solidFill>
                <a:latin typeface="Arial"/>
                <a:ea typeface="Arial"/>
                <a:cs typeface="Arial"/>
              </a:rPr>
              <a:t>4</a:t>
            </a:r>
            <a:r>
              <a:rPr sz="2000" spc="-30">
                <a:solidFill>
                  <a:srgbClr val="000000">
                    <a:alpha val="100000"/>
                  </a:srgbClr>
                </a:solidFill>
                <a:latin typeface="Microsoft YaHei"/>
                <a:ea typeface="Microsoft YaHei"/>
                <a:cs typeface="Microsoft YaHei"/>
              </a:rPr>
              <a:t>．</a:t>
            </a:r>
            <a:r>
              <a:rPr sz="1400" spc="-30" baseline="8067">
                <a:solidFill>
                  <a:srgbClr val="000000">
                    <a:alpha val="100000"/>
                  </a:srgbClr>
                </a:solidFill>
                <a:latin typeface="Arial"/>
                <a:ea typeface="Arial"/>
                <a:cs typeface="Arial"/>
              </a:rPr>
              <a:t>1</a:t>
            </a:r>
            <a:r>
              <a:rPr sz="900" spc="-30">
                <a:solidFill>
                  <a:srgbClr val="000000">
                    <a:alpha val="100000"/>
                  </a:srgbClr>
                </a:solidFill>
                <a:latin typeface="Arial"/>
                <a:ea typeface="Arial"/>
                <a:cs typeface="Arial"/>
              </a:rPr>
              <a:t>     </a:t>
            </a:r>
            <a:r>
              <a:rPr sz="900" spc="-30">
                <a:solidFill>
                  <a:srgbClr val="000000">
                    <a:alpha val="100000"/>
                  </a:srgbClr>
                </a:solidFill>
                <a:latin typeface="Microsoft YaHei"/>
                <a:ea typeface="Microsoft YaHei"/>
                <a:cs typeface="Microsoft YaHei"/>
              </a:rPr>
              <a:t>拟订年度消防安全工作计划</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组织实施日常消防安全管</a:t>
            </a:r>
            <a:r>
              <a:rPr sz="900" spc="0">
                <a:solidFill>
                  <a:srgbClr val="000000">
                    <a:alpha val="100000"/>
                  </a:srgbClr>
                </a:solidFill>
                <a:latin typeface="Microsoft YaHei"/>
                <a:ea typeface="Microsoft YaHei"/>
                <a:cs typeface="Microsoft YaHei"/>
              </a:rPr>
              <a:t>理工作</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374"/>
              </a:lnSpc>
              <a:spcBef>
                <a:spcPts val="314"/>
              </a:spcBef>
            </a:pPr>
            <a:r>
              <a:rPr sz="1400" spc="-10" baseline="8035">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4</a:t>
            </a:r>
            <a:r>
              <a:rPr sz="2000" spc="0">
                <a:solidFill>
                  <a:srgbClr val="000000">
                    <a:alpha val="100000"/>
                  </a:srgbClr>
                </a:solidFill>
                <a:latin typeface="Microsoft YaHei"/>
                <a:ea typeface="Microsoft YaHei"/>
                <a:cs typeface="Microsoft YaHei"/>
              </a:rPr>
              <a:t>．</a:t>
            </a:r>
            <a:r>
              <a:rPr sz="1400" spc="0" baseline="8035">
                <a:solidFill>
                  <a:srgbClr val="000000">
                    <a:alpha val="100000"/>
                  </a:srgbClr>
                </a:solidFill>
                <a:latin typeface="Arial"/>
                <a:ea typeface="Arial"/>
                <a:cs typeface="Arial"/>
              </a:rPr>
              <a:t>2</a:t>
            </a:r>
            <a:r>
              <a:rPr sz="900" spc="0">
                <a:solidFill>
                  <a:srgbClr val="000000">
                    <a:alpha val="100000"/>
                  </a:srgbClr>
                </a:solidFill>
                <a:latin typeface="Arial"/>
                <a:ea typeface="Arial"/>
                <a:cs typeface="Arial"/>
              </a:rPr>
              <a:t>    </a:t>
            </a:r>
            <a:r>
              <a:rPr sz="900" spc="0">
                <a:solidFill>
                  <a:srgbClr val="000000">
                    <a:alpha val="100000"/>
                  </a:srgbClr>
                </a:solidFill>
                <a:latin typeface="Microsoft YaHei"/>
                <a:ea typeface="Microsoft YaHei"/>
                <a:cs typeface="Microsoft YaHei"/>
              </a:rPr>
              <a:t>组织制订消防安全管理制度和保障消防安全的操作规程</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并检查督促落实</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418"/>
              </a:lnSpc>
              <a:spcBef>
                <a:spcPts val="276"/>
              </a:spcBef>
            </a:pPr>
            <a:r>
              <a:rPr sz="1400" spc="-20" baseline="7368">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7368">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7368">
                <a:solidFill>
                  <a:srgbClr val="000000">
                    <a:alpha val="100000"/>
                  </a:srgbClr>
                </a:solidFill>
                <a:latin typeface="Arial"/>
                <a:ea typeface="Arial"/>
                <a:cs typeface="Arial"/>
              </a:rPr>
              <a:t>3</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拟订消防安全工作的经</a:t>
            </a:r>
            <a:r>
              <a:rPr sz="900" spc="0">
                <a:solidFill>
                  <a:srgbClr val="000000">
                    <a:alpha val="100000"/>
                  </a:srgbClr>
                </a:solidFill>
                <a:latin typeface="Microsoft YaHei"/>
                <a:ea typeface="Microsoft YaHei"/>
                <a:cs typeface="Microsoft YaHei"/>
              </a:rPr>
              <a:t>费预算和组织保障方案</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411"/>
              </a:lnSpc>
              <a:spcBef>
                <a:spcPts val="248"/>
              </a:spcBef>
            </a:pPr>
            <a:r>
              <a:rPr sz="1400" spc="-50" baseline="7358">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7358">
                <a:solidFill>
                  <a:srgbClr val="000000">
                    <a:alpha val="100000"/>
                  </a:srgbClr>
                </a:solidFill>
                <a:latin typeface="Arial"/>
                <a:ea typeface="Arial"/>
                <a:cs typeface="Arial"/>
              </a:rPr>
              <a:t>4</a:t>
            </a:r>
            <a:r>
              <a:rPr sz="2000" spc="-50">
                <a:solidFill>
                  <a:srgbClr val="000000">
                    <a:alpha val="100000"/>
                  </a:srgbClr>
                </a:solidFill>
                <a:latin typeface="Microsoft YaHei"/>
                <a:ea typeface="Microsoft YaHei"/>
                <a:cs typeface="Microsoft YaHei"/>
              </a:rPr>
              <a:t>．</a:t>
            </a:r>
            <a:r>
              <a:rPr sz="1400" spc="-50" baseline="7358">
                <a:solidFill>
                  <a:srgbClr val="000000">
                    <a:alpha val="100000"/>
                  </a:srgbClr>
                </a:solidFill>
                <a:latin typeface="Arial"/>
                <a:ea typeface="Arial"/>
                <a:cs typeface="Arial"/>
              </a:rPr>
              <a:t>4</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组织实施防火检查和火灾隐患</a:t>
            </a:r>
            <a:r>
              <a:rPr sz="900" spc="-20">
                <a:solidFill>
                  <a:srgbClr val="000000">
                    <a:alpha val="100000"/>
                  </a:srgbClr>
                </a:solidFill>
                <a:latin typeface="Microsoft YaHei"/>
                <a:ea typeface="Microsoft YaHei"/>
                <a:cs typeface="Microsoft YaHei"/>
              </a:rPr>
              <a:t>整</a:t>
            </a:r>
            <a:r>
              <a:rPr sz="900" spc="0">
                <a:solidFill>
                  <a:srgbClr val="000000">
                    <a:alpha val="100000"/>
                  </a:srgbClr>
                </a:solidFill>
                <a:latin typeface="Microsoft YaHei"/>
                <a:ea typeface="Microsoft YaHei"/>
                <a:cs typeface="Microsoft YaHei"/>
              </a:rPr>
              <a:t>改</a:t>
            </a:r>
            <a:r>
              <a:rPr sz="1800" spc="0">
                <a:solidFill>
                  <a:srgbClr val="000000">
                    <a:alpha val="100000"/>
                  </a:srgbClr>
                </a:solidFill>
                <a:latin typeface="Microsoft YaHei"/>
                <a:ea typeface="Microsoft YaHei"/>
                <a:cs typeface="Microsoft YaHei"/>
              </a:rPr>
              <a:t>。</a:t>
            </a:r>
            <a:endParaRPr lang="Microsoft YaHei" altLang="Microsoft YaHei" sz="1800"/>
          </a:p>
          <a:p>
            <a:pPr marL="19655" indent="-6803" algn="l" rtl="0" eaLnBrk="0">
              <a:lnSpc>
                <a:spcPct val="62000"/>
              </a:lnSpc>
              <a:spcBef>
                <a:spcPts val="259"/>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5</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组织实施对本场所消防设施</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灭火器材和消防安全标志的维护保养</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确</a:t>
            </a:r>
            <a:r>
              <a:rPr sz="900" spc="10">
                <a:solidFill>
                  <a:srgbClr val="000000">
                    <a:alpha val="100000"/>
                  </a:srgbClr>
                </a:solidFill>
                <a:latin typeface="Microsoft YaHei"/>
                <a:ea typeface="Microsoft YaHei"/>
                <a:cs typeface="Microsoft YaHei"/>
              </a:rPr>
              <a:t>保</a:t>
            </a:r>
            <a:r>
              <a:rPr sz="900" spc="0">
                <a:solidFill>
                  <a:srgbClr val="000000">
                    <a:alpha val="100000"/>
                  </a:srgbClr>
                </a:solidFill>
                <a:latin typeface="Microsoft YaHei"/>
                <a:ea typeface="Microsoft YaHei"/>
                <a:cs typeface="Microsoft YaHei"/>
              </a:rPr>
              <a:t>其完好有效和处于正 </a:t>
            </a:r>
            <a:r>
              <a:rPr sz="900" spc="-10">
                <a:solidFill>
                  <a:srgbClr val="000000">
                    <a:alpha val="100000"/>
                  </a:srgbClr>
                </a:solidFill>
                <a:latin typeface="Microsoft YaHei"/>
                <a:ea typeface="Microsoft YaHei"/>
                <a:cs typeface="Microsoft YaHei"/>
              </a:rPr>
              <a:t>常运行状态</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确保疏散通道</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走道和安全出口</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消防车通道畅</a:t>
            </a:r>
            <a:r>
              <a:rPr sz="900" spc="0">
                <a:solidFill>
                  <a:srgbClr val="000000">
                    <a:alpha val="100000"/>
                  </a:srgbClr>
                </a:solidFill>
                <a:latin typeface="Microsoft YaHei"/>
                <a:ea typeface="Microsoft YaHei"/>
                <a:cs typeface="Microsoft YaHei"/>
              </a:rPr>
              <a:t>通</a:t>
            </a:r>
            <a:r>
              <a:rPr sz="1800" spc="0">
                <a:solidFill>
                  <a:srgbClr val="000000">
                    <a:alpha val="100000"/>
                  </a:srgbClr>
                </a:solidFill>
                <a:latin typeface="Microsoft YaHei"/>
                <a:ea typeface="Microsoft YaHei"/>
                <a:cs typeface="Microsoft YaHei"/>
              </a:rPr>
              <a:t>。</a:t>
            </a:r>
            <a:endParaRPr lang="Microsoft YaHei" altLang="Microsoft YaHei" sz="1800"/>
          </a:p>
          <a:p>
            <a:pPr marL="15588" indent="-2736" algn="l" rtl="0" eaLnBrk="0">
              <a:lnSpc>
                <a:spcPct val="64000"/>
              </a:lnSpc>
              <a:spcBef>
                <a:spcPts val="445"/>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6</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组织管理专职消防队或志愿消防队(微型消</a:t>
            </a:r>
            <a:r>
              <a:rPr sz="900" spc="10">
                <a:solidFill>
                  <a:srgbClr val="000000">
                    <a:alpha val="100000"/>
                  </a:srgbClr>
                </a:solidFill>
                <a:latin typeface="Microsoft YaHei"/>
                <a:ea typeface="Microsoft YaHei"/>
                <a:cs typeface="Microsoft YaHei"/>
              </a:rPr>
              <a:t>防</a:t>
            </a:r>
            <a:r>
              <a:rPr sz="900" spc="0">
                <a:solidFill>
                  <a:srgbClr val="000000">
                    <a:alpha val="100000"/>
                  </a:srgbClr>
                </a:solidFill>
                <a:latin typeface="Microsoft YaHei"/>
                <a:ea typeface="Microsoft YaHei"/>
                <a:cs typeface="Microsoft YaHei"/>
              </a:rPr>
              <a:t>站)</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开展 日 常业务训练</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组织初起火灾扑救和人 </a:t>
            </a:r>
            <a:r>
              <a:rPr sz="900" spc="90">
                <a:solidFill>
                  <a:srgbClr val="000000">
                    <a:alpha val="100000"/>
                  </a:srgbClr>
                </a:solidFill>
                <a:latin typeface="Microsoft YaHei"/>
                <a:ea typeface="Microsoft YaHei"/>
                <a:cs typeface="Microsoft YaHei"/>
              </a:rPr>
              <a:t>员疏散</a:t>
            </a:r>
            <a:r>
              <a:rPr sz="1800" spc="7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374"/>
              </a:lnSpc>
              <a:spcBef>
                <a:spcPts val="408"/>
              </a:spcBef>
            </a:pPr>
            <a:r>
              <a:rPr sz="1400" spc="10" baseline="8035">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4</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7</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组织从业人员开展岗前和 日 常消防知识</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技能的教育和培训</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组织灭火和应急疏散预案的实施</a:t>
            </a:r>
            <a:endParaRPr lang="Microsoft YaHei" altLang="Microsoft YaHei" sz="900"/>
          </a:p>
          <a:p>
            <a:pPr marL="19531" algn="l" rtl="0" eaLnBrk="0">
              <a:lnSpc>
                <a:spcPts val="1233"/>
              </a:lnSpc>
              <a:spcBef>
                <a:spcPts val="293"/>
              </a:spcBef>
            </a:pPr>
            <a:r>
              <a:rPr sz="900" spc="80">
                <a:solidFill>
                  <a:srgbClr val="000000">
                    <a:alpha val="100000"/>
                  </a:srgbClr>
                </a:solidFill>
                <a:latin typeface="Microsoft YaHei"/>
                <a:ea typeface="Microsoft YaHei"/>
                <a:cs typeface="Microsoft YaHei"/>
              </a:rPr>
              <a:t>和演练</a:t>
            </a:r>
            <a:r>
              <a:rPr sz="1800" spc="7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ct val="64000"/>
              </a:lnSpc>
              <a:spcBef>
                <a:spcPts val="415"/>
              </a:spcBef>
            </a:pPr>
            <a:r>
              <a:rPr sz="1400" spc="10" baseline="-3720">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3720">
                <a:solidFill>
                  <a:srgbClr val="000000">
                    <a:alpha val="100000"/>
                  </a:srgbClr>
                </a:solidFill>
                <a:latin typeface="Arial"/>
                <a:ea typeface="Arial"/>
                <a:cs typeface="Arial"/>
              </a:rPr>
              <a:t>4</a:t>
            </a:r>
            <a:r>
              <a:rPr sz="2000" spc="10">
                <a:solidFill>
                  <a:srgbClr val="000000">
                    <a:alpha val="100000"/>
                  </a:srgbClr>
                </a:solidFill>
                <a:latin typeface="Microsoft YaHei"/>
                <a:ea typeface="Microsoft YaHei"/>
                <a:cs typeface="Microsoft YaHei"/>
              </a:rPr>
              <a:t>．</a:t>
            </a:r>
            <a:r>
              <a:rPr sz="1400" spc="10" baseline="-3720">
                <a:solidFill>
                  <a:srgbClr val="000000">
                    <a:alpha val="100000"/>
                  </a:srgbClr>
                </a:solidFill>
                <a:latin typeface="Arial"/>
                <a:ea typeface="Arial"/>
                <a:cs typeface="Arial"/>
              </a:rPr>
              <a:t>8</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定期向消</a:t>
            </a:r>
            <a:r>
              <a:rPr sz="900" spc="0">
                <a:solidFill>
                  <a:srgbClr val="000000">
                    <a:alpha val="100000"/>
                  </a:srgbClr>
                </a:solidFill>
                <a:latin typeface="Microsoft YaHei"/>
                <a:ea typeface="Microsoft YaHei"/>
                <a:cs typeface="Microsoft YaHei"/>
              </a:rPr>
              <a:t>防安全责任人报告消防安全情况</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及时报告涉及消防安全的重大问题</a:t>
            </a:r>
            <a:r>
              <a:rPr sz="1800" spc="0">
                <a:solidFill>
                  <a:srgbClr val="000000">
                    <a:alpha val="100000"/>
                  </a:srgbClr>
                </a:solidFill>
                <a:latin typeface="Microsoft YaHei"/>
                <a:ea typeface="Microsoft YaHei"/>
                <a:cs typeface="Microsoft YaHei"/>
              </a:rPr>
              <a:t>。              </a:t>
            </a: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9</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管理人员密集场所委托的物业服务企</a:t>
            </a:r>
            <a:r>
              <a:rPr sz="900" spc="0">
                <a:solidFill>
                  <a:srgbClr val="000000">
                    <a:alpha val="100000"/>
                  </a:srgbClr>
                </a:solidFill>
                <a:latin typeface="Microsoft YaHei"/>
                <a:ea typeface="Microsoft YaHei"/>
                <a:cs typeface="Microsoft YaHei"/>
              </a:rPr>
              <a:t>业和消防技术服务机构</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144"/>
              </a:lnSpc>
              <a:spcBef>
                <a:spcPts val="240"/>
              </a:spcBef>
            </a:pPr>
            <a:r>
              <a:rPr sz="1400" spc="-20" baseline="131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1310">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1310">
                <a:solidFill>
                  <a:srgbClr val="000000">
                    <a:alpha val="100000"/>
                  </a:srgbClr>
                </a:solidFill>
                <a:latin typeface="Arial"/>
                <a:ea typeface="Arial"/>
                <a:cs typeface="Arial"/>
              </a:rPr>
              <a:t>10</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消防安全责任人委</a:t>
            </a:r>
            <a:r>
              <a:rPr sz="900" spc="-10">
                <a:solidFill>
                  <a:srgbClr val="000000">
                    <a:alpha val="100000"/>
                  </a:srgbClr>
                </a:solidFill>
                <a:latin typeface="Microsoft YaHei"/>
                <a:ea typeface="Microsoft YaHei"/>
                <a:cs typeface="Microsoft YaHei"/>
              </a:rPr>
              <a:t>托</a:t>
            </a:r>
            <a:r>
              <a:rPr sz="900" spc="0">
                <a:solidFill>
                  <a:srgbClr val="000000">
                    <a:alpha val="100000"/>
                  </a:srgbClr>
                </a:solidFill>
                <a:latin typeface="Microsoft YaHei"/>
                <a:ea typeface="Microsoft YaHei"/>
                <a:cs typeface="Microsoft YaHei"/>
              </a:rPr>
              <a:t>的其他消防安全管理工作</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2474"/>
              </a:lnSpc>
            </a:pPr>
            <a:r>
              <a:rPr sz="1400" spc="10" baseline="-22194">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22194">
                <a:solidFill>
                  <a:srgbClr val="000000">
                    <a:alpha val="100000"/>
                  </a:srgbClr>
                </a:solidFill>
                <a:latin typeface="Arial"/>
                <a:ea typeface="Arial"/>
                <a:cs typeface="Arial"/>
              </a:rPr>
              <a:t>5</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部门消</a:t>
            </a:r>
            <a:r>
              <a:rPr sz="900" spc="0">
                <a:solidFill>
                  <a:srgbClr val="000000">
                    <a:alpha val="100000"/>
                  </a:srgbClr>
                </a:solidFill>
                <a:latin typeface="Microsoft YaHei"/>
                <a:ea typeface="Microsoft YaHei"/>
                <a:cs typeface="Microsoft YaHei"/>
              </a:rPr>
              <a:t>防安全负责人的职责</a:t>
            </a:r>
            <a:endParaRPr lang="Microsoft YaHei" altLang="Microsoft YaHei" sz="900"/>
          </a:p>
          <a:p>
            <a:pPr marL="12851" algn="l" rtl="0" eaLnBrk="0">
              <a:lnSpc>
                <a:spcPts val="1418"/>
              </a:lnSpc>
              <a:spcBef>
                <a:spcPts val="1272"/>
              </a:spcBef>
            </a:pPr>
            <a:r>
              <a:rPr sz="1400" spc="-40" baseline="7434">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7434">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7434">
                <a:solidFill>
                  <a:srgbClr val="000000">
                    <a:alpha val="100000"/>
                  </a:srgbClr>
                </a:solidFill>
                <a:latin typeface="Arial"/>
                <a:ea typeface="Arial"/>
                <a:cs typeface="Arial"/>
              </a:rPr>
              <a:t>1</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组织实施本部门的消防安全管</a:t>
            </a:r>
            <a:r>
              <a:rPr sz="900" spc="-10">
                <a:solidFill>
                  <a:srgbClr val="000000">
                    <a:alpha val="100000"/>
                  </a:srgbClr>
                </a:solidFill>
                <a:latin typeface="Microsoft YaHei"/>
                <a:ea typeface="Microsoft YaHei"/>
                <a:cs typeface="Microsoft YaHei"/>
              </a:rPr>
              <a:t>理</a:t>
            </a:r>
            <a:r>
              <a:rPr sz="900" spc="0">
                <a:solidFill>
                  <a:srgbClr val="000000">
                    <a:alpha val="100000"/>
                  </a:srgbClr>
                </a:solidFill>
                <a:latin typeface="Microsoft YaHei"/>
                <a:ea typeface="Microsoft YaHei"/>
                <a:cs typeface="Microsoft YaHei"/>
              </a:rPr>
              <a:t>工作计划</a:t>
            </a:r>
            <a:r>
              <a:rPr sz="1800" spc="0">
                <a:solidFill>
                  <a:srgbClr val="000000">
                    <a:alpha val="100000"/>
                  </a:srgbClr>
                </a:solidFill>
                <a:latin typeface="Microsoft YaHei"/>
                <a:ea typeface="Microsoft YaHei"/>
                <a:cs typeface="Microsoft YaHei"/>
              </a:rPr>
              <a:t>。</a:t>
            </a:r>
            <a:endParaRPr lang="Microsoft YaHei" altLang="Microsoft YaHei" sz="1800"/>
          </a:p>
          <a:p>
            <a:pPr marL="14725" indent="-1873" algn="l" rtl="0" eaLnBrk="0">
              <a:lnSpc>
                <a:spcPct val="64000"/>
              </a:lnSpc>
              <a:spcBef>
                <a:spcPts val="242"/>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根据本部门的实际情况开展岗位消防安全教育与培训</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制定消防安全管</a:t>
            </a:r>
            <a:r>
              <a:rPr sz="900" spc="10">
                <a:solidFill>
                  <a:srgbClr val="000000">
                    <a:alpha val="100000"/>
                  </a:srgbClr>
                </a:solidFill>
                <a:latin typeface="Microsoft YaHei"/>
                <a:ea typeface="Microsoft YaHei"/>
                <a:cs typeface="Microsoft YaHei"/>
              </a:rPr>
              <a:t>理</a:t>
            </a:r>
            <a:r>
              <a:rPr sz="900" spc="0">
                <a:solidFill>
                  <a:srgbClr val="000000">
                    <a:alpha val="100000"/>
                  </a:srgbClr>
                </a:solidFill>
                <a:latin typeface="Microsoft YaHei"/>
                <a:ea typeface="Microsoft YaHei"/>
                <a:cs typeface="Microsoft YaHei"/>
              </a:rPr>
              <a:t>制度</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落实消防安全 </a:t>
            </a:r>
            <a:r>
              <a:rPr sz="900" spc="70">
                <a:solidFill>
                  <a:srgbClr val="000000">
                    <a:alpha val="100000"/>
                  </a:srgbClr>
                </a:solidFill>
                <a:latin typeface="Microsoft YaHei"/>
                <a:ea typeface="Microsoft YaHei"/>
                <a:cs typeface="Microsoft YaHei"/>
              </a:rPr>
              <a:t>措施</a:t>
            </a:r>
            <a:r>
              <a:rPr sz="1800" spc="6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374"/>
              </a:lnSpc>
              <a:spcBef>
                <a:spcPts val="408"/>
              </a:spcBef>
            </a:pPr>
            <a:r>
              <a:rPr sz="1400" spc="10" baseline="8100">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100">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100">
                <a:solidFill>
                  <a:srgbClr val="000000">
                    <a:alpha val="100000"/>
                  </a:srgbClr>
                </a:solidFill>
                <a:latin typeface="Arial"/>
                <a:ea typeface="Arial"/>
                <a:cs typeface="Arial"/>
              </a:rPr>
              <a:t>3</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按照规</a:t>
            </a:r>
            <a:r>
              <a:rPr sz="900" spc="0">
                <a:solidFill>
                  <a:srgbClr val="000000">
                    <a:alpha val="100000"/>
                  </a:srgbClr>
                </a:solidFill>
                <a:latin typeface="Microsoft YaHei"/>
                <a:ea typeface="Microsoft YaHei"/>
                <a:cs typeface="Microsoft YaHei"/>
              </a:rPr>
              <a:t>定实施消防安全巡查和定期检查</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确保管辖范围的消防设施完好有效</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374"/>
              </a:lnSpc>
              <a:spcBef>
                <a:spcPts val="285"/>
              </a:spcBef>
            </a:pPr>
            <a:r>
              <a:rPr sz="1400" spc="-20" baseline="8035">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8035">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8035">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及时发现和消除火灾隐患</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不能消除的</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应采取相应措施并向消防安全管理人</a:t>
            </a:r>
            <a:r>
              <a:rPr sz="900" spc="0">
                <a:solidFill>
                  <a:srgbClr val="000000">
                    <a:alpha val="100000"/>
                  </a:srgbClr>
                </a:solidFill>
                <a:latin typeface="Microsoft YaHei"/>
                <a:ea typeface="Microsoft YaHei"/>
                <a:cs typeface="Microsoft YaHei"/>
              </a:rPr>
              <a:t>报告</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144"/>
              </a:lnSpc>
              <a:spcBef>
                <a:spcPts val="285"/>
              </a:spcBef>
            </a:pPr>
            <a:r>
              <a:rPr sz="1300" spc="10" baseline="5989">
                <a:solidFill>
                  <a:srgbClr val="000000">
                    <a:alpha val="100000"/>
                  </a:srgbClr>
                </a:solidFill>
                <a:latin typeface="Arial"/>
                <a:ea typeface="Arial"/>
                <a:cs typeface="Arial"/>
              </a:rPr>
              <a:t>5</a:t>
            </a:r>
            <a:r>
              <a:rPr sz="1900" spc="10">
                <a:solidFill>
                  <a:srgbClr val="000000">
                    <a:alpha val="100000"/>
                  </a:srgbClr>
                </a:solidFill>
                <a:latin typeface="Microsoft YaHei"/>
                <a:ea typeface="Microsoft YaHei"/>
                <a:cs typeface="Microsoft YaHei"/>
              </a:rPr>
              <a:t>．</a:t>
            </a:r>
            <a:r>
              <a:rPr sz="1300" spc="10" baseline="5989">
                <a:solidFill>
                  <a:srgbClr val="000000">
                    <a:alpha val="100000"/>
                  </a:srgbClr>
                </a:solidFill>
                <a:latin typeface="Arial"/>
                <a:ea typeface="Arial"/>
                <a:cs typeface="Arial"/>
              </a:rPr>
              <a:t>5</a:t>
            </a:r>
            <a:r>
              <a:rPr sz="1900" spc="10">
                <a:solidFill>
                  <a:srgbClr val="000000">
                    <a:alpha val="100000"/>
                  </a:srgbClr>
                </a:solidFill>
                <a:latin typeface="Microsoft YaHei"/>
                <a:ea typeface="Microsoft YaHei"/>
                <a:cs typeface="Microsoft YaHei"/>
              </a:rPr>
              <a:t>．</a:t>
            </a:r>
            <a:r>
              <a:rPr sz="1300" spc="10" baseline="5989">
                <a:solidFill>
                  <a:srgbClr val="000000">
                    <a:alpha val="100000"/>
                  </a:srgbClr>
                </a:solidFill>
                <a:latin typeface="Arial"/>
                <a:ea typeface="Arial"/>
                <a:cs typeface="Arial"/>
              </a:rPr>
              <a:t>5</a:t>
            </a:r>
            <a:r>
              <a:rPr sz="800" spc="10">
                <a:solidFill>
                  <a:srgbClr val="000000">
                    <a:alpha val="100000"/>
                  </a:srgbClr>
                </a:solidFill>
                <a:latin typeface="Arial"/>
                <a:ea typeface="Arial"/>
                <a:cs typeface="Arial"/>
              </a:rPr>
              <a:t> </a:t>
            </a:r>
            <a:r>
              <a:rPr sz="800" spc="0">
                <a:solidFill>
                  <a:srgbClr val="000000">
                    <a:alpha val="100000"/>
                  </a:srgbClr>
                </a:solidFill>
                <a:latin typeface="Arial"/>
                <a:ea typeface="Arial"/>
                <a:cs typeface="Arial"/>
              </a:rPr>
              <a:t>    </a:t>
            </a:r>
            <a:r>
              <a:rPr sz="800" spc="0">
                <a:solidFill>
                  <a:srgbClr val="000000">
                    <a:alpha val="100000"/>
                  </a:srgbClr>
                </a:solidFill>
                <a:latin typeface="Microsoft YaHei"/>
                <a:ea typeface="Microsoft YaHei"/>
                <a:cs typeface="Microsoft YaHei"/>
              </a:rPr>
              <a:t>发现火灾</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及时报警</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并组织人员疏散和初起火灾扑救</a:t>
            </a:r>
            <a:r>
              <a:rPr sz="1700" spc="0">
                <a:solidFill>
                  <a:srgbClr val="000000">
                    <a:alpha val="100000"/>
                  </a:srgbClr>
                </a:solidFill>
                <a:latin typeface="Microsoft YaHei"/>
                <a:ea typeface="Microsoft YaHei"/>
                <a:cs typeface="Microsoft YaHei"/>
              </a:rPr>
              <a:t>。</a:t>
            </a:r>
            <a:endParaRPr lang="Microsoft YaHei" altLang="Microsoft YaHei" sz="1700"/>
          </a:p>
          <a:p>
            <a:pPr marL="12851" algn="l" rtl="0" eaLnBrk="0">
              <a:lnSpc>
                <a:spcPts val="2464"/>
              </a:lnSpc>
            </a:pPr>
            <a:r>
              <a:rPr sz="1400" spc="-10" baseline="-21951">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21951">
                <a:solidFill>
                  <a:srgbClr val="000000">
                    <a:alpha val="100000"/>
                  </a:srgbClr>
                </a:solidFill>
                <a:latin typeface="Arial"/>
                <a:ea typeface="Arial"/>
                <a:cs typeface="Arial"/>
              </a:rPr>
              <a:t>6</a:t>
            </a:r>
            <a:r>
              <a:rPr sz="900" spc="-10">
                <a:solidFill>
                  <a:srgbClr val="000000">
                    <a:alpha val="100000"/>
                  </a:srgbClr>
                </a:solidFill>
                <a:latin typeface="Arial"/>
                <a:ea typeface="Arial"/>
                <a:cs typeface="Arial"/>
              </a:rPr>
              <a:t>  </a:t>
            </a:r>
            <a:r>
              <a:rPr sz="900" spc="0">
                <a:solidFill>
                  <a:srgbClr val="000000">
                    <a:alpha val="100000"/>
                  </a:srgbClr>
                </a:solidFill>
                <a:latin typeface="Arial"/>
                <a:ea typeface="Arial"/>
                <a:cs typeface="Arial"/>
              </a:rPr>
              <a:t>  </a:t>
            </a:r>
            <a:r>
              <a:rPr sz="900" spc="0">
                <a:solidFill>
                  <a:srgbClr val="000000">
                    <a:alpha val="100000"/>
                  </a:srgbClr>
                </a:solidFill>
                <a:latin typeface="Microsoft YaHei"/>
                <a:ea typeface="Microsoft YaHei"/>
                <a:cs typeface="Microsoft YaHei"/>
              </a:rPr>
              <a:t>消防控制室值班员的职责</a:t>
            </a:r>
            <a:endParaRPr lang="Microsoft YaHei" altLang="Microsoft YaHei" sz="900"/>
          </a:p>
          <a:p>
            <a:pPr marL="14232" indent="-1380" algn="l" rtl="0" eaLnBrk="0">
              <a:lnSpc>
                <a:spcPct val="74000"/>
              </a:lnSpc>
              <a:spcBef>
                <a:spcPts val="773"/>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6</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应持证上岗</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熟悉和掌握消防控制室设备</a:t>
            </a:r>
            <a:r>
              <a:rPr sz="900" spc="0">
                <a:solidFill>
                  <a:srgbClr val="000000">
                    <a:alpha val="100000"/>
                  </a:srgbClr>
                </a:solidFill>
                <a:latin typeface="Microsoft YaHei"/>
                <a:ea typeface="Microsoft YaHei"/>
                <a:cs typeface="Microsoft YaHei"/>
              </a:rPr>
              <a:t>的功能及操作规程</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按照规定和规程测试自动消防设 </a:t>
            </a:r>
            <a:r>
              <a:rPr sz="900" spc="70">
                <a:solidFill>
                  <a:srgbClr val="000000">
                    <a:alpha val="100000"/>
                  </a:srgbClr>
                </a:solidFill>
                <a:latin typeface="Microsoft YaHei"/>
                <a:ea typeface="Microsoft YaHei"/>
                <a:cs typeface="Microsoft YaHei"/>
              </a:rPr>
              <a:t>施的功能</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保证消防控制室的设备正常运</a:t>
            </a:r>
            <a:r>
              <a:rPr sz="900" spc="30">
                <a:solidFill>
                  <a:srgbClr val="000000">
                    <a:alpha val="100000"/>
                  </a:srgbClr>
                </a:solidFill>
                <a:latin typeface="Microsoft YaHei"/>
                <a:ea typeface="Microsoft YaHei"/>
                <a:cs typeface="Microsoft YaHei"/>
              </a:rPr>
              <a:t>行</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363"/>
              </a:lnSpc>
              <a:spcBef>
                <a:spcPts val="463"/>
              </a:spcBef>
            </a:pPr>
            <a:r>
              <a:rPr sz="1300" spc="-30" baseline="11263">
                <a:solidFill>
                  <a:srgbClr val="000000">
                    <a:alpha val="100000"/>
                  </a:srgbClr>
                </a:solidFill>
                <a:latin typeface="Arial"/>
                <a:ea typeface="Arial"/>
                <a:cs typeface="Arial"/>
              </a:rPr>
              <a:t>5</a:t>
            </a:r>
            <a:r>
              <a:rPr sz="1900" spc="-30">
                <a:solidFill>
                  <a:srgbClr val="000000">
                    <a:alpha val="100000"/>
                  </a:srgbClr>
                </a:solidFill>
                <a:latin typeface="Microsoft YaHei"/>
                <a:ea typeface="Microsoft YaHei"/>
                <a:cs typeface="Microsoft YaHei"/>
              </a:rPr>
              <a:t>．</a:t>
            </a:r>
            <a:r>
              <a:rPr sz="1300" spc="-30" baseline="11263">
                <a:solidFill>
                  <a:srgbClr val="000000">
                    <a:alpha val="100000"/>
                  </a:srgbClr>
                </a:solidFill>
                <a:latin typeface="Arial"/>
                <a:ea typeface="Arial"/>
                <a:cs typeface="Arial"/>
              </a:rPr>
              <a:t>6</a:t>
            </a:r>
            <a:r>
              <a:rPr sz="1900" spc="-30">
                <a:solidFill>
                  <a:srgbClr val="000000">
                    <a:alpha val="100000"/>
                  </a:srgbClr>
                </a:solidFill>
                <a:latin typeface="Microsoft YaHei"/>
                <a:ea typeface="Microsoft YaHei"/>
                <a:cs typeface="Microsoft YaHei"/>
              </a:rPr>
              <a:t>．</a:t>
            </a:r>
            <a:r>
              <a:rPr sz="1300" spc="-30" baseline="11263">
                <a:solidFill>
                  <a:srgbClr val="000000">
                    <a:alpha val="100000"/>
                  </a:srgbClr>
                </a:solidFill>
                <a:latin typeface="Arial"/>
                <a:ea typeface="Arial"/>
                <a:cs typeface="Arial"/>
              </a:rPr>
              <a:t>2</a:t>
            </a:r>
            <a:r>
              <a:rPr sz="800" spc="-30">
                <a:solidFill>
                  <a:srgbClr val="000000">
                    <a:alpha val="100000"/>
                  </a:srgbClr>
                </a:solidFill>
                <a:latin typeface="Arial"/>
                <a:ea typeface="Arial"/>
                <a:cs typeface="Arial"/>
              </a:rPr>
              <a:t>     </a:t>
            </a:r>
            <a:r>
              <a:rPr sz="800" spc="-30">
                <a:solidFill>
                  <a:srgbClr val="000000">
                    <a:alpha val="100000"/>
                  </a:srgbClr>
                </a:solidFill>
                <a:latin typeface="Microsoft YaHei"/>
                <a:ea typeface="Microsoft YaHei"/>
                <a:cs typeface="Microsoft YaHei"/>
              </a:rPr>
              <a:t>对火警信号</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应按照 </a:t>
            </a:r>
            <a:r>
              <a:rPr sz="1300" spc="-30" baseline="11263">
                <a:solidFill>
                  <a:srgbClr val="000000">
                    <a:alpha val="100000"/>
                  </a:srgbClr>
                </a:solidFill>
                <a:latin typeface="Microsoft YaHei"/>
                <a:ea typeface="Microsoft YaHei"/>
                <a:cs typeface="Microsoft YaHei"/>
              </a:rPr>
              <a:t>7</a:t>
            </a:r>
            <a:r>
              <a:rPr sz="1900" spc="-30">
                <a:solidFill>
                  <a:srgbClr val="000000">
                    <a:alpha val="100000"/>
                  </a:srgbClr>
                </a:solidFill>
                <a:latin typeface="Microsoft YaHei"/>
                <a:ea typeface="Microsoft YaHei"/>
                <a:cs typeface="Microsoft YaHei"/>
              </a:rPr>
              <a:t>．</a:t>
            </a:r>
            <a:r>
              <a:rPr sz="1300" spc="-30" baseline="11263">
                <a:solidFill>
                  <a:srgbClr val="000000">
                    <a:alpha val="100000"/>
                  </a:srgbClr>
                </a:solidFill>
                <a:latin typeface="Microsoft YaHei"/>
                <a:ea typeface="Microsoft YaHei"/>
                <a:cs typeface="Microsoft YaHei"/>
              </a:rPr>
              <a:t>6</a:t>
            </a:r>
            <a:r>
              <a:rPr sz="1900" spc="-30">
                <a:solidFill>
                  <a:srgbClr val="000000">
                    <a:alpha val="100000"/>
                  </a:srgbClr>
                </a:solidFill>
                <a:latin typeface="Microsoft YaHei"/>
                <a:ea typeface="Microsoft YaHei"/>
                <a:cs typeface="Microsoft YaHei"/>
              </a:rPr>
              <a:t>．</a:t>
            </a:r>
            <a:r>
              <a:rPr sz="1300" spc="-30" baseline="11263">
                <a:solidFill>
                  <a:srgbClr val="000000">
                    <a:alpha val="100000"/>
                  </a:srgbClr>
                </a:solidFill>
                <a:latin typeface="Microsoft YaHei"/>
                <a:ea typeface="Microsoft YaHei"/>
                <a:cs typeface="Microsoft YaHei"/>
              </a:rPr>
              <a:t>16</a:t>
            </a:r>
            <a:r>
              <a:rPr sz="800" spc="-30">
                <a:solidFill>
                  <a:srgbClr val="000000">
                    <a:alpha val="100000"/>
                  </a:srgbClr>
                </a:solidFill>
                <a:latin typeface="Microsoft YaHei"/>
                <a:ea typeface="Microsoft YaHei"/>
                <a:cs typeface="Microsoft YaHei"/>
              </a:rPr>
              <a:t> 规定的消防控制室接警处警程序处</a:t>
            </a:r>
            <a:r>
              <a:rPr sz="800" spc="0">
                <a:solidFill>
                  <a:srgbClr val="000000">
                    <a:alpha val="100000"/>
                  </a:srgbClr>
                </a:solidFill>
                <a:latin typeface="Microsoft YaHei"/>
                <a:ea typeface="Microsoft YaHei"/>
                <a:cs typeface="Microsoft YaHei"/>
              </a:rPr>
              <a:t>置</a:t>
            </a:r>
            <a:r>
              <a:rPr sz="1700" spc="0">
                <a:solidFill>
                  <a:srgbClr val="000000">
                    <a:alpha val="100000"/>
                  </a:srgbClr>
                </a:solidFill>
                <a:latin typeface="Microsoft YaHei"/>
                <a:ea typeface="Microsoft YaHei"/>
                <a:cs typeface="Microsoft YaHei"/>
              </a:rPr>
              <a:t>。</a:t>
            </a:r>
            <a:endParaRPr lang="Microsoft YaHei" altLang="Microsoft YaHei" sz="1700"/>
          </a:p>
          <a:p>
            <a:pPr marL="17067" indent="-4215" algn="l" rtl="0" eaLnBrk="0">
              <a:lnSpc>
                <a:spcPct val="63000"/>
              </a:lnSpc>
              <a:spcBef>
                <a:spcPts val="314"/>
              </a:spcBef>
            </a:pPr>
            <a:r>
              <a:rPr sz="1400" spc="-40" baseline="-3720">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6</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3</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对故障报警信号应及时确认</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并及时查明原因</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排除故障</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不能排除的</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应立即向部门</a:t>
            </a:r>
            <a:r>
              <a:rPr sz="900" spc="-10">
                <a:solidFill>
                  <a:srgbClr val="000000">
                    <a:alpha val="100000"/>
                  </a:srgbClr>
                </a:solidFill>
                <a:latin typeface="Microsoft YaHei"/>
                <a:ea typeface="Microsoft YaHei"/>
                <a:cs typeface="Microsoft YaHei"/>
              </a:rPr>
              <a:t>主</a:t>
            </a:r>
            <a:r>
              <a:rPr sz="900" spc="0">
                <a:solidFill>
                  <a:srgbClr val="000000">
                    <a:alpha val="100000"/>
                  </a:srgbClr>
                </a:solidFill>
                <a:latin typeface="Microsoft YaHei"/>
                <a:ea typeface="Microsoft YaHei"/>
                <a:cs typeface="Microsoft YaHei"/>
              </a:rPr>
              <a:t>管人员 </a:t>
            </a:r>
            <a:r>
              <a:rPr sz="900" spc="130">
                <a:solidFill>
                  <a:srgbClr val="000000">
                    <a:alpha val="100000"/>
                  </a:srgbClr>
                </a:solidFill>
                <a:latin typeface="Microsoft YaHei"/>
                <a:ea typeface="Microsoft YaHei"/>
                <a:cs typeface="Microsoft YaHei"/>
              </a:rPr>
              <a:t>或消防安全管理人报告</a:t>
            </a:r>
            <a:r>
              <a:rPr sz="1800" spc="60">
                <a:solidFill>
                  <a:srgbClr val="000000">
                    <a:alpha val="100000"/>
                  </a:srgbClr>
                </a:solidFill>
                <a:latin typeface="Microsoft YaHei"/>
                <a:ea typeface="Microsoft YaHei"/>
                <a:cs typeface="Microsoft YaHei"/>
              </a:rPr>
              <a:t>。</a:t>
            </a:r>
            <a:endParaRPr lang="Microsoft YaHei" altLang="Microsoft YaHei" sz="1800"/>
          </a:p>
          <a:p>
            <a:pPr marL="14232" indent="-1380" algn="l" rtl="0" eaLnBrk="0">
              <a:lnSpc>
                <a:spcPct val="64000"/>
              </a:lnSpc>
              <a:spcBef>
                <a:spcPts val="400"/>
              </a:spcBef>
            </a:pPr>
            <a:r>
              <a:rPr sz="1400" spc="-40" baseline="-3720">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6</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4</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应严格执行每 日 </a:t>
            </a:r>
            <a:r>
              <a:rPr sz="1400" spc="-40" baseline="-3720">
                <a:solidFill>
                  <a:srgbClr val="000000">
                    <a:alpha val="100000"/>
                  </a:srgbClr>
                </a:solidFill>
                <a:latin typeface="Microsoft YaHei"/>
                <a:ea typeface="Microsoft YaHei"/>
                <a:cs typeface="Microsoft YaHei"/>
              </a:rPr>
              <a:t>24</a:t>
            </a:r>
            <a:r>
              <a:rPr sz="900" spc="-40">
                <a:solidFill>
                  <a:srgbClr val="000000">
                    <a:alpha val="100000"/>
                  </a:srgbClr>
                </a:solidFill>
                <a:latin typeface="Microsoft YaHei"/>
                <a:ea typeface="Microsoft YaHei"/>
                <a:cs typeface="Microsoft YaHei"/>
              </a:rPr>
              <a:t> 小时专人值班制度</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每班不应少于 </a:t>
            </a:r>
            <a:r>
              <a:rPr sz="1400" spc="-40" baseline="-3720">
                <a:solidFill>
                  <a:srgbClr val="000000">
                    <a:alpha val="100000"/>
                  </a:srgbClr>
                </a:solidFill>
                <a:latin typeface="Microsoft YaHei"/>
                <a:ea typeface="Microsoft YaHei"/>
                <a:cs typeface="Microsoft YaHei"/>
              </a:rPr>
              <a:t>2</a:t>
            </a:r>
            <a:r>
              <a:rPr sz="900" spc="-40">
                <a:solidFill>
                  <a:srgbClr val="000000">
                    <a:alpha val="100000"/>
                  </a:srgbClr>
                </a:solidFill>
                <a:latin typeface="Microsoft YaHei"/>
                <a:ea typeface="Microsoft YaHei"/>
                <a:cs typeface="Microsoft YaHei"/>
              </a:rPr>
              <a:t> 人</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做好消防控制室的火警</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故</a:t>
            </a:r>
            <a:r>
              <a:rPr sz="900" spc="0">
                <a:solidFill>
                  <a:srgbClr val="000000">
                    <a:alpha val="100000"/>
                  </a:srgbClr>
                </a:solidFill>
                <a:latin typeface="Microsoft YaHei"/>
                <a:ea typeface="Microsoft YaHei"/>
                <a:cs typeface="Microsoft YaHei"/>
              </a:rPr>
              <a:t>障记录和 </a:t>
            </a:r>
            <a:r>
              <a:rPr sz="900" spc="110">
                <a:solidFill>
                  <a:srgbClr val="000000">
                    <a:alpha val="100000"/>
                  </a:srgbClr>
                </a:solidFill>
                <a:latin typeface="Microsoft YaHei"/>
                <a:ea typeface="Microsoft YaHei"/>
                <a:cs typeface="Microsoft YaHei"/>
              </a:rPr>
              <a:t>值班记录</a:t>
            </a:r>
            <a:r>
              <a:rPr sz="1800" spc="6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477"/>
              </a:lnSpc>
              <a:spcBef>
                <a:spcPts val="1243"/>
              </a:spcBef>
            </a:pPr>
            <a:r>
              <a:rPr sz="1400" spc="-20" baseline="5941">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5941">
                <a:solidFill>
                  <a:srgbClr val="000000">
                    <a:alpha val="100000"/>
                  </a:srgbClr>
                </a:solidFill>
                <a:latin typeface="Arial"/>
                <a:ea typeface="Arial"/>
                <a:cs typeface="Arial"/>
              </a:rPr>
              <a:t>7</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消防设</a:t>
            </a:r>
            <a:r>
              <a:rPr sz="900" spc="0">
                <a:solidFill>
                  <a:srgbClr val="000000">
                    <a:alpha val="100000"/>
                  </a:srgbClr>
                </a:solidFill>
                <a:latin typeface="Microsoft YaHei"/>
                <a:ea typeface="Microsoft YaHei"/>
                <a:cs typeface="Microsoft YaHei"/>
              </a:rPr>
              <a:t>施操作员的职责</a:t>
            </a:r>
            <a:endParaRPr lang="Microsoft YaHei" altLang="Microsoft YaHei" sz="900"/>
          </a:p>
          <a:p>
            <a:pPr marL="12851" algn="l" rtl="0" eaLnBrk="0">
              <a:lnSpc>
                <a:spcPts val="1418"/>
              </a:lnSpc>
              <a:spcBef>
                <a:spcPts val="920"/>
              </a:spcBef>
            </a:pPr>
            <a:r>
              <a:rPr sz="1400" spc="-40" baseline="7368">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7368">
                <a:solidFill>
                  <a:srgbClr val="000000">
                    <a:alpha val="100000"/>
                  </a:srgbClr>
                </a:solidFill>
                <a:latin typeface="Arial"/>
                <a:ea typeface="Arial"/>
                <a:cs typeface="Arial"/>
              </a:rPr>
              <a:t>7</a:t>
            </a:r>
            <a:r>
              <a:rPr sz="2000" spc="-40">
                <a:solidFill>
                  <a:srgbClr val="000000">
                    <a:alpha val="100000"/>
                  </a:srgbClr>
                </a:solidFill>
                <a:latin typeface="Microsoft YaHei"/>
                <a:ea typeface="Microsoft YaHei"/>
                <a:cs typeface="Microsoft YaHei"/>
              </a:rPr>
              <a:t>．</a:t>
            </a:r>
            <a:r>
              <a:rPr sz="1400" spc="-40" baseline="7368">
                <a:solidFill>
                  <a:srgbClr val="000000">
                    <a:alpha val="100000"/>
                  </a:srgbClr>
                </a:solidFill>
                <a:latin typeface="Arial"/>
                <a:ea typeface="Arial"/>
                <a:cs typeface="Arial"/>
              </a:rPr>
              <a:t>1</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熟悉和掌握消防设施的功能和操作规程</a:t>
            </a:r>
            <a:r>
              <a:rPr sz="1800" spc="0">
                <a:solidFill>
                  <a:srgbClr val="000000">
                    <a:alpha val="100000"/>
                  </a:srgbClr>
                </a:solidFill>
                <a:latin typeface="Microsoft YaHei"/>
                <a:ea typeface="Microsoft YaHei"/>
                <a:cs typeface="Microsoft YaHei"/>
              </a:rPr>
              <a:t>。</a:t>
            </a:r>
            <a:endParaRPr lang="Microsoft YaHei" altLang="Microsoft YaHei" sz="1800"/>
          </a:p>
          <a:p>
            <a:pPr marL="16081" indent="-3229" algn="l" rtl="0" eaLnBrk="0">
              <a:lnSpc>
                <a:spcPct val="62000"/>
              </a:lnSpc>
              <a:spcBef>
                <a:spcPts val="289"/>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按照制度和规程对消防设施进行检查</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维护和保养</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保证消防设施和消</a:t>
            </a:r>
            <a:r>
              <a:rPr sz="900" spc="10">
                <a:solidFill>
                  <a:srgbClr val="000000">
                    <a:alpha val="100000"/>
                  </a:srgbClr>
                </a:solidFill>
                <a:latin typeface="Microsoft YaHei"/>
                <a:ea typeface="Microsoft YaHei"/>
                <a:cs typeface="Microsoft YaHei"/>
              </a:rPr>
              <a:t>防</a:t>
            </a:r>
            <a:r>
              <a:rPr sz="900" spc="0">
                <a:solidFill>
                  <a:srgbClr val="000000">
                    <a:alpha val="100000"/>
                  </a:srgbClr>
                </a:solidFill>
                <a:latin typeface="Microsoft YaHei"/>
                <a:ea typeface="Microsoft YaHei"/>
                <a:cs typeface="Microsoft YaHei"/>
              </a:rPr>
              <a:t>电源处于正常运行状 </a:t>
            </a:r>
            <a:r>
              <a:rPr sz="900" spc="40">
                <a:solidFill>
                  <a:srgbClr val="000000">
                    <a:alpha val="100000"/>
                  </a:srgbClr>
                </a:solidFill>
                <a:latin typeface="Microsoft YaHei"/>
                <a:ea typeface="Microsoft YaHei"/>
                <a:cs typeface="Microsoft YaHei"/>
              </a:rPr>
              <a:t>态</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确保有关阀门处于正确状</a:t>
            </a:r>
            <a:r>
              <a:rPr sz="900" spc="20">
                <a:solidFill>
                  <a:srgbClr val="000000">
                    <a:alpha val="100000"/>
                  </a:srgbClr>
                </a:solidFill>
                <a:latin typeface="Microsoft YaHei"/>
                <a:ea typeface="Microsoft YaHei"/>
                <a:cs typeface="Microsoft YaHei"/>
              </a:rPr>
              <a:t>态</a:t>
            </a:r>
            <a:r>
              <a:rPr sz="1800" spc="0">
                <a:solidFill>
                  <a:srgbClr val="000000">
                    <a:alpha val="100000"/>
                  </a:srgbClr>
                </a:solidFill>
                <a:latin typeface="Microsoft YaHei"/>
                <a:ea typeface="Microsoft YaHei"/>
                <a:cs typeface="Microsoft YaHei"/>
              </a:rPr>
              <a:t>。</a:t>
            </a:r>
            <a:endParaRPr lang="Microsoft YaHei" altLang="Microsoft YaHei" sz="1800"/>
          </a:p>
          <a:p>
            <a:pPr marL="12851" algn="l" rtl="0" eaLnBrk="0">
              <a:lnSpc>
                <a:spcPts val="1363"/>
              </a:lnSpc>
              <a:spcBef>
                <a:spcPts val="463"/>
              </a:spcBef>
            </a:pPr>
            <a:r>
              <a:rPr sz="1300" spc="-10" baseline="1000">
                <a:solidFill>
                  <a:srgbClr val="000000">
                    <a:alpha val="100000"/>
                  </a:srgbClr>
                </a:solidFill>
                <a:latin typeface="Arial"/>
                <a:ea typeface="Arial"/>
                <a:cs typeface="Arial"/>
              </a:rPr>
              <a:t>5</a:t>
            </a:r>
            <a:r>
              <a:rPr sz="1900" spc="-10">
                <a:solidFill>
                  <a:srgbClr val="000000">
                    <a:alpha val="100000"/>
                  </a:srgbClr>
                </a:solidFill>
                <a:latin typeface="Microsoft YaHei"/>
                <a:ea typeface="Microsoft YaHei"/>
                <a:cs typeface="Microsoft YaHei"/>
              </a:rPr>
              <a:t>．</a:t>
            </a:r>
            <a:r>
              <a:rPr sz="1300" spc="-10" baseline="1000">
                <a:solidFill>
                  <a:srgbClr val="000000">
                    <a:alpha val="100000"/>
                  </a:srgbClr>
                </a:solidFill>
                <a:latin typeface="Arial"/>
                <a:ea typeface="Arial"/>
                <a:cs typeface="Arial"/>
              </a:rPr>
              <a:t>7</a:t>
            </a:r>
            <a:r>
              <a:rPr sz="1900" spc="-10">
                <a:solidFill>
                  <a:srgbClr val="000000">
                    <a:alpha val="100000"/>
                  </a:srgbClr>
                </a:solidFill>
                <a:latin typeface="Microsoft YaHei"/>
                <a:ea typeface="Microsoft YaHei"/>
                <a:cs typeface="Microsoft YaHei"/>
              </a:rPr>
              <a:t>．</a:t>
            </a:r>
            <a:r>
              <a:rPr sz="1300" spc="-10" baseline="1000">
                <a:solidFill>
                  <a:srgbClr val="000000">
                    <a:alpha val="100000"/>
                  </a:srgbClr>
                </a:solidFill>
                <a:latin typeface="Arial"/>
                <a:ea typeface="Arial"/>
                <a:cs typeface="Arial"/>
              </a:rPr>
              <a:t>3</a:t>
            </a:r>
            <a:r>
              <a:rPr sz="800" spc="-10">
                <a:solidFill>
                  <a:srgbClr val="000000">
                    <a:alpha val="100000"/>
                  </a:srgbClr>
                </a:solidFill>
                <a:latin typeface="Arial"/>
                <a:ea typeface="Arial"/>
                <a:cs typeface="Arial"/>
              </a:rPr>
              <a:t>     </a:t>
            </a:r>
            <a:r>
              <a:rPr sz="800" spc="-10">
                <a:solidFill>
                  <a:srgbClr val="000000">
                    <a:alpha val="100000"/>
                  </a:srgbClr>
                </a:solidFill>
                <a:latin typeface="Microsoft YaHei"/>
                <a:ea typeface="Microsoft YaHei"/>
                <a:cs typeface="Microsoft YaHei"/>
              </a:rPr>
              <a:t>发现故</a:t>
            </a:r>
            <a:r>
              <a:rPr sz="800" spc="0">
                <a:solidFill>
                  <a:srgbClr val="000000">
                    <a:alpha val="100000"/>
                  </a:srgbClr>
                </a:solidFill>
                <a:latin typeface="Microsoft YaHei"/>
                <a:ea typeface="Microsoft YaHei"/>
                <a:cs typeface="Microsoft YaHei"/>
              </a:rPr>
              <a:t>障</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应及时排除</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不能排除的</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应及时向上级主管人员报告</a:t>
            </a:r>
            <a:r>
              <a:rPr sz="1700" spc="0">
                <a:solidFill>
                  <a:srgbClr val="000000">
                    <a:alpha val="100000"/>
                  </a:srgbClr>
                </a:solidFill>
                <a:latin typeface="Microsoft YaHei"/>
                <a:ea typeface="Microsoft YaHei"/>
                <a:cs typeface="Microsoft YaHei"/>
              </a:rPr>
              <a:t>。</a:t>
            </a:r>
            <a:endParaRPr lang="Microsoft YaHei" altLang="Microsoft YaHei" sz="1700"/>
          </a:p>
        </p:txBody>
      </p:sp>
      <p:sp>
        <p:nvSpPr>
          <p:cNvPr id="37" name="rect"/>
          <p:cNvSpPr/>
          <p:nvPr/>
        </p:nvSpPr>
        <p:spPr>
          <a:xfrm>
            <a:off x="1477772" y="3968750"/>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 name="textbox 38"/>
          <p:cNvSpPr/>
          <p:nvPr/>
        </p:nvSpPr>
        <p:spPr>
          <a:xfrm>
            <a:off x="961823" y="9861154"/>
            <a:ext cx="69214" cy="133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46"/>
              </a:lnSpc>
            </a:pPr>
            <a:r>
              <a:rPr sz="700" spc="0">
                <a:solidFill>
                  <a:srgbClr val="000000">
                    <a:alpha val="100000"/>
                  </a:srgbClr>
                </a:solidFill>
                <a:latin typeface="Microsoft YaHei"/>
                <a:ea typeface="Microsoft YaHei"/>
                <a:cs typeface="Microsoft YaHei"/>
              </a:rPr>
              <a:t>4</a:t>
            </a:r>
            <a:endParaRPr lang="Microsoft YaHei" altLang="Microsoft YaHei" sz="7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textbox 39"/>
          <p:cNvSpPr/>
          <p:nvPr/>
        </p:nvSpPr>
        <p:spPr>
          <a:xfrm>
            <a:off x="891938" y="907470"/>
            <a:ext cx="5973445" cy="89109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marL="12700" algn="l" rtl="0" eaLnBrk="0">
              <a:lnSpc>
                <a:spcPts val="1144"/>
              </a:lnSpc>
              <a:spcBef>
                <a:spcPts val="1436"/>
              </a:spcBef>
            </a:pPr>
            <a:r>
              <a:rPr sz="1300" spc="-30" baseline="4894">
                <a:solidFill>
                  <a:srgbClr val="000000">
                    <a:alpha val="100000"/>
                  </a:srgbClr>
                </a:solidFill>
                <a:latin typeface="Arial"/>
                <a:ea typeface="Arial"/>
                <a:cs typeface="Arial"/>
              </a:rPr>
              <a:t>5</a:t>
            </a:r>
            <a:r>
              <a:rPr sz="1900" spc="-30">
                <a:solidFill>
                  <a:srgbClr val="000000">
                    <a:alpha val="100000"/>
                  </a:srgbClr>
                </a:solidFill>
                <a:latin typeface="Microsoft YaHei"/>
                <a:ea typeface="Microsoft YaHei"/>
                <a:cs typeface="Microsoft YaHei"/>
              </a:rPr>
              <a:t>．</a:t>
            </a:r>
            <a:r>
              <a:rPr sz="1300" spc="-30" baseline="4894">
                <a:solidFill>
                  <a:srgbClr val="000000">
                    <a:alpha val="100000"/>
                  </a:srgbClr>
                </a:solidFill>
                <a:latin typeface="Arial"/>
                <a:ea typeface="Arial"/>
                <a:cs typeface="Arial"/>
              </a:rPr>
              <a:t>7</a:t>
            </a:r>
            <a:r>
              <a:rPr sz="1900" spc="-30">
                <a:solidFill>
                  <a:srgbClr val="000000">
                    <a:alpha val="100000"/>
                  </a:srgbClr>
                </a:solidFill>
                <a:latin typeface="Microsoft YaHei"/>
                <a:ea typeface="Microsoft YaHei"/>
                <a:cs typeface="Microsoft YaHei"/>
              </a:rPr>
              <a:t>．</a:t>
            </a:r>
            <a:r>
              <a:rPr sz="1300" spc="-30" baseline="4894">
                <a:solidFill>
                  <a:srgbClr val="000000">
                    <a:alpha val="100000"/>
                  </a:srgbClr>
                </a:solidFill>
                <a:latin typeface="Arial"/>
                <a:ea typeface="Arial"/>
                <a:cs typeface="Arial"/>
              </a:rPr>
              <a:t>4</a:t>
            </a:r>
            <a:r>
              <a:rPr sz="800" spc="-30">
                <a:solidFill>
                  <a:srgbClr val="000000">
                    <a:alpha val="100000"/>
                  </a:srgbClr>
                </a:solidFill>
                <a:latin typeface="Arial"/>
                <a:ea typeface="Arial"/>
                <a:cs typeface="Arial"/>
              </a:rPr>
              <a:t>     </a:t>
            </a:r>
            <a:r>
              <a:rPr sz="800" spc="-30">
                <a:solidFill>
                  <a:srgbClr val="000000">
                    <a:alpha val="100000"/>
                  </a:srgbClr>
                </a:solidFill>
                <a:latin typeface="Microsoft YaHei"/>
                <a:ea typeface="Microsoft YaHei"/>
                <a:cs typeface="Microsoft YaHei"/>
              </a:rPr>
              <a:t>做好消防设施运行</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操作</a:t>
            </a:r>
            <a:r>
              <a:rPr sz="1700" spc="-30">
                <a:solidFill>
                  <a:srgbClr val="000000">
                    <a:alpha val="100000"/>
                  </a:srgbClr>
                </a:solidFill>
                <a:latin typeface="Microsoft YaHei"/>
                <a:ea typeface="Microsoft YaHei"/>
                <a:cs typeface="Microsoft YaHei"/>
              </a:rPr>
              <a:t>、</a:t>
            </a:r>
            <a:r>
              <a:rPr sz="800" spc="-30">
                <a:solidFill>
                  <a:srgbClr val="000000">
                    <a:alpha val="100000"/>
                  </a:srgbClr>
                </a:solidFill>
                <a:latin typeface="Microsoft YaHei"/>
                <a:ea typeface="Microsoft YaHei"/>
                <a:cs typeface="Microsoft YaHei"/>
              </a:rPr>
              <a:t>故</a:t>
            </a:r>
            <a:r>
              <a:rPr sz="800" spc="0">
                <a:solidFill>
                  <a:srgbClr val="000000">
                    <a:alpha val="100000"/>
                  </a:srgbClr>
                </a:solidFill>
                <a:latin typeface="Microsoft YaHei"/>
                <a:ea typeface="Microsoft YaHei"/>
                <a:cs typeface="Microsoft YaHei"/>
              </a:rPr>
              <a:t>障和维护保养记录</a:t>
            </a:r>
            <a:r>
              <a:rPr sz="1700" spc="0">
                <a:solidFill>
                  <a:srgbClr val="000000">
                    <a:alpha val="100000"/>
                  </a:srgbClr>
                </a:solidFill>
                <a:latin typeface="Microsoft YaHei"/>
                <a:ea typeface="Microsoft YaHei"/>
                <a:cs typeface="Microsoft YaHei"/>
              </a:rPr>
              <a:t>。</a:t>
            </a:r>
            <a:endParaRPr lang="Microsoft YaHei" altLang="Microsoft YaHei" sz="1700"/>
          </a:p>
          <a:p>
            <a:pPr marL="12700" algn="l" rtl="0" eaLnBrk="0">
              <a:lnSpc>
                <a:spcPts val="2454"/>
              </a:lnSpc>
            </a:pPr>
            <a:r>
              <a:rPr sz="1400" spc="-50" baseline="-21771">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21771">
                <a:solidFill>
                  <a:srgbClr val="000000">
                    <a:alpha val="100000"/>
                  </a:srgbClr>
                </a:solidFill>
                <a:latin typeface="Arial"/>
                <a:ea typeface="Arial"/>
                <a:cs typeface="Arial"/>
              </a:rPr>
              <a:t>8</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保安人员的</a:t>
            </a:r>
            <a:r>
              <a:rPr sz="900" spc="-40">
                <a:solidFill>
                  <a:srgbClr val="000000">
                    <a:alpha val="100000"/>
                  </a:srgbClr>
                </a:solidFill>
                <a:latin typeface="Microsoft YaHei"/>
                <a:ea typeface="Microsoft YaHei"/>
                <a:cs typeface="Microsoft YaHei"/>
              </a:rPr>
              <a:t>职</a:t>
            </a:r>
            <a:r>
              <a:rPr sz="900" spc="0">
                <a:solidFill>
                  <a:srgbClr val="000000">
                    <a:alpha val="100000"/>
                  </a:srgbClr>
                </a:solidFill>
                <a:latin typeface="Microsoft YaHei"/>
                <a:ea typeface="Microsoft YaHei"/>
                <a:cs typeface="Microsoft YaHei"/>
              </a:rPr>
              <a:t>责</a:t>
            </a:r>
            <a:endParaRPr lang="Microsoft YaHei" altLang="Microsoft YaHei" sz="900"/>
          </a:p>
          <a:p>
            <a:pPr marL="12700" algn="l" rtl="0" eaLnBrk="0">
              <a:lnSpc>
                <a:spcPts val="1374"/>
              </a:lnSpc>
              <a:spcBef>
                <a:spcPts val="1272"/>
              </a:spcBef>
            </a:pPr>
            <a:r>
              <a:rPr sz="1400" spc="-50" baseline="-1000">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1000">
                <a:solidFill>
                  <a:srgbClr val="000000">
                    <a:alpha val="100000"/>
                  </a:srgbClr>
                </a:solidFill>
                <a:latin typeface="Arial"/>
                <a:ea typeface="Arial"/>
                <a:cs typeface="Arial"/>
              </a:rPr>
              <a:t>8</a:t>
            </a:r>
            <a:r>
              <a:rPr sz="2000" spc="-50">
                <a:solidFill>
                  <a:srgbClr val="000000">
                    <a:alpha val="100000"/>
                  </a:srgbClr>
                </a:solidFill>
                <a:latin typeface="Microsoft YaHei"/>
                <a:ea typeface="Microsoft YaHei"/>
                <a:cs typeface="Microsoft YaHei"/>
              </a:rPr>
              <a:t>．</a:t>
            </a:r>
            <a:r>
              <a:rPr sz="1400" spc="-50" baseline="-1000">
                <a:solidFill>
                  <a:srgbClr val="000000">
                    <a:alpha val="100000"/>
                  </a:srgbClr>
                </a:solidFill>
                <a:latin typeface="Arial"/>
                <a:ea typeface="Arial"/>
                <a:cs typeface="Arial"/>
              </a:rPr>
              <a:t>1</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按照消防安全管理制度进行防火巡查</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并做好记录</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发现问题</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应及时向主管</a:t>
            </a:r>
            <a:r>
              <a:rPr sz="900" spc="-40">
                <a:solidFill>
                  <a:srgbClr val="000000">
                    <a:alpha val="100000"/>
                  </a:srgbClr>
                </a:solidFill>
                <a:latin typeface="Microsoft YaHei"/>
                <a:ea typeface="Microsoft YaHei"/>
                <a:cs typeface="Microsoft YaHei"/>
              </a:rPr>
              <a:t>人</a:t>
            </a:r>
            <a:r>
              <a:rPr sz="900" spc="0">
                <a:solidFill>
                  <a:srgbClr val="000000">
                    <a:alpha val="100000"/>
                  </a:srgbClr>
                </a:solidFill>
                <a:latin typeface="Microsoft YaHei"/>
                <a:ea typeface="Microsoft YaHei"/>
                <a:cs typeface="Microsoft YaHei"/>
              </a:rPr>
              <a:t>员报告</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4"/>
              </a:lnSpc>
              <a:spcBef>
                <a:spcPts val="295"/>
              </a:spcBef>
            </a:pPr>
            <a:r>
              <a:rPr sz="1400" spc="-50" baseline="8067">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8067">
                <a:solidFill>
                  <a:srgbClr val="000000">
                    <a:alpha val="100000"/>
                  </a:srgbClr>
                </a:solidFill>
                <a:latin typeface="Arial"/>
                <a:ea typeface="Arial"/>
                <a:cs typeface="Arial"/>
              </a:rPr>
              <a:t>8</a:t>
            </a:r>
            <a:r>
              <a:rPr sz="2000" spc="-50">
                <a:solidFill>
                  <a:srgbClr val="000000">
                    <a:alpha val="100000"/>
                  </a:srgbClr>
                </a:solidFill>
                <a:latin typeface="Microsoft YaHei"/>
                <a:ea typeface="Microsoft YaHei"/>
                <a:cs typeface="Microsoft YaHei"/>
              </a:rPr>
              <a:t>．</a:t>
            </a:r>
            <a:r>
              <a:rPr sz="1400" spc="-50" baseline="8067">
                <a:solidFill>
                  <a:srgbClr val="000000">
                    <a:alpha val="100000"/>
                  </a:srgbClr>
                </a:solidFill>
                <a:latin typeface="Arial"/>
                <a:ea typeface="Arial"/>
                <a:cs typeface="Arial"/>
              </a:rPr>
              <a:t>2</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发现火情</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应及时报火警并报告主管人员</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实施灭火和应急疏散预案</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协助</a:t>
            </a:r>
            <a:r>
              <a:rPr sz="900" spc="-40">
                <a:solidFill>
                  <a:srgbClr val="000000">
                    <a:alpha val="100000"/>
                  </a:srgbClr>
                </a:solidFill>
                <a:latin typeface="Microsoft YaHei"/>
                <a:ea typeface="Microsoft YaHei"/>
                <a:cs typeface="Microsoft YaHei"/>
              </a:rPr>
              <a:t>灭</a:t>
            </a:r>
            <a:r>
              <a:rPr sz="900" spc="0">
                <a:solidFill>
                  <a:srgbClr val="000000">
                    <a:alpha val="100000"/>
                  </a:srgbClr>
                </a:solidFill>
                <a:latin typeface="Microsoft YaHei"/>
                <a:ea typeface="Microsoft YaHei"/>
                <a:cs typeface="Microsoft YaHei"/>
              </a:rPr>
              <a:t>火救援</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144"/>
              </a:lnSpc>
              <a:spcBef>
                <a:spcPts val="276"/>
              </a:spcBef>
            </a:pPr>
            <a:r>
              <a:rPr sz="1400" spc="20" baseline="1277">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1277">
                <a:solidFill>
                  <a:srgbClr val="000000">
                    <a:alpha val="100000"/>
                  </a:srgbClr>
                </a:solidFill>
                <a:latin typeface="Arial"/>
                <a:ea typeface="Arial"/>
                <a:cs typeface="Arial"/>
              </a:rPr>
              <a:t>8</a:t>
            </a:r>
            <a:r>
              <a:rPr sz="2000" spc="20">
                <a:solidFill>
                  <a:srgbClr val="000000">
                    <a:alpha val="100000"/>
                  </a:srgbClr>
                </a:solidFill>
                <a:latin typeface="Microsoft YaHei"/>
                <a:ea typeface="Microsoft YaHei"/>
                <a:cs typeface="Microsoft YaHei"/>
              </a:rPr>
              <a:t>．</a:t>
            </a:r>
            <a:r>
              <a:rPr sz="1400" spc="20" baseline="1277">
                <a:solidFill>
                  <a:srgbClr val="000000">
                    <a:alpha val="100000"/>
                  </a:srgbClr>
                </a:solidFill>
                <a:latin typeface="Arial"/>
                <a:ea typeface="Arial"/>
                <a:cs typeface="Arial"/>
              </a:rPr>
              <a:t>3</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劝阻和制止违反消防</a:t>
            </a:r>
            <a:r>
              <a:rPr sz="900" spc="0">
                <a:solidFill>
                  <a:srgbClr val="000000">
                    <a:alpha val="100000"/>
                  </a:srgbClr>
                </a:solidFill>
                <a:latin typeface="Microsoft YaHei"/>
                <a:ea typeface="Microsoft YaHei"/>
                <a:cs typeface="Microsoft YaHei"/>
              </a:rPr>
              <a:t>法律法规和消防安全管理制度的行为</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2454"/>
              </a:lnSpc>
            </a:pPr>
            <a:r>
              <a:rPr sz="1400" spc="-10" baseline="-18092">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18092">
                <a:solidFill>
                  <a:srgbClr val="000000">
                    <a:alpha val="100000"/>
                  </a:srgbClr>
                </a:solidFill>
                <a:latin typeface="Arial"/>
                <a:ea typeface="Arial"/>
                <a:cs typeface="Arial"/>
              </a:rPr>
              <a:t>9</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电气</a:t>
            </a:r>
            <a:r>
              <a:rPr sz="900" spc="0">
                <a:solidFill>
                  <a:srgbClr val="000000">
                    <a:alpha val="100000"/>
                  </a:srgbClr>
                </a:solidFill>
                <a:latin typeface="Microsoft YaHei"/>
                <a:ea typeface="Microsoft YaHei"/>
                <a:cs typeface="Microsoft YaHei"/>
              </a:rPr>
              <a:t>焊工</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易燃易爆危险品管理及操作人员的职责</a:t>
            </a:r>
            <a:endParaRPr lang="Microsoft YaHei" altLang="Microsoft YaHei" sz="900"/>
          </a:p>
          <a:p>
            <a:pPr marL="12700" algn="l" rtl="0" eaLnBrk="0">
              <a:lnSpc>
                <a:spcPts val="1374"/>
              </a:lnSpc>
              <a:spcBef>
                <a:spcPts val="1272"/>
              </a:spcBef>
            </a:pPr>
            <a:r>
              <a:rPr sz="1400" spc="-40" baseline="8002">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8002">
                <a:solidFill>
                  <a:srgbClr val="000000">
                    <a:alpha val="100000"/>
                  </a:srgbClr>
                </a:solidFill>
                <a:latin typeface="Arial"/>
                <a:ea typeface="Arial"/>
                <a:cs typeface="Arial"/>
              </a:rPr>
              <a:t>9</a:t>
            </a:r>
            <a:r>
              <a:rPr sz="2000" spc="-40">
                <a:solidFill>
                  <a:srgbClr val="000000">
                    <a:alpha val="100000"/>
                  </a:srgbClr>
                </a:solidFill>
                <a:latin typeface="Microsoft YaHei"/>
                <a:ea typeface="Microsoft YaHei"/>
                <a:cs typeface="Microsoft YaHei"/>
              </a:rPr>
              <a:t>．</a:t>
            </a:r>
            <a:r>
              <a:rPr sz="1400" spc="-40" baseline="8002">
                <a:solidFill>
                  <a:srgbClr val="000000">
                    <a:alpha val="100000"/>
                  </a:srgbClr>
                </a:solidFill>
                <a:latin typeface="Arial"/>
                <a:ea typeface="Arial"/>
                <a:cs typeface="Arial"/>
              </a:rPr>
              <a:t>1</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执行有关消防安全制度和操作规程</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履行作业前审批</a:t>
            </a:r>
            <a:r>
              <a:rPr sz="900" spc="0">
                <a:solidFill>
                  <a:srgbClr val="000000">
                    <a:alpha val="100000"/>
                  </a:srgbClr>
                </a:solidFill>
                <a:latin typeface="Microsoft YaHei"/>
                <a:ea typeface="Microsoft YaHei"/>
                <a:cs typeface="Microsoft YaHei"/>
              </a:rPr>
              <a:t>手续</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418"/>
              </a:lnSpc>
              <a:spcBef>
                <a:spcPts val="295"/>
              </a:spcBef>
            </a:pPr>
            <a:r>
              <a:rPr sz="1400" spc="-40" baseline="7433">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7433">
                <a:solidFill>
                  <a:srgbClr val="000000">
                    <a:alpha val="100000"/>
                  </a:srgbClr>
                </a:solidFill>
                <a:latin typeface="Arial"/>
                <a:ea typeface="Arial"/>
                <a:cs typeface="Arial"/>
              </a:rPr>
              <a:t>9</a:t>
            </a:r>
            <a:r>
              <a:rPr sz="2000" spc="-40">
                <a:solidFill>
                  <a:srgbClr val="000000">
                    <a:alpha val="100000"/>
                  </a:srgbClr>
                </a:solidFill>
                <a:latin typeface="Microsoft YaHei"/>
                <a:ea typeface="Microsoft YaHei"/>
                <a:cs typeface="Microsoft YaHei"/>
              </a:rPr>
              <a:t>．</a:t>
            </a:r>
            <a:r>
              <a:rPr sz="1400" spc="-40" baseline="7433">
                <a:solidFill>
                  <a:srgbClr val="000000">
                    <a:alpha val="100000"/>
                  </a:srgbClr>
                </a:solidFill>
                <a:latin typeface="Arial"/>
                <a:ea typeface="Arial"/>
                <a:cs typeface="Arial"/>
              </a:rPr>
              <a:t>2</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落实相应作业现场的消防</a:t>
            </a:r>
            <a:r>
              <a:rPr sz="900" spc="-30">
                <a:solidFill>
                  <a:srgbClr val="000000">
                    <a:alpha val="100000"/>
                  </a:srgbClr>
                </a:solidFill>
                <a:latin typeface="Microsoft YaHei"/>
                <a:ea typeface="Microsoft YaHei"/>
                <a:cs typeface="Microsoft YaHei"/>
              </a:rPr>
              <a:t>安</a:t>
            </a:r>
            <a:r>
              <a:rPr sz="900" spc="0">
                <a:solidFill>
                  <a:srgbClr val="000000">
                    <a:alpha val="100000"/>
                  </a:srgbClr>
                </a:solidFill>
                <a:latin typeface="Microsoft YaHei"/>
                <a:ea typeface="Microsoft YaHei"/>
                <a:cs typeface="Microsoft YaHei"/>
              </a:rPr>
              <a:t>全防护措施</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144"/>
              </a:lnSpc>
              <a:spcBef>
                <a:spcPts val="231"/>
              </a:spcBef>
            </a:pPr>
            <a:r>
              <a:rPr sz="1200" spc="-40" baseline="5850">
                <a:solidFill>
                  <a:srgbClr val="000000">
                    <a:alpha val="100000"/>
                  </a:srgbClr>
                </a:solidFill>
                <a:latin typeface="Arial"/>
                <a:ea typeface="Arial"/>
                <a:cs typeface="Arial"/>
              </a:rPr>
              <a:t>5</a:t>
            </a:r>
            <a:r>
              <a:rPr sz="1800" spc="-40">
                <a:solidFill>
                  <a:srgbClr val="000000">
                    <a:alpha val="100000"/>
                  </a:srgbClr>
                </a:solidFill>
                <a:latin typeface="Microsoft YaHei"/>
                <a:ea typeface="Microsoft YaHei"/>
                <a:cs typeface="Microsoft YaHei"/>
              </a:rPr>
              <a:t>．</a:t>
            </a:r>
            <a:r>
              <a:rPr sz="1200" spc="-40" baseline="5850">
                <a:solidFill>
                  <a:srgbClr val="000000">
                    <a:alpha val="100000"/>
                  </a:srgbClr>
                </a:solidFill>
                <a:latin typeface="Arial"/>
                <a:ea typeface="Arial"/>
                <a:cs typeface="Arial"/>
              </a:rPr>
              <a:t>9</a:t>
            </a:r>
            <a:r>
              <a:rPr sz="1800" spc="-40">
                <a:solidFill>
                  <a:srgbClr val="000000">
                    <a:alpha val="100000"/>
                  </a:srgbClr>
                </a:solidFill>
                <a:latin typeface="Microsoft YaHei"/>
                <a:ea typeface="Microsoft YaHei"/>
                <a:cs typeface="Microsoft YaHei"/>
              </a:rPr>
              <a:t>．</a:t>
            </a:r>
            <a:r>
              <a:rPr sz="1200" spc="-40" baseline="5850">
                <a:solidFill>
                  <a:srgbClr val="000000">
                    <a:alpha val="100000"/>
                  </a:srgbClr>
                </a:solidFill>
                <a:latin typeface="Arial"/>
                <a:ea typeface="Arial"/>
                <a:cs typeface="Arial"/>
              </a:rPr>
              <a:t>3</a:t>
            </a:r>
            <a:r>
              <a:rPr sz="800" spc="-40">
                <a:solidFill>
                  <a:srgbClr val="000000">
                    <a:alpha val="100000"/>
                  </a:srgbClr>
                </a:solidFill>
                <a:latin typeface="Arial"/>
                <a:ea typeface="Arial"/>
                <a:cs typeface="Arial"/>
              </a:rPr>
              <a:t>     </a:t>
            </a:r>
            <a:r>
              <a:rPr sz="800" spc="-40">
                <a:solidFill>
                  <a:srgbClr val="000000">
                    <a:alpha val="100000"/>
                  </a:srgbClr>
                </a:solidFill>
                <a:latin typeface="Microsoft YaHei"/>
                <a:ea typeface="Microsoft YaHei"/>
                <a:cs typeface="Microsoft YaHei"/>
              </a:rPr>
              <a:t>发生火灾后</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应立即报火警</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实施扑</a:t>
            </a:r>
            <a:r>
              <a:rPr sz="800" spc="-30">
                <a:solidFill>
                  <a:srgbClr val="000000">
                    <a:alpha val="100000"/>
                  </a:srgbClr>
                </a:solidFill>
                <a:latin typeface="Microsoft YaHei"/>
                <a:ea typeface="Microsoft YaHei"/>
                <a:cs typeface="Microsoft YaHei"/>
              </a:rPr>
              <a:t>救</a:t>
            </a:r>
            <a:r>
              <a:rPr sz="1600" spc="0">
                <a:solidFill>
                  <a:srgbClr val="000000">
                    <a:alpha val="100000"/>
                  </a:srgbClr>
                </a:solidFill>
                <a:latin typeface="Microsoft YaHei"/>
                <a:ea typeface="Microsoft YaHei"/>
                <a:cs typeface="Microsoft YaHei"/>
              </a:rPr>
              <a:t>。</a:t>
            </a:r>
            <a:endParaRPr lang="Microsoft YaHei" altLang="Microsoft YaHei" sz="1600"/>
          </a:p>
          <a:p>
            <a:pPr marL="12700" algn="l" rtl="0" eaLnBrk="0">
              <a:lnSpc>
                <a:spcPts val="2464"/>
              </a:lnSpc>
            </a:pPr>
            <a:r>
              <a:rPr sz="1400" spc="-30" baseline="-18302">
                <a:solidFill>
                  <a:srgbClr val="000000">
                    <a:alpha val="100000"/>
                  </a:srgbClr>
                </a:solidFill>
                <a:latin typeface="Arial"/>
                <a:ea typeface="Arial"/>
                <a:cs typeface="Arial"/>
              </a:rPr>
              <a:t>5</a:t>
            </a:r>
            <a:r>
              <a:rPr sz="2000" spc="-30">
                <a:solidFill>
                  <a:srgbClr val="000000">
                    <a:alpha val="100000"/>
                  </a:srgbClr>
                </a:solidFill>
                <a:latin typeface="Microsoft YaHei"/>
                <a:ea typeface="Microsoft YaHei"/>
                <a:cs typeface="Microsoft YaHei"/>
              </a:rPr>
              <a:t>．</a:t>
            </a:r>
            <a:r>
              <a:rPr sz="1400" spc="-30" baseline="-18302">
                <a:solidFill>
                  <a:srgbClr val="000000">
                    <a:alpha val="100000"/>
                  </a:srgbClr>
                </a:solidFill>
                <a:latin typeface="Arial"/>
                <a:ea typeface="Arial"/>
                <a:cs typeface="Arial"/>
              </a:rPr>
              <a:t>10</a:t>
            </a:r>
            <a:r>
              <a:rPr sz="900" spc="-30">
                <a:solidFill>
                  <a:srgbClr val="000000">
                    <a:alpha val="100000"/>
                  </a:srgbClr>
                </a:solidFill>
                <a:latin typeface="Arial"/>
                <a:ea typeface="Arial"/>
                <a:cs typeface="Arial"/>
              </a:rPr>
              <a:t>    </a:t>
            </a:r>
            <a:r>
              <a:rPr sz="900" spc="-30">
                <a:solidFill>
                  <a:srgbClr val="000000">
                    <a:alpha val="100000"/>
                  </a:srgbClr>
                </a:solidFill>
                <a:latin typeface="Microsoft YaHei"/>
                <a:ea typeface="Microsoft YaHei"/>
                <a:cs typeface="Microsoft YaHei"/>
              </a:rPr>
              <a:t>专职消防队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志愿消防队队员的职责</a:t>
            </a:r>
            <a:endParaRPr lang="Microsoft YaHei" altLang="Microsoft YaHei" sz="900"/>
          </a:p>
          <a:p>
            <a:pPr marL="12700" algn="l" rtl="0" eaLnBrk="0">
              <a:lnSpc>
                <a:spcPts val="1402"/>
              </a:lnSpc>
              <a:spcBef>
                <a:spcPts val="1272"/>
              </a:spcBef>
            </a:pPr>
            <a:r>
              <a:rPr sz="1400" spc="-50" baseline="7650">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7650">
                <a:solidFill>
                  <a:srgbClr val="000000">
                    <a:alpha val="100000"/>
                  </a:srgbClr>
                </a:solidFill>
                <a:latin typeface="Arial"/>
                <a:ea typeface="Arial"/>
                <a:cs typeface="Arial"/>
              </a:rPr>
              <a:t>10</a:t>
            </a:r>
            <a:r>
              <a:rPr sz="2000" spc="-50">
                <a:solidFill>
                  <a:srgbClr val="000000">
                    <a:alpha val="100000"/>
                  </a:srgbClr>
                </a:solidFill>
                <a:latin typeface="Microsoft YaHei"/>
                <a:ea typeface="Microsoft YaHei"/>
                <a:cs typeface="Microsoft YaHei"/>
              </a:rPr>
              <a:t>．</a:t>
            </a:r>
            <a:r>
              <a:rPr sz="1400" spc="-50" baseline="7650">
                <a:solidFill>
                  <a:srgbClr val="000000">
                    <a:alpha val="100000"/>
                  </a:srgbClr>
                </a:solidFill>
                <a:latin typeface="Arial"/>
                <a:ea typeface="Arial"/>
                <a:cs typeface="Arial"/>
              </a:rPr>
              <a:t>1</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熟悉单位基本情况</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灭火和应急疏散预案</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消防安全重点部位及消防</a:t>
            </a:r>
            <a:r>
              <a:rPr sz="900" spc="-30">
                <a:solidFill>
                  <a:srgbClr val="000000">
                    <a:alpha val="100000"/>
                  </a:srgbClr>
                </a:solidFill>
                <a:latin typeface="Microsoft YaHei"/>
                <a:ea typeface="Microsoft YaHei"/>
                <a:cs typeface="Microsoft YaHei"/>
              </a:rPr>
              <a:t>设</a:t>
            </a:r>
            <a:r>
              <a:rPr sz="900" spc="0">
                <a:solidFill>
                  <a:srgbClr val="000000">
                    <a:alpha val="100000"/>
                  </a:srgbClr>
                </a:solidFill>
                <a:latin typeface="Microsoft YaHei"/>
                <a:ea typeface="Microsoft YaHei"/>
                <a:cs typeface="Microsoft YaHei"/>
              </a:rPr>
              <a:t>施</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器材设置情况</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4"/>
              </a:lnSpc>
              <a:spcBef>
                <a:spcPts val="267"/>
              </a:spcBef>
            </a:pPr>
            <a:r>
              <a:rPr sz="1400" spc="-10" baseline="8068">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8068">
                <a:solidFill>
                  <a:srgbClr val="000000">
                    <a:alpha val="100000"/>
                  </a:srgbClr>
                </a:solidFill>
                <a:latin typeface="Arial"/>
                <a:ea typeface="Arial"/>
                <a:cs typeface="Arial"/>
              </a:rPr>
              <a:t>10</a:t>
            </a:r>
            <a:r>
              <a:rPr sz="2000" spc="-10">
                <a:solidFill>
                  <a:srgbClr val="000000">
                    <a:alpha val="100000"/>
                  </a:srgbClr>
                </a:solidFill>
                <a:latin typeface="Microsoft YaHei"/>
                <a:ea typeface="Microsoft YaHei"/>
                <a:cs typeface="Microsoft YaHei"/>
              </a:rPr>
              <a:t>．</a:t>
            </a:r>
            <a:r>
              <a:rPr sz="1400" spc="-10" baseline="8068">
                <a:solidFill>
                  <a:srgbClr val="000000">
                    <a:alpha val="100000"/>
                  </a:srgbClr>
                </a:solidFill>
                <a:latin typeface="Arial"/>
                <a:ea typeface="Arial"/>
                <a:cs typeface="Arial"/>
              </a:rPr>
              <a:t>2</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参加消防业务培训及消防演练</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掌握消防设施及</a:t>
            </a:r>
            <a:r>
              <a:rPr sz="900" spc="0">
                <a:solidFill>
                  <a:srgbClr val="000000">
                    <a:alpha val="100000"/>
                  </a:srgbClr>
                </a:solidFill>
                <a:latin typeface="Microsoft YaHei"/>
                <a:ea typeface="Microsoft YaHei"/>
                <a:cs typeface="Microsoft YaHei"/>
              </a:rPr>
              <a:t>器材的操作使用方法</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374"/>
              </a:lnSpc>
              <a:spcBef>
                <a:spcPts val="276"/>
              </a:spcBef>
            </a:pPr>
            <a:r>
              <a:rPr sz="1400" spc="-40" baseline="8002">
                <a:solidFill>
                  <a:srgbClr val="000000">
                    <a:alpha val="100000"/>
                  </a:srgbClr>
                </a:solidFill>
                <a:latin typeface="Arial"/>
                <a:ea typeface="Arial"/>
                <a:cs typeface="Arial"/>
              </a:rPr>
              <a:t>5</a:t>
            </a:r>
            <a:r>
              <a:rPr sz="2000" spc="-40">
                <a:solidFill>
                  <a:srgbClr val="000000">
                    <a:alpha val="100000"/>
                  </a:srgbClr>
                </a:solidFill>
                <a:latin typeface="Microsoft YaHei"/>
                <a:ea typeface="Microsoft YaHei"/>
                <a:cs typeface="Microsoft YaHei"/>
              </a:rPr>
              <a:t>．</a:t>
            </a:r>
            <a:r>
              <a:rPr sz="1400" spc="-40" baseline="8002">
                <a:solidFill>
                  <a:srgbClr val="000000">
                    <a:alpha val="100000"/>
                  </a:srgbClr>
                </a:solidFill>
                <a:latin typeface="Arial"/>
                <a:ea typeface="Arial"/>
                <a:cs typeface="Arial"/>
              </a:rPr>
              <a:t>10</a:t>
            </a:r>
            <a:r>
              <a:rPr sz="2000" spc="-40">
                <a:solidFill>
                  <a:srgbClr val="000000">
                    <a:alpha val="100000"/>
                  </a:srgbClr>
                </a:solidFill>
                <a:latin typeface="Microsoft YaHei"/>
                <a:ea typeface="Microsoft YaHei"/>
                <a:cs typeface="Microsoft YaHei"/>
              </a:rPr>
              <a:t>．</a:t>
            </a:r>
            <a:r>
              <a:rPr sz="1400" spc="-40" baseline="8002">
                <a:solidFill>
                  <a:srgbClr val="000000">
                    <a:alpha val="100000"/>
                  </a:srgbClr>
                </a:solidFill>
                <a:latin typeface="Arial"/>
                <a:ea typeface="Arial"/>
                <a:cs typeface="Arial"/>
              </a:rPr>
              <a:t>3</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专职消防队定期开展灭火救援技能训练</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能够</a:t>
            </a:r>
            <a:r>
              <a:rPr sz="900" spc="-30">
                <a:solidFill>
                  <a:srgbClr val="000000">
                    <a:alpha val="100000"/>
                  </a:srgbClr>
                </a:solidFill>
                <a:latin typeface="Microsoft YaHei"/>
                <a:ea typeface="Microsoft YaHei"/>
                <a:cs typeface="Microsoft YaHei"/>
              </a:rPr>
              <a:t> </a:t>
            </a:r>
            <a:r>
              <a:rPr sz="1400" spc="0" baseline="8002">
                <a:solidFill>
                  <a:srgbClr val="000000">
                    <a:alpha val="100000"/>
                  </a:srgbClr>
                </a:solidFill>
                <a:latin typeface="Microsoft YaHei"/>
                <a:ea typeface="Microsoft YaHei"/>
                <a:cs typeface="Microsoft YaHei"/>
              </a:rPr>
              <a:t>24</a:t>
            </a:r>
            <a:r>
              <a:rPr sz="900" spc="0">
                <a:solidFill>
                  <a:srgbClr val="000000">
                    <a:alpha val="100000"/>
                  </a:srgbClr>
                </a:solidFill>
                <a:latin typeface="Microsoft YaHei"/>
                <a:ea typeface="Microsoft YaHei"/>
                <a:cs typeface="Microsoft YaHei"/>
              </a:rPr>
              <a:t> 小时备勤</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144"/>
              </a:lnSpc>
              <a:spcBef>
                <a:spcPts val="276"/>
              </a:spcBef>
            </a:pPr>
            <a:r>
              <a:rPr sz="1400" spc="-20" baseline="1866">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1866">
                <a:solidFill>
                  <a:srgbClr val="000000">
                    <a:alpha val="100000"/>
                  </a:srgbClr>
                </a:solidFill>
                <a:latin typeface="Arial"/>
                <a:ea typeface="Arial"/>
                <a:cs typeface="Arial"/>
              </a:rPr>
              <a:t>10</a:t>
            </a:r>
            <a:r>
              <a:rPr sz="2000" spc="-20">
                <a:solidFill>
                  <a:srgbClr val="000000">
                    <a:alpha val="100000"/>
                  </a:srgbClr>
                </a:solidFill>
                <a:latin typeface="Microsoft YaHei"/>
                <a:ea typeface="Microsoft YaHei"/>
                <a:cs typeface="Microsoft YaHei"/>
              </a:rPr>
              <a:t>．</a:t>
            </a:r>
            <a:r>
              <a:rPr sz="1400" spc="-20" baseline="1866">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志愿消防队能在接到火警出动信息后迅速集结</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参加灭火救援</a:t>
            </a:r>
            <a:r>
              <a:rPr sz="1800" spc="-1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2454"/>
              </a:lnSpc>
            </a:pPr>
            <a:r>
              <a:rPr sz="1200" spc="20" baseline="-19032">
                <a:solidFill>
                  <a:srgbClr val="000000">
                    <a:alpha val="100000"/>
                  </a:srgbClr>
                </a:solidFill>
                <a:latin typeface="Arial"/>
                <a:ea typeface="Arial"/>
                <a:cs typeface="Arial"/>
              </a:rPr>
              <a:t>5</a:t>
            </a:r>
            <a:r>
              <a:rPr sz="1700" spc="20">
                <a:solidFill>
                  <a:srgbClr val="000000">
                    <a:alpha val="100000"/>
                  </a:srgbClr>
                </a:solidFill>
                <a:latin typeface="Microsoft YaHei"/>
                <a:ea typeface="Microsoft YaHei"/>
                <a:cs typeface="Microsoft YaHei"/>
              </a:rPr>
              <a:t>．</a:t>
            </a:r>
            <a:r>
              <a:rPr sz="1200" spc="20" baseline="-19032">
                <a:solidFill>
                  <a:srgbClr val="000000">
                    <a:alpha val="100000"/>
                  </a:srgbClr>
                </a:solidFill>
                <a:latin typeface="Arial"/>
                <a:ea typeface="Arial"/>
                <a:cs typeface="Arial"/>
              </a:rPr>
              <a:t>1</a:t>
            </a:r>
            <a:r>
              <a:rPr sz="700" spc="20">
                <a:solidFill>
                  <a:srgbClr val="000000">
                    <a:alpha val="100000"/>
                  </a:srgbClr>
                </a:solidFill>
                <a:latin typeface="Arial"/>
                <a:ea typeface="Arial"/>
                <a:cs typeface="Arial"/>
              </a:rPr>
              <a:t> </a:t>
            </a:r>
            <a:r>
              <a:rPr sz="1200" spc="20" baseline="-19032">
                <a:solidFill>
                  <a:srgbClr val="000000">
                    <a:alpha val="100000"/>
                  </a:srgbClr>
                </a:solidFill>
                <a:latin typeface="Arial"/>
                <a:ea typeface="Arial"/>
                <a:cs typeface="Arial"/>
              </a:rPr>
              <a:t>1</a:t>
            </a:r>
            <a:r>
              <a:rPr sz="700" spc="20">
                <a:solidFill>
                  <a:srgbClr val="000000">
                    <a:alpha val="100000"/>
                  </a:srgbClr>
                </a:solidFill>
                <a:latin typeface="Arial"/>
                <a:ea typeface="Arial"/>
                <a:cs typeface="Arial"/>
              </a:rPr>
              <a:t>      </a:t>
            </a:r>
            <a:r>
              <a:rPr sz="700" spc="10">
                <a:solidFill>
                  <a:srgbClr val="000000">
                    <a:alpha val="100000"/>
                  </a:srgbClr>
                </a:solidFill>
                <a:latin typeface="Microsoft YaHei"/>
                <a:ea typeface="Microsoft YaHei"/>
                <a:cs typeface="Microsoft YaHei"/>
              </a:rPr>
              <a:t>员</a:t>
            </a:r>
            <a:r>
              <a:rPr sz="700" spc="0">
                <a:solidFill>
                  <a:srgbClr val="000000">
                    <a:alpha val="100000"/>
                  </a:srgbClr>
                </a:solidFill>
                <a:latin typeface="Microsoft YaHei"/>
                <a:ea typeface="Microsoft YaHei"/>
                <a:cs typeface="Microsoft YaHei"/>
              </a:rPr>
              <a:t>工的职责</a:t>
            </a:r>
            <a:endParaRPr lang="Microsoft YaHei" altLang="Microsoft YaHei" sz="700"/>
          </a:p>
          <a:p>
            <a:pPr marL="12700" algn="l" rtl="0" eaLnBrk="0">
              <a:lnSpc>
                <a:spcPts val="1374"/>
              </a:lnSpc>
              <a:spcBef>
                <a:spcPts val="1272"/>
              </a:spcBef>
            </a:pPr>
            <a:r>
              <a:rPr sz="1400" spc="-20" baseline="8068">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8068">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1400" spc="-20" baseline="8068">
                <a:solidFill>
                  <a:srgbClr val="000000">
                    <a:alpha val="100000"/>
                  </a:srgbClr>
                </a:solidFill>
                <a:latin typeface="Arial"/>
                <a:ea typeface="Arial"/>
                <a:cs typeface="Arial"/>
              </a:rPr>
              <a:t>1</a:t>
            </a:r>
            <a:r>
              <a:rPr sz="2000" spc="-20">
                <a:solidFill>
                  <a:srgbClr val="000000">
                    <a:alpha val="100000"/>
                  </a:srgbClr>
                </a:solidFill>
                <a:latin typeface="Microsoft YaHei"/>
                <a:ea typeface="Microsoft YaHei"/>
                <a:cs typeface="Microsoft YaHei"/>
              </a:rPr>
              <a:t>．</a:t>
            </a:r>
            <a:r>
              <a:rPr sz="1400" spc="-20" baseline="8068">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主动接受消防安全宣传教育培训</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遵守消防安全管理制度和操作</a:t>
            </a:r>
            <a:r>
              <a:rPr sz="900" spc="-10">
                <a:solidFill>
                  <a:srgbClr val="000000">
                    <a:alpha val="100000"/>
                  </a:srgbClr>
                </a:solidFill>
                <a:latin typeface="Microsoft YaHei"/>
                <a:ea typeface="Microsoft YaHei"/>
                <a:cs typeface="Microsoft YaHei"/>
              </a:rPr>
              <a:t>规</a:t>
            </a:r>
            <a:r>
              <a:rPr sz="900" spc="0">
                <a:solidFill>
                  <a:srgbClr val="000000">
                    <a:alpha val="100000"/>
                  </a:srgbClr>
                </a:solidFill>
                <a:latin typeface="Microsoft YaHei"/>
                <a:ea typeface="Microsoft YaHei"/>
                <a:cs typeface="Microsoft YaHei"/>
              </a:rPr>
              <a:t>程</a:t>
            </a:r>
            <a:r>
              <a:rPr sz="1800" spc="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ct val="63000"/>
              </a:lnSpc>
              <a:spcBef>
                <a:spcPts val="305"/>
              </a:spcBef>
            </a:pP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1400" spc="-20" baseline="-3720">
                <a:solidFill>
                  <a:srgbClr val="000000">
                    <a:alpha val="100000"/>
                  </a:srgbClr>
                </a:solidFill>
                <a:latin typeface="Arial"/>
                <a:ea typeface="Arial"/>
                <a:cs typeface="Arial"/>
              </a:rPr>
              <a:t>1</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熟悉本工作场所消防设施</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器材及安全出口的位置</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参加单位灭火和应急疏散预案</a:t>
            </a:r>
            <a:r>
              <a:rPr sz="900" spc="0">
                <a:solidFill>
                  <a:srgbClr val="000000">
                    <a:alpha val="100000"/>
                  </a:srgbClr>
                </a:solidFill>
                <a:latin typeface="Microsoft YaHei"/>
                <a:ea typeface="Microsoft YaHei"/>
                <a:cs typeface="Microsoft YaHei"/>
              </a:rPr>
              <a:t>演练</a:t>
            </a:r>
            <a:r>
              <a:rPr sz="1800" spc="0">
                <a:solidFill>
                  <a:srgbClr val="000000">
                    <a:alpha val="100000"/>
                  </a:srgbClr>
                </a:solidFill>
                <a:latin typeface="Microsoft YaHei"/>
                <a:ea typeface="Microsoft YaHei"/>
                <a:cs typeface="Microsoft YaHei"/>
              </a:rPr>
              <a:t>。       </a:t>
            </a:r>
            <a:r>
              <a:rPr sz="1400" spc="-70" baseline="-3720">
                <a:solidFill>
                  <a:srgbClr val="000000">
                    <a:alpha val="100000"/>
                  </a:srgbClr>
                </a:solidFill>
                <a:latin typeface="Arial"/>
                <a:ea typeface="Arial"/>
                <a:cs typeface="Arial"/>
              </a:rPr>
              <a:t>5</a:t>
            </a:r>
            <a:r>
              <a:rPr sz="2000" spc="-70">
                <a:solidFill>
                  <a:srgbClr val="000000">
                    <a:alpha val="100000"/>
                  </a:srgbClr>
                </a:solidFill>
                <a:latin typeface="Microsoft YaHei"/>
                <a:ea typeface="Microsoft YaHei"/>
                <a:cs typeface="Microsoft YaHei"/>
              </a:rPr>
              <a:t>．</a:t>
            </a:r>
            <a:r>
              <a:rPr sz="1400" spc="-70" baseline="-3720">
                <a:solidFill>
                  <a:srgbClr val="000000">
                    <a:alpha val="100000"/>
                  </a:srgbClr>
                </a:solidFill>
                <a:latin typeface="Arial"/>
                <a:ea typeface="Arial"/>
                <a:cs typeface="Arial"/>
              </a:rPr>
              <a:t>1</a:t>
            </a:r>
            <a:r>
              <a:rPr sz="900" spc="-70">
                <a:solidFill>
                  <a:srgbClr val="000000">
                    <a:alpha val="100000"/>
                  </a:srgbClr>
                </a:solidFill>
                <a:latin typeface="Arial"/>
                <a:ea typeface="Arial"/>
                <a:cs typeface="Arial"/>
              </a:rPr>
              <a:t> </a:t>
            </a:r>
            <a:r>
              <a:rPr sz="1400" spc="-70" baseline="-3720">
                <a:solidFill>
                  <a:srgbClr val="000000">
                    <a:alpha val="100000"/>
                  </a:srgbClr>
                </a:solidFill>
                <a:latin typeface="Arial"/>
                <a:ea typeface="Arial"/>
                <a:cs typeface="Arial"/>
              </a:rPr>
              <a:t>1</a:t>
            </a:r>
            <a:r>
              <a:rPr sz="2000" spc="-70">
                <a:solidFill>
                  <a:srgbClr val="000000">
                    <a:alpha val="100000"/>
                  </a:srgbClr>
                </a:solidFill>
                <a:latin typeface="Microsoft YaHei"/>
                <a:ea typeface="Microsoft YaHei"/>
                <a:cs typeface="Microsoft YaHei"/>
              </a:rPr>
              <a:t>．</a:t>
            </a:r>
            <a:r>
              <a:rPr sz="1400" spc="-70" baseline="-3720">
                <a:solidFill>
                  <a:srgbClr val="000000">
                    <a:alpha val="100000"/>
                  </a:srgbClr>
                </a:solidFill>
                <a:latin typeface="Arial"/>
                <a:ea typeface="Arial"/>
                <a:cs typeface="Arial"/>
              </a:rPr>
              <a:t>3</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清楚本单位火灾危险性</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会报火警</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会扑救初起火灾</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会组织疏散</a:t>
            </a:r>
            <a:r>
              <a:rPr sz="900" spc="-20">
                <a:solidFill>
                  <a:srgbClr val="000000">
                    <a:alpha val="100000"/>
                  </a:srgbClr>
                </a:solidFill>
                <a:latin typeface="Microsoft YaHei"/>
                <a:ea typeface="Microsoft YaHei"/>
                <a:cs typeface="Microsoft YaHei"/>
              </a:rPr>
              <a:t>逃</a:t>
            </a:r>
            <a:r>
              <a:rPr sz="900" spc="0">
                <a:solidFill>
                  <a:srgbClr val="000000">
                    <a:alpha val="100000"/>
                  </a:srgbClr>
                </a:solidFill>
                <a:latin typeface="Microsoft YaHei"/>
                <a:ea typeface="Microsoft YaHei"/>
                <a:cs typeface="Microsoft YaHei"/>
              </a:rPr>
              <a:t>生和自救</a:t>
            </a:r>
            <a:r>
              <a:rPr sz="1800" spc="0">
                <a:solidFill>
                  <a:srgbClr val="000000">
                    <a:alpha val="100000"/>
                  </a:srgbClr>
                </a:solidFill>
                <a:latin typeface="Microsoft YaHei"/>
                <a:ea typeface="Microsoft YaHei"/>
                <a:cs typeface="Microsoft YaHei"/>
              </a:rPr>
              <a:t>。</a:t>
            </a:r>
            <a:endParaRPr lang="Microsoft YaHei" altLang="Microsoft YaHei" sz="1800"/>
          </a:p>
          <a:p>
            <a:pPr marL="15930" indent="-3230" algn="l" rtl="0" eaLnBrk="0">
              <a:lnSpc>
                <a:spcPct val="63000"/>
              </a:lnSpc>
              <a:spcBef>
                <a:spcPts val="294"/>
              </a:spcBef>
            </a:pPr>
            <a:r>
              <a:rPr sz="1400" spc="-50" baseline="-3720">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3720">
                <a:solidFill>
                  <a:srgbClr val="000000">
                    <a:alpha val="100000"/>
                  </a:srgbClr>
                </a:solidFill>
                <a:latin typeface="Arial"/>
                <a:ea typeface="Arial"/>
                <a:cs typeface="Arial"/>
              </a:rPr>
              <a:t>1</a:t>
            </a:r>
            <a:r>
              <a:rPr sz="900" spc="-50">
                <a:solidFill>
                  <a:srgbClr val="000000">
                    <a:alpha val="100000"/>
                  </a:srgbClr>
                </a:solidFill>
                <a:latin typeface="Arial"/>
                <a:ea typeface="Arial"/>
                <a:cs typeface="Arial"/>
              </a:rPr>
              <a:t> </a:t>
            </a:r>
            <a:r>
              <a:rPr sz="1400" spc="-50" baseline="-3720">
                <a:solidFill>
                  <a:srgbClr val="000000">
                    <a:alpha val="100000"/>
                  </a:srgbClr>
                </a:solidFill>
                <a:latin typeface="Arial"/>
                <a:ea typeface="Arial"/>
                <a:cs typeface="Arial"/>
              </a:rPr>
              <a:t>1</a:t>
            </a:r>
            <a:r>
              <a:rPr sz="2000" spc="-50">
                <a:solidFill>
                  <a:srgbClr val="000000">
                    <a:alpha val="100000"/>
                  </a:srgbClr>
                </a:solidFill>
                <a:latin typeface="Microsoft YaHei"/>
                <a:ea typeface="Microsoft YaHei"/>
                <a:cs typeface="Microsoft YaHei"/>
              </a:rPr>
              <a:t>．</a:t>
            </a:r>
            <a:r>
              <a:rPr sz="1400" spc="-50" baseline="-3720">
                <a:solidFill>
                  <a:srgbClr val="000000">
                    <a:alpha val="100000"/>
                  </a:srgbClr>
                </a:solidFill>
                <a:latin typeface="Arial"/>
                <a:ea typeface="Arial"/>
                <a:cs typeface="Arial"/>
              </a:rPr>
              <a:t>4</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每日到岗后及下班前应检查本岗位工作设施</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设备</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场地</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电源插座</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电气设备的使用状态等</a:t>
            </a:r>
            <a:r>
              <a:rPr sz="1800" spc="-50">
                <a:solidFill>
                  <a:srgbClr val="000000">
                    <a:alpha val="100000"/>
                  </a:srgbClr>
                </a:solidFill>
                <a:latin typeface="Microsoft YaHei"/>
                <a:ea typeface="Microsoft YaHei"/>
                <a:cs typeface="Microsoft YaHei"/>
              </a:rPr>
              <a:t>，</a:t>
            </a:r>
            <a:r>
              <a:rPr sz="1800" spc="0">
                <a:solidFill>
                  <a:srgbClr val="000000">
                    <a:alpha val="100000"/>
                  </a:srgbClr>
                </a:solidFill>
                <a:latin typeface="Microsoft YaHei"/>
                <a:ea typeface="Microsoft YaHei"/>
                <a:cs typeface="Microsoft YaHei"/>
              </a:rPr>
              <a:t>  </a:t>
            </a:r>
            <a:r>
              <a:rPr sz="900" spc="140">
                <a:solidFill>
                  <a:srgbClr val="000000">
                    <a:alpha val="100000"/>
                  </a:srgbClr>
                </a:solidFill>
                <a:latin typeface="Microsoft YaHei"/>
                <a:ea typeface="Microsoft YaHei"/>
                <a:cs typeface="Microsoft YaHei"/>
              </a:rPr>
              <a:t>发现隐患及时处置并向消防安全工作归口管理部门报告</a:t>
            </a:r>
            <a:r>
              <a:rPr sz="1800" spc="8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144"/>
              </a:lnSpc>
              <a:spcBef>
                <a:spcPts val="408"/>
              </a:spcBef>
            </a:pPr>
            <a:r>
              <a:rPr sz="1400" spc="-10" baseline="2945">
                <a:solidFill>
                  <a:srgbClr val="000000">
                    <a:alpha val="100000"/>
                  </a:srgbClr>
                </a:solidFill>
                <a:latin typeface="Arial"/>
                <a:ea typeface="Arial"/>
                <a:cs typeface="Arial"/>
              </a:rPr>
              <a:t>5</a:t>
            </a:r>
            <a:r>
              <a:rPr sz="2000" spc="-10">
                <a:solidFill>
                  <a:srgbClr val="000000">
                    <a:alpha val="100000"/>
                  </a:srgbClr>
                </a:solidFill>
                <a:latin typeface="Microsoft YaHei"/>
                <a:ea typeface="Microsoft YaHei"/>
                <a:cs typeface="Microsoft YaHei"/>
              </a:rPr>
              <a:t>．</a:t>
            </a:r>
            <a:r>
              <a:rPr sz="1400" spc="-10" baseline="2945">
                <a:solidFill>
                  <a:srgbClr val="000000">
                    <a:alpha val="100000"/>
                  </a:srgbClr>
                </a:solidFill>
                <a:latin typeface="Arial"/>
                <a:ea typeface="Arial"/>
                <a:cs typeface="Arial"/>
              </a:rPr>
              <a:t>1</a:t>
            </a:r>
            <a:r>
              <a:rPr sz="900" spc="-10">
                <a:solidFill>
                  <a:srgbClr val="000000">
                    <a:alpha val="100000"/>
                  </a:srgbClr>
                </a:solidFill>
                <a:latin typeface="Arial"/>
                <a:ea typeface="Arial"/>
                <a:cs typeface="Arial"/>
              </a:rPr>
              <a:t> </a:t>
            </a:r>
            <a:r>
              <a:rPr sz="1400" spc="-10" baseline="2945">
                <a:solidFill>
                  <a:srgbClr val="000000">
                    <a:alpha val="100000"/>
                  </a:srgbClr>
                </a:solidFill>
                <a:latin typeface="Arial"/>
                <a:ea typeface="Arial"/>
                <a:cs typeface="Arial"/>
              </a:rPr>
              <a:t>1</a:t>
            </a:r>
            <a:r>
              <a:rPr sz="2000" spc="-10">
                <a:solidFill>
                  <a:srgbClr val="000000">
                    <a:alpha val="100000"/>
                  </a:srgbClr>
                </a:solidFill>
                <a:latin typeface="Microsoft YaHei"/>
                <a:ea typeface="Microsoft YaHei"/>
                <a:cs typeface="Microsoft YaHei"/>
              </a:rPr>
              <a:t>．</a:t>
            </a:r>
            <a:r>
              <a:rPr sz="1400" spc="-10" baseline="2945">
                <a:solidFill>
                  <a:srgbClr val="000000">
                    <a:alpha val="100000"/>
                  </a:srgbClr>
                </a:solidFill>
                <a:latin typeface="Arial"/>
                <a:ea typeface="Arial"/>
                <a:cs typeface="Arial"/>
              </a:rPr>
              <a:t>5</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监督其他人员遵守消防安全管理制度</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制止吸烟</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使用大功率电器等不利于消防安全的行</a:t>
            </a:r>
            <a:r>
              <a:rPr sz="900" spc="0">
                <a:solidFill>
                  <a:srgbClr val="000000">
                    <a:alpha val="100000"/>
                  </a:srgbClr>
                </a:solidFill>
                <a:latin typeface="Microsoft YaHei"/>
                <a:ea typeface="Microsoft YaHei"/>
                <a:cs typeface="Microsoft YaHei"/>
              </a:rPr>
              <a:t>为</a:t>
            </a:r>
            <a:r>
              <a:rPr sz="1800" spc="0">
                <a:solidFill>
                  <a:srgbClr val="000000">
                    <a:alpha val="100000"/>
                  </a:srgbClr>
                </a:solidFill>
                <a:latin typeface="Microsoft YaHei"/>
                <a:ea typeface="Microsoft YaHei"/>
                <a:cs typeface="Microsoft YaHei"/>
              </a:rPr>
              <a:t>。</a:t>
            </a:r>
            <a:endParaRPr lang="Microsoft YaHei" altLang="Microsoft YaHei" sz="1800"/>
          </a:p>
          <a:p>
            <a:pPr marL="13983" algn="l" rtl="0" eaLnBrk="0">
              <a:lnSpc>
                <a:spcPts val="3030"/>
              </a:lnSpc>
            </a:pPr>
            <a:r>
              <a:rPr sz="1400" spc="70" baseline="-38257">
                <a:solidFill>
                  <a:srgbClr val="000000">
                    <a:alpha val="100000"/>
                  </a:srgbClr>
                </a:solidFill>
                <a:latin typeface="Arial"/>
                <a:ea typeface="Arial"/>
                <a:cs typeface="Arial"/>
              </a:rPr>
              <a:t>6</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消防组</a:t>
            </a:r>
            <a:r>
              <a:rPr sz="900" spc="0">
                <a:solidFill>
                  <a:srgbClr val="000000">
                    <a:alpha val="100000"/>
                  </a:srgbClr>
                </a:solidFill>
                <a:latin typeface="Microsoft YaHei"/>
                <a:ea typeface="Microsoft YaHei"/>
                <a:cs typeface="Microsoft YaHei"/>
              </a:rPr>
              <a:t>织</a:t>
            </a:r>
            <a:endParaRPr lang="Microsoft YaHei" altLang="Microsoft YaHei" sz="900"/>
          </a:p>
          <a:p>
            <a:pPr algn="l" rtl="0" eaLnBrk="0">
              <a:lnSpc>
                <a:spcPct val="100000"/>
              </a:lnSpc>
            </a:pPr>
            <a:endParaRPr lang="Arial" altLang="Arial" sz="1000"/>
          </a:p>
          <a:p>
            <a:pPr marL="13983" algn="l" rtl="0" eaLnBrk="0">
              <a:lnSpc>
                <a:spcPct val="74000"/>
              </a:lnSpc>
              <a:spcBef>
                <a:spcPts val="604"/>
              </a:spcBef>
            </a:pPr>
            <a:r>
              <a:rPr sz="1400" spc="70" baseline="-3720">
                <a:solidFill>
                  <a:srgbClr val="000000">
                    <a:alpha val="100000"/>
                  </a:srgbClr>
                </a:solidFill>
                <a:latin typeface="Arial"/>
                <a:ea typeface="Arial"/>
                <a:cs typeface="Arial"/>
              </a:rPr>
              <a:t>6</a:t>
            </a:r>
            <a:r>
              <a:rPr sz="2000" spc="70">
                <a:solidFill>
                  <a:srgbClr val="000000">
                    <a:alpha val="100000"/>
                  </a:srgbClr>
                </a:solidFill>
                <a:latin typeface="Microsoft YaHei"/>
                <a:ea typeface="Microsoft YaHei"/>
                <a:cs typeface="Microsoft YaHei"/>
              </a:rPr>
              <a:t>．</a:t>
            </a:r>
            <a:r>
              <a:rPr sz="1400" spc="70" baseline="-3720">
                <a:solidFill>
                  <a:srgbClr val="000000">
                    <a:alpha val="100000"/>
                  </a:srgbClr>
                </a:solidFill>
                <a:latin typeface="Arial"/>
                <a:ea typeface="Arial"/>
                <a:cs typeface="Arial"/>
              </a:rPr>
              <a:t>1</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人员密集场所可根据需要设置消防安全主管部门负责管理本场所的 日常消防安全</a:t>
            </a:r>
            <a:r>
              <a:rPr sz="900" spc="50">
                <a:solidFill>
                  <a:srgbClr val="000000">
                    <a:alpha val="100000"/>
                  </a:srgbClr>
                </a:solidFill>
                <a:latin typeface="Microsoft YaHei"/>
                <a:ea typeface="Microsoft YaHei"/>
                <a:cs typeface="Microsoft YaHei"/>
              </a:rPr>
              <a:t>工</a:t>
            </a:r>
            <a:r>
              <a:rPr sz="900" spc="0">
                <a:solidFill>
                  <a:srgbClr val="000000">
                    <a:alpha val="100000"/>
                  </a:srgbClr>
                </a:solidFill>
                <a:latin typeface="Microsoft YaHei"/>
                <a:ea typeface="Microsoft YaHei"/>
                <a:cs typeface="Microsoft YaHei"/>
              </a:rPr>
              <a:t>作</a:t>
            </a:r>
            <a:r>
              <a:rPr sz="1800" spc="0">
                <a:solidFill>
                  <a:srgbClr val="000000">
                    <a:alpha val="100000"/>
                  </a:srgbClr>
                </a:solidFill>
                <a:latin typeface="Microsoft YaHei"/>
                <a:ea typeface="Microsoft YaHei"/>
                <a:cs typeface="Microsoft YaHei"/>
              </a:rPr>
              <a:t>。          </a:t>
            </a:r>
            <a:r>
              <a:rPr sz="1400" spc="70" baseline="-3720">
                <a:solidFill>
                  <a:srgbClr val="000000">
                    <a:alpha val="100000"/>
                  </a:srgbClr>
                </a:solidFill>
                <a:latin typeface="Arial"/>
                <a:ea typeface="Arial"/>
                <a:cs typeface="Arial"/>
              </a:rPr>
              <a:t>6</a:t>
            </a:r>
            <a:r>
              <a:rPr sz="2000" spc="70">
                <a:solidFill>
                  <a:srgbClr val="000000">
                    <a:alpha val="100000"/>
                  </a:srgbClr>
                </a:solidFill>
                <a:latin typeface="Microsoft YaHei"/>
                <a:ea typeface="Microsoft YaHei"/>
                <a:cs typeface="Microsoft YaHei"/>
              </a:rPr>
              <a:t>．</a:t>
            </a:r>
            <a:r>
              <a:rPr sz="1400" spc="70" baseline="-3720">
                <a:solidFill>
                  <a:srgbClr val="000000">
                    <a:alpha val="100000"/>
                  </a:srgbClr>
                </a:solidFill>
                <a:latin typeface="Arial"/>
                <a:ea typeface="Arial"/>
                <a:cs typeface="Arial"/>
              </a:rPr>
              <a:t>2</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人员密集场所应根据有关法律法规和实际需要建立专职消</a:t>
            </a:r>
            <a:r>
              <a:rPr sz="900" spc="60">
                <a:solidFill>
                  <a:srgbClr val="000000">
                    <a:alpha val="100000"/>
                  </a:srgbClr>
                </a:solidFill>
                <a:latin typeface="Microsoft YaHei"/>
                <a:ea typeface="Microsoft YaHei"/>
                <a:cs typeface="Microsoft YaHei"/>
              </a:rPr>
              <a:t>防</a:t>
            </a:r>
            <a:r>
              <a:rPr sz="900" spc="0">
                <a:solidFill>
                  <a:srgbClr val="000000">
                    <a:alpha val="100000"/>
                  </a:srgbClr>
                </a:solidFill>
                <a:latin typeface="Microsoft YaHei"/>
                <a:ea typeface="Microsoft YaHei"/>
                <a:cs typeface="Microsoft YaHei"/>
              </a:rPr>
              <a:t>队</a:t>
            </a:r>
            <a:r>
              <a:rPr sz="1800" spc="0">
                <a:solidFill>
                  <a:srgbClr val="000000">
                    <a:alpha val="100000"/>
                  </a:srgbClr>
                </a:solidFill>
                <a:latin typeface="Microsoft YaHei"/>
                <a:ea typeface="Microsoft YaHei"/>
                <a:cs typeface="Microsoft YaHei"/>
              </a:rPr>
              <a:t>。</a:t>
            </a:r>
            <a:endParaRPr lang="Microsoft YaHei" altLang="Microsoft YaHei" sz="1800"/>
          </a:p>
          <a:p>
            <a:pPr marL="17320" indent="-3337" algn="l" rtl="0" eaLnBrk="0">
              <a:lnSpc>
                <a:spcPct val="64000"/>
              </a:lnSpc>
              <a:spcBef>
                <a:spcPts val="227"/>
              </a:spcBef>
            </a:pPr>
            <a:r>
              <a:rPr sz="1400" spc="70" baseline="-3720">
                <a:solidFill>
                  <a:srgbClr val="000000">
                    <a:alpha val="100000"/>
                  </a:srgbClr>
                </a:solidFill>
                <a:latin typeface="Arial"/>
                <a:ea typeface="Arial"/>
                <a:cs typeface="Arial"/>
              </a:rPr>
              <a:t>6</a:t>
            </a:r>
            <a:r>
              <a:rPr sz="2000" spc="70">
                <a:solidFill>
                  <a:srgbClr val="000000">
                    <a:alpha val="100000"/>
                  </a:srgbClr>
                </a:solidFill>
                <a:latin typeface="Microsoft YaHei"/>
                <a:ea typeface="Microsoft YaHei"/>
                <a:cs typeface="Microsoft YaHei"/>
              </a:rPr>
              <a:t>．</a:t>
            </a:r>
            <a:r>
              <a:rPr sz="1400" spc="70" baseline="-3720">
                <a:solidFill>
                  <a:srgbClr val="000000">
                    <a:alpha val="100000"/>
                  </a:srgbClr>
                </a:solidFill>
                <a:latin typeface="Arial"/>
                <a:ea typeface="Arial"/>
                <a:cs typeface="Arial"/>
              </a:rPr>
              <a:t>3</a:t>
            </a:r>
            <a:r>
              <a:rPr sz="900" spc="70">
                <a:solidFill>
                  <a:srgbClr val="000000">
                    <a:alpha val="100000"/>
                  </a:srgbClr>
                </a:solidFill>
                <a:latin typeface="Arial"/>
                <a:ea typeface="Arial"/>
                <a:cs typeface="Arial"/>
              </a:rPr>
              <a:t>    </a:t>
            </a:r>
            <a:r>
              <a:rPr sz="900" spc="70">
                <a:solidFill>
                  <a:srgbClr val="000000">
                    <a:alpha val="100000"/>
                  </a:srgbClr>
                </a:solidFill>
                <a:latin typeface="Microsoft YaHei"/>
                <a:ea typeface="Microsoft YaHei"/>
                <a:cs typeface="Microsoft YaHei"/>
              </a:rPr>
              <a:t>人员密集场所应根据需要建立志愿消防队</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志愿消防队员的数量不应少于本场所从业人员数</a:t>
            </a:r>
            <a:r>
              <a:rPr sz="900" spc="10">
                <a:solidFill>
                  <a:srgbClr val="000000">
                    <a:alpha val="100000"/>
                  </a:srgbClr>
                </a:solidFill>
                <a:latin typeface="Microsoft YaHei"/>
                <a:ea typeface="Microsoft YaHei"/>
                <a:cs typeface="Microsoft YaHei"/>
              </a:rPr>
              <a:t>量</a:t>
            </a:r>
            <a:r>
              <a:rPr sz="900" spc="0">
                <a:solidFill>
                  <a:srgbClr val="000000">
                    <a:alpha val="100000"/>
                  </a:srgbClr>
                </a:solidFill>
                <a:latin typeface="Microsoft YaHei"/>
                <a:ea typeface="Microsoft YaHei"/>
                <a:cs typeface="Microsoft YaHei"/>
              </a:rPr>
              <a:t>的   </a:t>
            </a:r>
            <a:r>
              <a:rPr sz="1400" spc="70" baseline="-3720">
                <a:solidFill>
                  <a:srgbClr val="000000">
                    <a:alpha val="100000"/>
                  </a:srgbClr>
                </a:solidFill>
                <a:latin typeface="Microsoft YaHei"/>
                <a:ea typeface="Microsoft YaHei"/>
                <a:cs typeface="Microsoft YaHei"/>
              </a:rPr>
              <a:t>30</a:t>
            </a:r>
            <a:r>
              <a:rPr sz="2000" spc="70">
                <a:solidFill>
                  <a:srgbClr val="000000">
                    <a:alpha val="100000"/>
                  </a:srgbClr>
                </a:solidFill>
                <a:latin typeface="Microsoft YaHei"/>
                <a:ea typeface="Microsoft YaHei"/>
                <a:cs typeface="Microsoft YaHei"/>
              </a:rPr>
              <a:t>％</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志愿消防队白天和夜间的值班人数应能保证扑救初起火灾的需要</a:t>
            </a:r>
            <a:r>
              <a:rPr sz="1800" spc="60">
                <a:solidFill>
                  <a:srgbClr val="000000">
                    <a:alpha val="100000"/>
                  </a:srgbClr>
                </a:solidFill>
                <a:latin typeface="Microsoft YaHei"/>
                <a:ea typeface="Microsoft YaHei"/>
                <a:cs typeface="Microsoft YaHei"/>
              </a:rPr>
              <a:t>。</a:t>
            </a:r>
            <a:endParaRPr lang="Microsoft YaHei" altLang="Microsoft YaHei" sz="1800"/>
          </a:p>
          <a:p>
            <a:pPr marL="13983" algn="l" rtl="0" eaLnBrk="0">
              <a:lnSpc>
                <a:spcPts val="1144"/>
              </a:lnSpc>
              <a:spcBef>
                <a:spcPts val="240"/>
              </a:spcBef>
            </a:pPr>
            <a:r>
              <a:rPr sz="1400" spc="50" baseline="2913">
                <a:solidFill>
                  <a:srgbClr val="000000">
                    <a:alpha val="100000"/>
                  </a:srgbClr>
                </a:solidFill>
                <a:latin typeface="Arial"/>
                <a:ea typeface="Arial"/>
                <a:cs typeface="Arial"/>
              </a:rPr>
              <a:t>6</a:t>
            </a:r>
            <a:r>
              <a:rPr sz="2000" spc="50">
                <a:solidFill>
                  <a:srgbClr val="000000">
                    <a:alpha val="100000"/>
                  </a:srgbClr>
                </a:solidFill>
                <a:latin typeface="Microsoft YaHei"/>
                <a:ea typeface="Microsoft YaHei"/>
                <a:cs typeface="Microsoft YaHei"/>
              </a:rPr>
              <a:t>．</a:t>
            </a:r>
            <a:r>
              <a:rPr sz="1400" spc="50" baseline="2913">
                <a:solidFill>
                  <a:srgbClr val="000000">
                    <a:alpha val="100000"/>
                  </a:srgbClr>
                </a:solidFill>
                <a:latin typeface="Arial"/>
                <a:ea typeface="Arial"/>
                <a:cs typeface="Arial"/>
              </a:rPr>
              <a:t>4</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属于消防安全重点单位的人员密集场所</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应依托志愿消防队建立</a:t>
            </a:r>
            <a:r>
              <a:rPr sz="900" spc="20">
                <a:solidFill>
                  <a:srgbClr val="000000">
                    <a:alpha val="100000"/>
                  </a:srgbClr>
                </a:solidFill>
                <a:latin typeface="Microsoft YaHei"/>
                <a:ea typeface="Microsoft YaHei"/>
                <a:cs typeface="Microsoft YaHei"/>
              </a:rPr>
              <a:t>微</a:t>
            </a:r>
            <a:r>
              <a:rPr sz="900" spc="0">
                <a:solidFill>
                  <a:srgbClr val="000000">
                    <a:alpha val="100000"/>
                  </a:srgbClr>
                </a:solidFill>
                <a:latin typeface="Microsoft YaHei"/>
                <a:ea typeface="Microsoft YaHei"/>
                <a:cs typeface="Microsoft YaHei"/>
              </a:rPr>
              <a:t>型消防站</a:t>
            </a:r>
            <a:r>
              <a:rPr sz="1800" spc="0">
                <a:solidFill>
                  <a:srgbClr val="000000">
                    <a:alpha val="100000"/>
                  </a:srgbClr>
                </a:solidFill>
                <a:latin typeface="Microsoft YaHei"/>
                <a:ea typeface="Microsoft YaHei"/>
                <a:cs typeface="Microsoft YaHei"/>
              </a:rPr>
              <a:t>。</a:t>
            </a:r>
            <a:endParaRPr lang="Microsoft YaHei" altLang="Microsoft YaHei" sz="1800"/>
          </a:p>
          <a:p>
            <a:pPr marL="13983" algn="l" rtl="0" eaLnBrk="0">
              <a:lnSpc>
                <a:spcPts val="3030"/>
              </a:lnSpc>
            </a:pPr>
            <a:r>
              <a:rPr sz="1400" spc="100" baseline="-38388">
                <a:solidFill>
                  <a:srgbClr val="000000">
                    <a:alpha val="100000"/>
                  </a:srgbClr>
                </a:solidFill>
                <a:latin typeface="Arial"/>
                <a:ea typeface="Arial"/>
                <a:cs typeface="Arial"/>
              </a:rPr>
              <a:t>7</a:t>
            </a:r>
            <a:r>
              <a:rPr sz="900" spc="100">
                <a:solidFill>
                  <a:srgbClr val="000000">
                    <a:alpha val="100000"/>
                  </a:srgbClr>
                </a:solidFill>
                <a:latin typeface="Arial"/>
                <a:ea typeface="Arial"/>
                <a:cs typeface="Arial"/>
              </a:rPr>
              <a:t>    </a:t>
            </a:r>
            <a:r>
              <a:rPr sz="900" spc="100">
                <a:solidFill>
                  <a:srgbClr val="000000">
                    <a:alpha val="100000"/>
                  </a:srgbClr>
                </a:solidFill>
                <a:latin typeface="Microsoft YaHei"/>
                <a:ea typeface="Microsoft YaHei"/>
                <a:cs typeface="Microsoft YaHei"/>
              </a:rPr>
              <a:t>消防安全制度和管</a:t>
            </a:r>
            <a:r>
              <a:rPr sz="900" spc="0">
                <a:solidFill>
                  <a:srgbClr val="000000">
                    <a:alpha val="100000"/>
                  </a:srgbClr>
                </a:solidFill>
                <a:latin typeface="Microsoft YaHei"/>
                <a:ea typeface="Microsoft YaHei"/>
                <a:cs typeface="Microsoft YaHei"/>
              </a:rPr>
              <a:t>理</a:t>
            </a:r>
            <a:endParaRPr lang="Microsoft YaHei" altLang="Microsoft YaHei" sz="900"/>
          </a:p>
          <a:p>
            <a:pPr algn="l" rtl="0" eaLnBrk="0">
              <a:lnSpc>
                <a:spcPct val="126000"/>
              </a:lnSpc>
            </a:pPr>
            <a:endParaRPr lang="Arial" altLang="Arial" sz="1000"/>
          </a:p>
          <a:p>
            <a:pPr marL="13983" algn="l" rtl="0" eaLnBrk="0">
              <a:lnSpc>
                <a:spcPct val="70000"/>
              </a:lnSpc>
              <a:spcBef>
                <a:spcPts val="520"/>
              </a:spcBef>
            </a:pPr>
            <a:r>
              <a:rPr sz="1200" spc="-10" baseline="-4340">
                <a:solidFill>
                  <a:srgbClr val="000000">
                    <a:alpha val="100000"/>
                  </a:srgbClr>
                </a:solidFill>
                <a:latin typeface="Arial"/>
                <a:ea typeface="Arial"/>
                <a:cs typeface="Arial"/>
              </a:rPr>
              <a:t>7</a:t>
            </a:r>
            <a:r>
              <a:rPr sz="1700" spc="-10">
                <a:solidFill>
                  <a:srgbClr val="000000">
                    <a:alpha val="100000"/>
                  </a:srgbClr>
                </a:solidFill>
                <a:latin typeface="Microsoft YaHei"/>
                <a:ea typeface="Microsoft YaHei"/>
                <a:cs typeface="Microsoft YaHei"/>
              </a:rPr>
              <a:t>．</a:t>
            </a:r>
            <a:r>
              <a:rPr sz="1200" spc="0" baseline="-4340">
                <a:solidFill>
                  <a:srgbClr val="000000">
                    <a:alpha val="100000"/>
                  </a:srgbClr>
                </a:solidFill>
                <a:latin typeface="Arial"/>
                <a:ea typeface="Arial"/>
                <a:cs typeface="Arial"/>
              </a:rPr>
              <a:t>1</a:t>
            </a:r>
            <a:r>
              <a:rPr sz="700" spc="0">
                <a:solidFill>
                  <a:srgbClr val="000000">
                    <a:alpha val="100000"/>
                  </a:srgbClr>
                </a:solidFill>
                <a:latin typeface="Arial"/>
                <a:ea typeface="Arial"/>
                <a:cs typeface="Arial"/>
              </a:rPr>
              <a:t>      </a:t>
            </a:r>
            <a:r>
              <a:rPr sz="700" spc="0">
                <a:solidFill>
                  <a:srgbClr val="000000">
                    <a:alpha val="100000"/>
                  </a:srgbClr>
                </a:solidFill>
                <a:latin typeface="Microsoft YaHei"/>
                <a:ea typeface="Microsoft YaHei"/>
                <a:cs typeface="Microsoft YaHei"/>
              </a:rPr>
              <a:t>通用要求</a:t>
            </a:r>
            <a:endParaRPr lang="Microsoft YaHei" altLang="Microsoft YaHei" sz="700"/>
          </a:p>
          <a:p>
            <a:pPr marL="14081" indent="-97" algn="l" rtl="0" eaLnBrk="0">
              <a:lnSpc>
                <a:spcPct val="73000"/>
              </a:lnSpc>
              <a:spcBef>
                <a:spcPts val="499"/>
              </a:spcBef>
            </a:pPr>
            <a:r>
              <a:rPr sz="1400" spc="-30" baseline="-3720">
                <a:solidFill>
                  <a:srgbClr val="000000">
                    <a:alpha val="100000"/>
                  </a:srgbClr>
                </a:solidFill>
                <a:latin typeface="Arial"/>
                <a:ea typeface="Arial"/>
                <a:cs typeface="Arial"/>
              </a:rPr>
              <a:t>7</a:t>
            </a:r>
            <a:r>
              <a:rPr sz="2000" spc="-30">
                <a:solidFill>
                  <a:srgbClr val="000000">
                    <a:alpha val="100000"/>
                  </a:srgbClr>
                </a:solidFill>
                <a:latin typeface="Microsoft YaHei"/>
                <a:ea typeface="Microsoft YaHei"/>
                <a:cs typeface="Microsoft YaHei"/>
              </a:rPr>
              <a:t>．</a:t>
            </a:r>
            <a:r>
              <a:rPr sz="1400" spc="-30" baseline="-3720">
                <a:solidFill>
                  <a:srgbClr val="000000">
                    <a:alpha val="100000"/>
                  </a:srgbClr>
                </a:solidFill>
                <a:latin typeface="Arial"/>
                <a:ea typeface="Arial"/>
                <a:cs typeface="Arial"/>
              </a:rPr>
              <a:t>1</a:t>
            </a:r>
            <a:r>
              <a:rPr sz="2000" spc="-30">
                <a:solidFill>
                  <a:srgbClr val="000000">
                    <a:alpha val="100000"/>
                  </a:srgbClr>
                </a:solidFill>
                <a:latin typeface="Microsoft YaHei"/>
                <a:ea typeface="Microsoft YaHei"/>
                <a:cs typeface="Microsoft YaHei"/>
              </a:rPr>
              <a:t>．</a:t>
            </a:r>
            <a:r>
              <a:rPr sz="1400" spc="-30" baseline="-3720">
                <a:solidFill>
                  <a:srgbClr val="000000">
                    <a:alpha val="100000"/>
                  </a:srgbClr>
                </a:solidFill>
                <a:latin typeface="Arial"/>
                <a:ea typeface="Arial"/>
                <a:cs typeface="Arial"/>
              </a:rPr>
              <a:t>1</a:t>
            </a:r>
            <a:r>
              <a:rPr sz="900" spc="-30">
                <a:solidFill>
                  <a:srgbClr val="000000">
                    <a:alpha val="100000"/>
                  </a:srgbClr>
                </a:solidFill>
                <a:latin typeface="Arial"/>
                <a:ea typeface="Arial"/>
                <a:cs typeface="Arial"/>
              </a:rPr>
              <a:t>     </a:t>
            </a:r>
            <a:r>
              <a:rPr sz="900" spc="-30">
                <a:solidFill>
                  <a:srgbClr val="000000">
                    <a:alpha val="100000"/>
                  </a:srgbClr>
                </a:solidFill>
                <a:latin typeface="Microsoft YaHei"/>
                <a:ea typeface="Microsoft YaHei"/>
                <a:cs typeface="Microsoft YaHei"/>
              </a:rPr>
              <a:t>公众聚集场所投入使用</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营业前</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应依法向消防救援机构申请消防安全</a:t>
            </a:r>
            <a:r>
              <a:rPr sz="900" spc="-20">
                <a:solidFill>
                  <a:srgbClr val="000000">
                    <a:alpha val="100000"/>
                  </a:srgbClr>
                </a:solidFill>
                <a:latin typeface="Microsoft YaHei"/>
                <a:ea typeface="Microsoft YaHei"/>
                <a:cs typeface="Microsoft YaHei"/>
              </a:rPr>
              <a:t>检</a:t>
            </a:r>
            <a:r>
              <a:rPr sz="900" spc="0">
                <a:solidFill>
                  <a:srgbClr val="000000">
                    <a:alpha val="100000"/>
                  </a:srgbClr>
                </a:solidFill>
                <a:latin typeface="Microsoft YaHei"/>
                <a:ea typeface="Microsoft YaHei"/>
                <a:cs typeface="Microsoft YaHei"/>
              </a:rPr>
              <a:t>查</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并经消防救援机构   </a:t>
            </a:r>
            <a:r>
              <a:rPr sz="900" spc="20">
                <a:solidFill>
                  <a:srgbClr val="000000">
                    <a:alpha val="100000"/>
                  </a:srgbClr>
                </a:solidFill>
                <a:latin typeface="Microsoft YaHei"/>
                <a:ea typeface="Microsoft YaHei"/>
                <a:cs typeface="Microsoft YaHei"/>
              </a:rPr>
              <a:t>许可同意</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人员密集场所改建</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扩建</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装修或改变用途的</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应依法报经相关部门审核批准</a:t>
            </a:r>
            <a:r>
              <a:rPr sz="1800" spc="0">
                <a:solidFill>
                  <a:srgbClr val="000000">
                    <a:alpha val="100000"/>
                  </a:srgbClr>
                </a:solidFill>
                <a:latin typeface="Microsoft YaHei"/>
                <a:ea typeface="Microsoft YaHei"/>
                <a:cs typeface="Microsoft YaHei"/>
              </a:rPr>
              <a:t>。</a:t>
            </a:r>
            <a:endParaRPr lang="Microsoft YaHei" altLang="Microsoft YaHei" sz="1800"/>
          </a:p>
          <a:p>
            <a:pPr marL="13983" algn="l" rtl="0" eaLnBrk="0">
              <a:lnSpc>
                <a:spcPts val="1374"/>
              </a:lnSpc>
              <a:spcBef>
                <a:spcPts val="453"/>
              </a:spcBef>
            </a:pPr>
            <a:r>
              <a:rPr sz="1400" spc="-40" baseline="8002">
                <a:solidFill>
                  <a:srgbClr val="000000">
                    <a:alpha val="100000"/>
                  </a:srgbClr>
                </a:solidFill>
                <a:latin typeface="Arial"/>
                <a:ea typeface="Arial"/>
                <a:cs typeface="Arial"/>
              </a:rPr>
              <a:t>7</a:t>
            </a:r>
            <a:r>
              <a:rPr sz="2000" spc="-40">
                <a:solidFill>
                  <a:srgbClr val="000000">
                    <a:alpha val="100000"/>
                  </a:srgbClr>
                </a:solidFill>
                <a:latin typeface="Microsoft YaHei"/>
                <a:ea typeface="Microsoft YaHei"/>
                <a:cs typeface="Microsoft YaHei"/>
              </a:rPr>
              <a:t>．</a:t>
            </a:r>
            <a:r>
              <a:rPr sz="1400" spc="-40" baseline="8002">
                <a:solidFill>
                  <a:srgbClr val="000000">
                    <a:alpha val="100000"/>
                  </a:srgbClr>
                </a:solidFill>
                <a:latin typeface="Arial"/>
                <a:ea typeface="Arial"/>
                <a:cs typeface="Arial"/>
              </a:rPr>
              <a:t>1</a:t>
            </a:r>
            <a:r>
              <a:rPr sz="2000" spc="-40">
                <a:solidFill>
                  <a:srgbClr val="000000">
                    <a:alpha val="100000"/>
                  </a:srgbClr>
                </a:solidFill>
                <a:latin typeface="Microsoft YaHei"/>
                <a:ea typeface="Microsoft YaHei"/>
                <a:cs typeface="Microsoft YaHei"/>
              </a:rPr>
              <a:t>．</a:t>
            </a:r>
            <a:r>
              <a:rPr sz="1400" spc="-40" baseline="8002">
                <a:solidFill>
                  <a:srgbClr val="000000">
                    <a:alpha val="100000"/>
                  </a:srgbClr>
                </a:solidFill>
                <a:latin typeface="Arial"/>
                <a:ea typeface="Arial"/>
                <a:cs typeface="Arial"/>
              </a:rPr>
              <a:t>2</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建筑四周不应搭建违章建筑</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不应占用防火间距</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消防车道</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消防车登高操作场地</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不</a:t>
            </a:r>
            <a:r>
              <a:rPr sz="900" spc="-20">
                <a:solidFill>
                  <a:srgbClr val="000000">
                    <a:alpha val="100000"/>
                  </a:srgbClr>
                </a:solidFill>
                <a:latin typeface="Microsoft YaHei"/>
                <a:ea typeface="Microsoft YaHei"/>
                <a:cs typeface="Microsoft YaHei"/>
              </a:rPr>
              <a:t>应</a:t>
            </a:r>
            <a:r>
              <a:rPr sz="900" spc="0">
                <a:solidFill>
                  <a:srgbClr val="000000">
                    <a:alpha val="100000"/>
                  </a:srgbClr>
                </a:solidFill>
                <a:latin typeface="Microsoft YaHei"/>
                <a:ea typeface="Microsoft YaHei"/>
                <a:cs typeface="Microsoft YaHei"/>
              </a:rPr>
              <a:t>遮挡室</a:t>
            </a:r>
            <a:endParaRPr lang="Microsoft YaHei" altLang="Microsoft YaHei" sz="900"/>
          </a:p>
          <a:p>
            <a:pPr marL="14574" algn="l" rtl="0" eaLnBrk="0">
              <a:lnSpc>
                <a:spcPts val="1196"/>
              </a:lnSpc>
              <a:spcBef>
                <a:spcPts val="276"/>
              </a:spcBef>
            </a:pPr>
            <a:r>
              <a:rPr sz="900" spc="30">
                <a:solidFill>
                  <a:srgbClr val="000000">
                    <a:alpha val="100000"/>
                  </a:srgbClr>
                </a:solidFill>
                <a:latin typeface="Microsoft YaHei"/>
                <a:ea typeface="Microsoft YaHei"/>
                <a:cs typeface="Microsoft YaHei"/>
              </a:rPr>
              <a:t>外消火栓或消防水泵接合器</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不应设置影响逃生</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灭火救援或遮挡排烟窗</a:t>
            </a:r>
            <a:r>
              <a:rPr sz="1800" spc="3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消</a:t>
            </a:r>
            <a:r>
              <a:rPr sz="900" spc="0">
                <a:solidFill>
                  <a:srgbClr val="000000">
                    <a:alpha val="100000"/>
                  </a:srgbClr>
                </a:solidFill>
                <a:latin typeface="Microsoft YaHei"/>
                <a:ea typeface="Microsoft YaHei"/>
                <a:cs typeface="Microsoft YaHei"/>
              </a:rPr>
              <a:t>防救援口的架空管线</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广告</a:t>
            </a:r>
            <a:endParaRPr lang="Microsoft YaHei" altLang="Microsoft YaHei" sz="900"/>
          </a:p>
        </p:txBody>
      </p:sp>
      <p:sp>
        <p:nvSpPr>
          <p:cNvPr id="40" name="rect"/>
          <p:cNvSpPr/>
          <p:nvPr/>
        </p:nvSpPr>
        <p:spPr>
          <a:xfrm>
            <a:off x="2316099" y="9680193"/>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textbox 41"/>
          <p:cNvSpPr/>
          <p:nvPr/>
        </p:nvSpPr>
        <p:spPr>
          <a:xfrm>
            <a:off x="6519416" y="9861154"/>
            <a:ext cx="63500" cy="111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78"/>
              </a:lnSpc>
            </a:pPr>
            <a:r>
              <a:rPr sz="500" spc="0">
                <a:solidFill>
                  <a:srgbClr val="000000">
                    <a:alpha val="100000"/>
                  </a:srgbClr>
                </a:solidFill>
                <a:latin typeface="Microsoft YaHei"/>
                <a:ea typeface="Microsoft YaHei"/>
                <a:cs typeface="Microsoft YaHei"/>
              </a:rPr>
              <a:t>5</a:t>
            </a:r>
            <a:endParaRPr lang="Microsoft YaHei" altLang="Microsoft YaHei" sz="5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 name="textbox 42"/>
          <p:cNvSpPr/>
          <p:nvPr/>
        </p:nvSpPr>
        <p:spPr>
          <a:xfrm>
            <a:off x="793199" y="907470"/>
            <a:ext cx="5871845" cy="8933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marL="15218" algn="l" rtl="0" eaLnBrk="0">
              <a:lnSpc>
                <a:spcPts val="1241"/>
              </a:lnSpc>
              <a:spcBef>
                <a:spcPts val="1436"/>
              </a:spcBef>
            </a:pPr>
            <a:r>
              <a:rPr sz="900" spc="110">
                <a:solidFill>
                  <a:srgbClr val="000000">
                    <a:alpha val="100000"/>
                  </a:srgbClr>
                </a:solidFill>
                <a:latin typeface="Microsoft YaHei"/>
                <a:ea typeface="Microsoft YaHei"/>
                <a:cs typeface="Microsoft YaHei"/>
              </a:rPr>
              <a:t>牌等障碍物</a:t>
            </a:r>
            <a:r>
              <a:rPr sz="1800" spc="90">
                <a:solidFill>
                  <a:srgbClr val="000000">
                    <a:alpha val="100000"/>
                  </a:srgbClr>
                </a:solidFill>
                <a:latin typeface="Microsoft YaHei"/>
                <a:ea typeface="Microsoft YaHei"/>
                <a:cs typeface="Microsoft YaHei"/>
              </a:rPr>
              <a:t>。</a:t>
            </a:r>
            <a:endParaRPr lang="Microsoft YaHei" altLang="Microsoft YaHei" sz="1800"/>
          </a:p>
          <a:p>
            <a:pPr marL="15218" indent="-1083" algn="l" rtl="0" eaLnBrk="0">
              <a:lnSpc>
                <a:spcPct val="67000"/>
              </a:lnSpc>
              <a:spcBef>
                <a:spcPts val="412"/>
              </a:spcBef>
            </a:pPr>
            <a:r>
              <a:rPr sz="1400" spc="-20" baseline="-3720">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3</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人员密集场所不应擅自改变防火分区</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不应擅自停用</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改变防火分隔设施和消防设施</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不应降</a:t>
            </a:r>
            <a:r>
              <a:rPr sz="900" spc="0">
                <a:solidFill>
                  <a:srgbClr val="000000">
                    <a:alpha val="100000"/>
                  </a:srgbClr>
                </a:solidFill>
                <a:latin typeface="Microsoft YaHei"/>
                <a:ea typeface="Microsoft YaHei"/>
                <a:cs typeface="Microsoft YaHei"/>
              </a:rPr>
              <a:t>低 </a:t>
            </a:r>
            <a:r>
              <a:rPr sz="900" spc="70">
                <a:solidFill>
                  <a:srgbClr val="000000">
                    <a:alpha val="100000"/>
                  </a:srgbClr>
                </a:solidFill>
                <a:latin typeface="Microsoft YaHei"/>
                <a:ea typeface="Microsoft YaHei"/>
                <a:cs typeface="Microsoft YaHei"/>
              </a:rPr>
              <a:t>建筑装修材料的燃烧性能等级</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建筑的内部装修不应改变疏散门的开启方向</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减少安全出口</a:t>
            </a:r>
            <a:r>
              <a:rPr sz="1800" spc="1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疏散出口 </a:t>
            </a:r>
            <a:r>
              <a:rPr sz="900" spc="60">
                <a:solidFill>
                  <a:srgbClr val="000000">
                    <a:alpha val="100000"/>
                  </a:srgbClr>
                </a:solidFill>
                <a:latin typeface="Microsoft YaHei"/>
                <a:ea typeface="Microsoft YaHei"/>
                <a:cs typeface="Microsoft YaHei"/>
              </a:rPr>
              <a:t>的数量和宽度</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增加疏散距离</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影响安全疏散</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建筑内部装修不应影响消防设</a:t>
            </a:r>
            <a:r>
              <a:rPr sz="900" spc="30">
                <a:solidFill>
                  <a:srgbClr val="000000">
                    <a:alpha val="100000"/>
                  </a:srgbClr>
                </a:solidFill>
                <a:latin typeface="Microsoft YaHei"/>
                <a:ea typeface="Microsoft YaHei"/>
                <a:cs typeface="Microsoft YaHei"/>
              </a:rPr>
              <a:t>施</a:t>
            </a:r>
            <a:r>
              <a:rPr sz="900" spc="0">
                <a:solidFill>
                  <a:srgbClr val="000000">
                    <a:alpha val="100000"/>
                  </a:srgbClr>
                </a:solidFill>
                <a:latin typeface="Microsoft YaHei"/>
                <a:ea typeface="Microsoft YaHei"/>
                <a:cs typeface="Microsoft YaHei"/>
              </a:rPr>
              <a:t>的正常使用</a:t>
            </a:r>
            <a:r>
              <a:rPr sz="1800" spc="0">
                <a:solidFill>
                  <a:srgbClr val="000000">
                    <a:alpha val="100000"/>
                  </a:srgbClr>
                </a:solidFill>
                <a:latin typeface="Microsoft YaHei"/>
                <a:ea typeface="Microsoft YaHei"/>
                <a:cs typeface="Microsoft YaHei"/>
              </a:rPr>
              <a:t>。</a:t>
            </a:r>
            <a:endParaRPr lang="Microsoft YaHei" altLang="Microsoft YaHei" sz="1800"/>
          </a:p>
          <a:p>
            <a:pPr marL="25323" indent="-11188" algn="l" rtl="0" eaLnBrk="0">
              <a:lnSpc>
                <a:spcPct val="63000"/>
              </a:lnSpc>
              <a:spcBef>
                <a:spcPts val="455"/>
              </a:spcBef>
            </a:pPr>
            <a:r>
              <a:rPr sz="1400" spc="20" baseline="-3720">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人员密集场所应在公共部位的明显位置设置疏散示意图</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警示标识等</a:t>
            </a:r>
            <a:r>
              <a:rPr sz="1800" spc="2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提示公众对该场所存在 </a:t>
            </a:r>
            <a:r>
              <a:rPr sz="900" spc="50">
                <a:solidFill>
                  <a:srgbClr val="000000">
                    <a:alpha val="100000"/>
                  </a:srgbClr>
                </a:solidFill>
                <a:latin typeface="Microsoft YaHei"/>
                <a:ea typeface="Microsoft YaHei"/>
                <a:cs typeface="Microsoft YaHei"/>
              </a:rPr>
              <a:t>的下列违法行为有投诉</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举报的义</a:t>
            </a:r>
            <a:r>
              <a:rPr sz="900" spc="10">
                <a:solidFill>
                  <a:srgbClr val="000000">
                    <a:alpha val="100000"/>
                  </a:srgbClr>
                </a:solidFill>
                <a:latin typeface="Microsoft YaHei"/>
                <a:ea typeface="Microsoft YaHei"/>
                <a:cs typeface="Microsoft YaHei"/>
              </a:rPr>
              <a:t>务</a:t>
            </a:r>
            <a:r>
              <a:rPr sz="1800" spc="0">
                <a:solidFill>
                  <a:srgbClr val="000000">
                    <a:alpha val="100000"/>
                  </a:srgbClr>
                </a:solidFill>
                <a:latin typeface="Microsoft YaHei"/>
                <a:ea typeface="Microsoft YaHei"/>
                <a:cs typeface="Microsoft YaHei"/>
              </a:rPr>
              <a:t>：</a:t>
            </a:r>
            <a:endParaRPr lang="Microsoft YaHei" altLang="Microsoft YaHei" sz="1800"/>
          </a:p>
          <a:p>
            <a:pPr marL="282631" algn="l" rtl="0" eaLnBrk="0">
              <a:lnSpc>
                <a:spcPts val="1374"/>
              </a:lnSpc>
              <a:spcBef>
                <a:spcPts val="435"/>
              </a:spcBef>
            </a:pPr>
            <a:r>
              <a:rPr sz="2000" spc="0">
                <a:solidFill>
                  <a:srgbClr val="000000">
                    <a:alpha val="100000"/>
                  </a:srgbClr>
                </a:solidFill>
                <a:latin typeface="Microsoft YaHei"/>
                <a:ea typeface="Microsoft YaHei"/>
                <a:cs typeface="Microsoft YaHei"/>
              </a:rPr>
              <a:t>a</a:t>
            </a:r>
            <a:r>
              <a:rPr sz="900" spc="-10">
                <a:solidFill>
                  <a:srgbClr val="000000">
                    <a:alpha val="100000"/>
                  </a:srgbClr>
                </a:solidFill>
                <a:latin typeface="Microsoft YaHei"/>
                <a:ea typeface="Microsoft YaHei"/>
                <a:cs typeface="Microsoft YaHei"/>
              </a:rPr>
              <a:t>)    使用</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营业期间锁闭疏散门</a:t>
            </a:r>
            <a:r>
              <a:rPr sz="1800" spc="-10">
                <a:solidFill>
                  <a:srgbClr val="000000">
                    <a:alpha val="100000"/>
                  </a:srgbClr>
                </a:solidFill>
                <a:latin typeface="Microsoft YaHei"/>
                <a:ea typeface="Microsoft YaHei"/>
                <a:cs typeface="Microsoft YaHei"/>
              </a:rPr>
              <a:t>；</a:t>
            </a:r>
            <a:endParaRPr lang="Microsoft YaHei" altLang="Microsoft YaHei" sz="1800"/>
          </a:p>
          <a:p>
            <a:pPr marL="282889" algn="l" rtl="0" eaLnBrk="0">
              <a:lnSpc>
                <a:spcPts val="1374"/>
              </a:lnSpc>
              <a:spcBef>
                <a:spcPts val="276"/>
              </a:spcBef>
            </a:pPr>
            <a:r>
              <a:rPr sz="2000" spc="0">
                <a:solidFill>
                  <a:srgbClr val="000000">
                    <a:alpha val="100000"/>
                  </a:srgbClr>
                </a:solidFill>
                <a:latin typeface="Microsoft YaHei"/>
                <a:ea typeface="Microsoft YaHei"/>
                <a:cs typeface="Microsoft YaHei"/>
              </a:rPr>
              <a:t>b</a:t>
            </a:r>
            <a:r>
              <a:rPr sz="900" spc="-10">
                <a:solidFill>
                  <a:srgbClr val="000000">
                    <a:alpha val="100000"/>
                  </a:srgbClr>
                </a:solidFill>
                <a:latin typeface="Microsoft YaHei"/>
                <a:ea typeface="Microsoft YaHei"/>
                <a:cs typeface="Microsoft YaHei"/>
              </a:rPr>
              <a:t>)    封</a:t>
            </a:r>
            <a:r>
              <a:rPr sz="900" spc="0">
                <a:solidFill>
                  <a:srgbClr val="000000">
                    <a:alpha val="100000"/>
                  </a:srgbClr>
                </a:solidFill>
                <a:latin typeface="Microsoft YaHei"/>
                <a:ea typeface="Microsoft YaHei"/>
                <a:cs typeface="Microsoft YaHei"/>
              </a:rPr>
              <a:t>堵</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占用疏散通道或消防车道</a:t>
            </a:r>
            <a:r>
              <a:rPr sz="1800" spc="0">
                <a:solidFill>
                  <a:srgbClr val="000000">
                    <a:alpha val="100000"/>
                  </a:srgbClr>
                </a:solidFill>
                <a:latin typeface="Microsoft YaHei"/>
                <a:ea typeface="Microsoft YaHei"/>
                <a:cs typeface="Microsoft YaHei"/>
              </a:rPr>
              <a:t>；</a:t>
            </a:r>
            <a:endParaRPr lang="Microsoft YaHei" altLang="Microsoft YaHei" sz="1800"/>
          </a:p>
          <a:p>
            <a:pPr marL="283966" algn="l" rtl="0" eaLnBrk="0">
              <a:lnSpc>
                <a:spcPts val="1144"/>
              </a:lnSpc>
              <a:spcBef>
                <a:spcPts val="285"/>
              </a:spcBef>
            </a:pPr>
            <a:r>
              <a:rPr sz="2000" spc="0">
                <a:solidFill>
                  <a:srgbClr val="000000">
                    <a:alpha val="100000"/>
                  </a:srgbClr>
                </a:solidFill>
                <a:latin typeface="Microsoft YaHei"/>
                <a:ea typeface="Microsoft YaHei"/>
                <a:cs typeface="Microsoft YaHei"/>
              </a:rPr>
              <a:t>c</a:t>
            </a:r>
            <a:r>
              <a:rPr sz="900" spc="-10">
                <a:solidFill>
                  <a:srgbClr val="000000">
                    <a:alpha val="100000"/>
                  </a:srgbClr>
                </a:solidFill>
                <a:latin typeface="Microsoft YaHei"/>
                <a:ea typeface="Microsoft YaHei"/>
                <a:cs typeface="Microsoft YaHei"/>
              </a:rPr>
              <a:t>)    使用</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营业期间违规进行电焊</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气焊等动火作业</a:t>
            </a:r>
            <a:r>
              <a:rPr sz="1800" spc="0">
                <a:solidFill>
                  <a:srgbClr val="000000">
                    <a:alpha val="100000"/>
                  </a:srgbClr>
                </a:solidFill>
                <a:latin typeface="Microsoft YaHei"/>
                <a:ea typeface="Microsoft YaHei"/>
                <a:cs typeface="Microsoft YaHei"/>
              </a:rPr>
              <a:t>；</a:t>
            </a:r>
            <a:endParaRPr lang="Microsoft YaHei" altLang="Microsoft YaHei" sz="1800"/>
          </a:p>
          <a:p>
            <a:pPr marL="283710" algn="l" rtl="0" eaLnBrk="0">
              <a:lnSpc>
                <a:spcPct val="78000"/>
              </a:lnSpc>
              <a:spcBef>
                <a:spcPts val="7"/>
              </a:spcBef>
            </a:pPr>
            <a:r>
              <a:rPr sz="2000" spc="0">
                <a:solidFill>
                  <a:srgbClr val="000000">
                    <a:alpha val="100000"/>
                  </a:srgbClr>
                </a:solidFill>
                <a:latin typeface="Microsoft YaHei"/>
                <a:ea typeface="Microsoft YaHei"/>
                <a:cs typeface="Microsoft YaHei"/>
              </a:rPr>
              <a:t>d</a:t>
            </a:r>
            <a:r>
              <a:rPr sz="900" spc="20">
                <a:solidFill>
                  <a:srgbClr val="000000">
                    <a:alpha val="100000"/>
                  </a:srgbClr>
                </a:solidFill>
                <a:latin typeface="Microsoft YaHei"/>
                <a:ea typeface="Microsoft YaHei"/>
                <a:cs typeface="Microsoft YaHei"/>
              </a:rPr>
              <a:t>)    疏散指示标志</a:t>
            </a:r>
            <a:r>
              <a:rPr sz="900" spc="0">
                <a:solidFill>
                  <a:srgbClr val="000000">
                    <a:alpha val="100000"/>
                  </a:srgbClr>
                </a:solidFill>
                <a:latin typeface="Microsoft YaHei"/>
                <a:ea typeface="Microsoft YaHei"/>
                <a:cs typeface="Microsoft YaHei"/>
              </a:rPr>
              <a:t>损坏</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不准确或不清楚</a:t>
            </a:r>
            <a:r>
              <a:rPr sz="1800" spc="0">
                <a:solidFill>
                  <a:srgbClr val="000000">
                    <a:alpha val="100000"/>
                  </a:srgbClr>
                </a:solidFill>
                <a:latin typeface="Microsoft YaHei"/>
                <a:ea typeface="Microsoft YaHei"/>
                <a:cs typeface="Microsoft YaHei"/>
              </a:rPr>
              <a:t>；</a:t>
            </a:r>
            <a:endParaRPr lang="Microsoft YaHei" altLang="Microsoft YaHei" sz="1800"/>
          </a:p>
          <a:p>
            <a:pPr marL="283915" algn="l" rtl="0" eaLnBrk="0">
              <a:lnSpc>
                <a:spcPts val="1144"/>
              </a:lnSpc>
              <a:spcBef>
                <a:spcPts val="276"/>
              </a:spcBef>
            </a:pPr>
            <a:r>
              <a:rPr sz="2000" spc="0">
                <a:solidFill>
                  <a:srgbClr val="000000">
                    <a:alpha val="100000"/>
                  </a:srgbClr>
                </a:solidFill>
                <a:latin typeface="Microsoft YaHei"/>
                <a:ea typeface="Microsoft YaHei"/>
                <a:cs typeface="Microsoft YaHei"/>
              </a:rPr>
              <a:t>e</a:t>
            </a:r>
            <a:r>
              <a:rPr sz="900" spc="30">
                <a:solidFill>
                  <a:srgbClr val="000000">
                    <a:alpha val="100000"/>
                  </a:srgbClr>
                </a:solidFill>
                <a:latin typeface="Microsoft YaHei"/>
                <a:ea typeface="Microsoft YaHei"/>
                <a:cs typeface="Microsoft YaHei"/>
              </a:rPr>
              <a:t>)    停用消防设施</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消防设施未保持完好有</a:t>
            </a:r>
            <a:r>
              <a:rPr sz="900" spc="0">
                <a:solidFill>
                  <a:srgbClr val="000000">
                    <a:alpha val="100000"/>
                  </a:srgbClr>
                </a:solidFill>
                <a:latin typeface="Microsoft YaHei"/>
                <a:ea typeface="Microsoft YaHei"/>
                <a:cs typeface="Microsoft YaHei"/>
              </a:rPr>
              <a:t>效</a:t>
            </a:r>
            <a:r>
              <a:rPr sz="1800" spc="0">
                <a:solidFill>
                  <a:srgbClr val="000000">
                    <a:alpha val="100000"/>
                  </a:srgbClr>
                </a:solidFill>
                <a:latin typeface="Microsoft YaHei"/>
                <a:ea typeface="Microsoft YaHei"/>
                <a:cs typeface="Microsoft YaHei"/>
              </a:rPr>
              <a:t>；</a:t>
            </a:r>
            <a:endParaRPr lang="Microsoft YaHei" altLang="Microsoft YaHei" sz="1800"/>
          </a:p>
          <a:p>
            <a:pPr marL="282168" algn="l" rtl="0" eaLnBrk="0">
              <a:lnSpc>
                <a:spcPct val="80000"/>
              </a:lnSpc>
              <a:spcBef>
                <a:spcPts val="14"/>
              </a:spcBef>
            </a:pPr>
            <a:r>
              <a:rPr sz="2000" spc="0">
                <a:solidFill>
                  <a:srgbClr val="000000">
                    <a:alpha val="100000"/>
                  </a:srgbClr>
                </a:solidFill>
                <a:latin typeface="Microsoft YaHei"/>
                <a:ea typeface="Microsoft YaHei"/>
                <a:cs typeface="Microsoft YaHei"/>
              </a:rPr>
              <a:t>f</a:t>
            </a:r>
            <a:r>
              <a:rPr sz="900" spc="80">
                <a:solidFill>
                  <a:srgbClr val="000000">
                    <a:alpha val="100000"/>
                  </a:srgbClr>
                </a:solidFill>
                <a:latin typeface="Microsoft YaHei"/>
                <a:ea typeface="Microsoft YaHei"/>
                <a:cs typeface="Microsoft YaHei"/>
              </a:rPr>
              <a:t>)     违规储存使用易燃易爆危险品</a:t>
            </a:r>
            <a:r>
              <a:rPr sz="1800" spc="2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468"/>
              </a:lnSpc>
              <a:spcBef>
                <a:spcPts val="1065"/>
              </a:spcBef>
            </a:pPr>
            <a:r>
              <a:rPr sz="1300" spc="-10" baseline="8846">
                <a:solidFill>
                  <a:srgbClr val="000000">
                    <a:alpha val="100000"/>
                  </a:srgbClr>
                </a:solidFill>
                <a:latin typeface="Arial"/>
                <a:ea typeface="Arial"/>
                <a:cs typeface="Arial"/>
              </a:rPr>
              <a:t>7</a:t>
            </a:r>
            <a:r>
              <a:rPr sz="1900" spc="-10">
                <a:solidFill>
                  <a:srgbClr val="000000">
                    <a:alpha val="100000"/>
                  </a:srgbClr>
                </a:solidFill>
                <a:latin typeface="Microsoft YaHei"/>
                <a:ea typeface="Microsoft YaHei"/>
                <a:cs typeface="Microsoft YaHei"/>
              </a:rPr>
              <a:t>．</a:t>
            </a:r>
            <a:r>
              <a:rPr sz="1300" spc="-10" baseline="8846">
                <a:solidFill>
                  <a:srgbClr val="000000">
                    <a:alpha val="100000"/>
                  </a:srgbClr>
                </a:solidFill>
                <a:latin typeface="Arial"/>
                <a:ea typeface="Arial"/>
                <a:cs typeface="Arial"/>
              </a:rPr>
              <a:t>2</a:t>
            </a:r>
            <a:r>
              <a:rPr sz="800" spc="-10">
                <a:solidFill>
                  <a:srgbClr val="000000">
                    <a:alpha val="100000"/>
                  </a:srgbClr>
                </a:solidFill>
                <a:latin typeface="Arial"/>
                <a:ea typeface="Arial"/>
                <a:cs typeface="Arial"/>
              </a:rPr>
              <a:t>     </a:t>
            </a:r>
            <a:r>
              <a:rPr sz="800" spc="-10">
                <a:solidFill>
                  <a:srgbClr val="000000">
                    <a:alpha val="100000"/>
                  </a:srgbClr>
                </a:solidFill>
                <a:latin typeface="Microsoft YaHei"/>
                <a:ea typeface="Microsoft YaHei"/>
                <a:cs typeface="Microsoft YaHei"/>
              </a:rPr>
              <a:t>消防安全例会</a:t>
            </a:r>
            <a:endParaRPr lang="Microsoft YaHei" altLang="Microsoft YaHei" sz="800"/>
          </a:p>
          <a:p>
            <a:pPr marL="14602" indent="-467" algn="l" rtl="0" eaLnBrk="0">
              <a:lnSpc>
                <a:spcPct val="74000"/>
              </a:lnSpc>
              <a:spcBef>
                <a:spcPts val="465"/>
              </a:spcBef>
            </a:pPr>
            <a:r>
              <a:rPr sz="1400" spc="-50" baseline="-3720">
                <a:solidFill>
                  <a:srgbClr val="000000">
                    <a:alpha val="100000"/>
                  </a:srgbClr>
                </a:solidFill>
                <a:latin typeface="Arial"/>
                <a:ea typeface="Arial"/>
                <a:cs typeface="Arial"/>
              </a:rPr>
              <a:t>7</a:t>
            </a:r>
            <a:r>
              <a:rPr sz="2000" spc="-50">
                <a:solidFill>
                  <a:srgbClr val="000000">
                    <a:alpha val="100000"/>
                  </a:srgbClr>
                </a:solidFill>
                <a:latin typeface="Microsoft YaHei"/>
                <a:ea typeface="Microsoft YaHei"/>
                <a:cs typeface="Microsoft YaHei"/>
              </a:rPr>
              <a:t>．</a:t>
            </a:r>
            <a:r>
              <a:rPr sz="1400" spc="-50" baseline="-3720">
                <a:solidFill>
                  <a:srgbClr val="000000">
                    <a:alpha val="100000"/>
                  </a:srgbClr>
                </a:solidFill>
                <a:latin typeface="Arial"/>
                <a:ea typeface="Arial"/>
                <a:cs typeface="Arial"/>
              </a:rPr>
              <a:t>2</a:t>
            </a:r>
            <a:r>
              <a:rPr sz="2000" spc="-50">
                <a:solidFill>
                  <a:srgbClr val="000000">
                    <a:alpha val="100000"/>
                  </a:srgbClr>
                </a:solidFill>
                <a:latin typeface="Microsoft YaHei"/>
                <a:ea typeface="Microsoft YaHei"/>
                <a:cs typeface="Microsoft YaHei"/>
              </a:rPr>
              <a:t>．</a:t>
            </a:r>
            <a:r>
              <a:rPr sz="1400" spc="-50" baseline="-3720">
                <a:solidFill>
                  <a:srgbClr val="000000">
                    <a:alpha val="100000"/>
                  </a:srgbClr>
                </a:solidFill>
                <a:latin typeface="Arial"/>
                <a:ea typeface="Arial"/>
                <a:cs typeface="Arial"/>
              </a:rPr>
              <a:t>1</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人员密集场所应建立消防安全例会制度</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处理涉及消防安全的重大问题</a:t>
            </a:r>
            <a:r>
              <a:rPr sz="1800" spc="-50">
                <a:solidFill>
                  <a:srgbClr val="000000">
                    <a:alpha val="100000"/>
                  </a:srgbClr>
                </a:solidFill>
                <a:latin typeface="Microsoft YaHei"/>
                <a:ea typeface="Microsoft YaHei"/>
                <a:cs typeface="Microsoft YaHei"/>
              </a:rPr>
              <a:t>，</a:t>
            </a:r>
            <a:r>
              <a:rPr sz="900" spc="-50">
                <a:solidFill>
                  <a:srgbClr val="000000">
                    <a:alpha val="100000"/>
                  </a:srgbClr>
                </a:solidFill>
                <a:latin typeface="Microsoft YaHei"/>
                <a:ea typeface="Microsoft YaHei"/>
                <a:cs typeface="Microsoft YaHei"/>
              </a:rPr>
              <a:t>研</a:t>
            </a:r>
            <a:r>
              <a:rPr sz="900" spc="0">
                <a:solidFill>
                  <a:srgbClr val="000000">
                    <a:alpha val="100000"/>
                  </a:srgbClr>
                </a:solidFill>
                <a:latin typeface="Microsoft YaHei"/>
                <a:ea typeface="Microsoft YaHei"/>
                <a:cs typeface="Microsoft YaHei"/>
              </a:rPr>
              <a:t>究</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部署</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落实本场 </a:t>
            </a:r>
            <a:r>
              <a:rPr sz="900" spc="140">
                <a:solidFill>
                  <a:srgbClr val="000000">
                    <a:alpha val="100000"/>
                  </a:srgbClr>
                </a:solidFill>
                <a:latin typeface="Microsoft YaHei"/>
                <a:ea typeface="Microsoft YaHei"/>
                <a:cs typeface="Microsoft YaHei"/>
              </a:rPr>
              <a:t>所的消防安全工作计划和措施</a:t>
            </a:r>
            <a:r>
              <a:rPr sz="1800" spc="10">
                <a:solidFill>
                  <a:srgbClr val="000000">
                    <a:alpha val="100000"/>
                  </a:srgbClr>
                </a:solidFill>
                <a:latin typeface="Microsoft YaHei"/>
                <a:ea typeface="Microsoft YaHei"/>
                <a:cs typeface="Microsoft YaHei"/>
              </a:rPr>
              <a:t>。</a:t>
            </a:r>
            <a:endParaRPr lang="Microsoft YaHei" altLang="Microsoft YaHei" sz="1800"/>
          </a:p>
          <a:p>
            <a:pPr marL="13739" indent="395" algn="l" rtl="0" eaLnBrk="0">
              <a:lnSpc>
                <a:spcPct val="62000"/>
              </a:lnSpc>
              <a:spcBef>
                <a:spcPts val="437"/>
              </a:spcBef>
            </a:pPr>
            <a:r>
              <a:rPr sz="1400" spc="-20" baseline="-3720">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2</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消防安全例会应由消防安全责任人主持</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消防安全管理人提出议程</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有关人员参加</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并应形成</a:t>
            </a:r>
            <a:r>
              <a:rPr sz="900" spc="0">
                <a:solidFill>
                  <a:srgbClr val="000000">
                    <a:alpha val="100000"/>
                  </a:srgbClr>
                </a:solidFill>
                <a:latin typeface="Microsoft YaHei"/>
                <a:ea typeface="Microsoft YaHei"/>
                <a:cs typeface="Microsoft YaHei"/>
              </a:rPr>
              <a:t>会 </a:t>
            </a:r>
            <a:r>
              <a:rPr sz="900" spc="30">
                <a:solidFill>
                  <a:srgbClr val="000000">
                    <a:alpha val="100000"/>
                  </a:srgbClr>
                </a:solidFill>
                <a:latin typeface="Microsoft YaHei"/>
                <a:ea typeface="Microsoft YaHei"/>
                <a:cs typeface="Microsoft YaHei"/>
              </a:rPr>
              <a:t>议纪要或决议</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每月不宜少于一</a:t>
            </a:r>
            <a:r>
              <a:rPr sz="900" spc="20">
                <a:solidFill>
                  <a:srgbClr val="000000">
                    <a:alpha val="100000"/>
                  </a:srgbClr>
                </a:solidFill>
                <a:latin typeface="Microsoft YaHei"/>
                <a:ea typeface="Microsoft YaHei"/>
                <a:cs typeface="Microsoft YaHei"/>
              </a:rPr>
              <a:t> </a:t>
            </a:r>
            <a:r>
              <a:rPr sz="900" spc="0">
                <a:solidFill>
                  <a:srgbClr val="000000">
                    <a:alpha val="100000"/>
                  </a:srgbClr>
                </a:solidFill>
                <a:latin typeface="Microsoft YaHei"/>
                <a:ea typeface="Microsoft YaHei"/>
                <a:cs typeface="Microsoft YaHei"/>
              </a:rPr>
              <a:t>次</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ct val="69000"/>
              </a:lnSpc>
              <a:spcBef>
                <a:spcPts val="1287"/>
              </a:spcBef>
            </a:pPr>
            <a:r>
              <a:rPr sz="1100" spc="-10" baseline="-4735">
                <a:solidFill>
                  <a:srgbClr val="000000">
                    <a:alpha val="100000"/>
                  </a:srgbClr>
                </a:solidFill>
                <a:latin typeface="Arial"/>
                <a:ea typeface="Arial"/>
                <a:cs typeface="Arial"/>
              </a:rPr>
              <a:t>7</a:t>
            </a:r>
            <a:r>
              <a:rPr sz="1600" spc="-10">
                <a:solidFill>
                  <a:srgbClr val="000000">
                    <a:alpha val="100000"/>
                  </a:srgbClr>
                </a:solidFill>
                <a:latin typeface="Microsoft YaHei"/>
                <a:ea typeface="Microsoft YaHei"/>
                <a:cs typeface="Microsoft YaHei"/>
              </a:rPr>
              <a:t>．</a:t>
            </a:r>
            <a:r>
              <a:rPr sz="1100" spc="-10" baseline="-4735">
                <a:solidFill>
                  <a:srgbClr val="000000">
                    <a:alpha val="100000"/>
                  </a:srgbClr>
                </a:solidFill>
                <a:latin typeface="Arial"/>
                <a:ea typeface="Arial"/>
                <a:cs typeface="Arial"/>
              </a:rPr>
              <a:t>3</a:t>
            </a:r>
            <a:r>
              <a:rPr sz="700" spc="-10">
                <a:solidFill>
                  <a:srgbClr val="000000">
                    <a:alpha val="100000"/>
                  </a:srgbClr>
                </a:solidFill>
                <a:latin typeface="Arial"/>
                <a:ea typeface="Arial"/>
                <a:cs typeface="Arial"/>
              </a:rPr>
              <a:t>      </a:t>
            </a:r>
            <a:r>
              <a:rPr sz="700" spc="-10">
                <a:solidFill>
                  <a:srgbClr val="000000">
                    <a:alpha val="100000"/>
                  </a:srgbClr>
                </a:solidFill>
                <a:latin typeface="Microsoft YaHei"/>
                <a:ea typeface="Microsoft YaHei"/>
                <a:cs typeface="Microsoft YaHei"/>
              </a:rPr>
              <a:t>防火巡查</a:t>
            </a:r>
            <a:r>
              <a:rPr sz="1500" spc="0">
                <a:solidFill>
                  <a:srgbClr val="000000">
                    <a:alpha val="100000"/>
                  </a:srgbClr>
                </a:solidFill>
                <a:latin typeface="Microsoft YaHei"/>
                <a:ea typeface="Microsoft YaHei"/>
                <a:cs typeface="Microsoft YaHei"/>
              </a:rPr>
              <a:t>、</a:t>
            </a:r>
            <a:r>
              <a:rPr sz="700" spc="0">
                <a:solidFill>
                  <a:srgbClr val="000000">
                    <a:alpha val="100000"/>
                  </a:srgbClr>
                </a:solidFill>
                <a:latin typeface="Microsoft YaHei"/>
                <a:ea typeface="Microsoft YaHei"/>
                <a:cs typeface="Microsoft YaHei"/>
              </a:rPr>
              <a:t>检查</a:t>
            </a:r>
            <a:endParaRPr lang="Microsoft YaHei" altLang="Microsoft YaHei" sz="700"/>
          </a:p>
          <a:p>
            <a:pPr marL="14135" algn="l" rtl="0" eaLnBrk="0">
              <a:lnSpc>
                <a:spcPts val="1363"/>
              </a:lnSpc>
              <a:spcBef>
                <a:spcPts val="1073"/>
              </a:spcBef>
            </a:pPr>
            <a:r>
              <a:rPr sz="1300" spc="-10" baseline="11232">
                <a:solidFill>
                  <a:srgbClr val="000000">
                    <a:alpha val="100000"/>
                  </a:srgbClr>
                </a:solidFill>
                <a:latin typeface="Arial"/>
                <a:ea typeface="Arial"/>
                <a:cs typeface="Arial"/>
              </a:rPr>
              <a:t>7</a:t>
            </a:r>
            <a:r>
              <a:rPr sz="1900" spc="-10">
                <a:solidFill>
                  <a:srgbClr val="000000">
                    <a:alpha val="100000"/>
                  </a:srgbClr>
                </a:solidFill>
                <a:latin typeface="Microsoft YaHei"/>
                <a:ea typeface="Microsoft YaHei"/>
                <a:cs typeface="Microsoft YaHei"/>
              </a:rPr>
              <a:t>．</a:t>
            </a:r>
            <a:r>
              <a:rPr sz="1300" spc="-10" baseline="11232">
                <a:solidFill>
                  <a:srgbClr val="000000">
                    <a:alpha val="100000"/>
                  </a:srgbClr>
                </a:solidFill>
                <a:latin typeface="Arial"/>
                <a:ea typeface="Arial"/>
                <a:cs typeface="Arial"/>
              </a:rPr>
              <a:t>3</a:t>
            </a:r>
            <a:r>
              <a:rPr sz="1900" spc="-10">
                <a:solidFill>
                  <a:srgbClr val="000000">
                    <a:alpha val="100000"/>
                  </a:srgbClr>
                </a:solidFill>
                <a:latin typeface="Microsoft YaHei"/>
                <a:ea typeface="Microsoft YaHei"/>
                <a:cs typeface="Microsoft YaHei"/>
              </a:rPr>
              <a:t>．</a:t>
            </a:r>
            <a:r>
              <a:rPr sz="1300" spc="-10" baseline="11232">
                <a:solidFill>
                  <a:srgbClr val="000000">
                    <a:alpha val="100000"/>
                  </a:srgbClr>
                </a:solidFill>
                <a:latin typeface="Arial"/>
                <a:ea typeface="Arial"/>
                <a:cs typeface="Arial"/>
              </a:rPr>
              <a:t>1</a:t>
            </a:r>
            <a:r>
              <a:rPr sz="800" spc="-10">
                <a:solidFill>
                  <a:srgbClr val="000000">
                    <a:alpha val="100000"/>
                  </a:srgbClr>
                </a:solidFill>
                <a:latin typeface="Arial"/>
                <a:ea typeface="Arial"/>
                <a:cs typeface="Arial"/>
              </a:rPr>
              <a:t>     </a:t>
            </a:r>
            <a:r>
              <a:rPr sz="800" spc="-10">
                <a:solidFill>
                  <a:srgbClr val="000000">
                    <a:alpha val="100000"/>
                  </a:srgbClr>
                </a:solidFill>
                <a:latin typeface="Microsoft YaHei"/>
                <a:ea typeface="Microsoft YaHei"/>
                <a:cs typeface="Microsoft YaHei"/>
              </a:rPr>
              <a:t>人员密集场所应建立防火巡查</a:t>
            </a:r>
            <a:r>
              <a:rPr sz="1700" spc="-10">
                <a:solidFill>
                  <a:srgbClr val="000000">
                    <a:alpha val="100000"/>
                  </a:srgbClr>
                </a:solidFill>
                <a:latin typeface="Microsoft YaHei"/>
                <a:ea typeface="Microsoft YaHei"/>
                <a:cs typeface="Microsoft YaHei"/>
              </a:rPr>
              <a:t>、</a:t>
            </a:r>
            <a:r>
              <a:rPr sz="800" spc="-10">
                <a:solidFill>
                  <a:srgbClr val="000000">
                    <a:alpha val="100000"/>
                  </a:srgbClr>
                </a:solidFill>
                <a:latin typeface="Microsoft YaHei"/>
                <a:ea typeface="Microsoft YaHei"/>
                <a:cs typeface="Microsoft YaHei"/>
              </a:rPr>
              <a:t>防火</a:t>
            </a:r>
            <a:r>
              <a:rPr sz="800" spc="0">
                <a:solidFill>
                  <a:srgbClr val="000000">
                    <a:alpha val="100000"/>
                  </a:srgbClr>
                </a:solidFill>
                <a:latin typeface="Microsoft YaHei"/>
                <a:ea typeface="Microsoft YaHei"/>
                <a:cs typeface="Microsoft YaHei"/>
              </a:rPr>
              <a:t>检查制度</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确定巡查</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检查的人员</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内容</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部位和频次</a:t>
            </a:r>
            <a:r>
              <a:rPr sz="1700" spc="0">
                <a:solidFill>
                  <a:srgbClr val="000000">
                    <a:alpha val="100000"/>
                  </a:srgbClr>
                </a:solidFill>
                <a:latin typeface="Microsoft YaHei"/>
                <a:ea typeface="Microsoft YaHei"/>
                <a:cs typeface="Microsoft YaHei"/>
              </a:rPr>
              <a:t>。</a:t>
            </a:r>
            <a:endParaRPr lang="Microsoft YaHei" altLang="Microsoft YaHei" sz="1700"/>
          </a:p>
          <a:p>
            <a:pPr marL="13739" indent="395" algn="l" rtl="0" eaLnBrk="0">
              <a:lnSpc>
                <a:spcPct val="70000"/>
              </a:lnSpc>
              <a:spcBef>
                <a:spcPts val="338"/>
              </a:spcBef>
            </a:pPr>
            <a:r>
              <a:rPr sz="1300" spc="-40" baseline="-4006">
                <a:solidFill>
                  <a:srgbClr val="000000">
                    <a:alpha val="100000"/>
                  </a:srgbClr>
                </a:solidFill>
                <a:latin typeface="Arial"/>
                <a:ea typeface="Arial"/>
                <a:cs typeface="Arial"/>
              </a:rPr>
              <a:t>7</a:t>
            </a:r>
            <a:r>
              <a:rPr sz="1900" spc="-40">
                <a:solidFill>
                  <a:srgbClr val="000000">
                    <a:alpha val="100000"/>
                  </a:srgbClr>
                </a:solidFill>
                <a:latin typeface="Microsoft YaHei"/>
                <a:ea typeface="Microsoft YaHei"/>
                <a:cs typeface="Microsoft YaHei"/>
              </a:rPr>
              <a:t>．</a:t>
            </a:r>
            <a:r>
              <a:rPr sz="1300" spc="-40" baseline="-4006">
                <a:solidFill>
                  <a:srgbClr val="000000">
                    <a:alpha val="100000"/>
                  </a:srgbClr>
                </a:solidFill>
                <a:latin typeface="Arial"/>
                <a:ea typeface="Arial"/>
                <a:cs typeface="Arial"/>
              </a:rPr>
              <a:t>3</a:t>
            </a:r>
            <a:r>
              <a:rPr sz="1900" spc="-40">
                <a:solidFill>
                  <a:srgbClr val="000000">
                    <a:alpha val="100000"/>
                  </a:srgbClr>
                </a:solidFill>
                <a:latin typeface="Microsoft YaHei"/>
                <a:ea typeface="Microsoft YaHei"/>
                <a:cs typeface="Microsoft YaHei"/>
              </a:rPr>
              <a:t>．</a:t>
            </a:r>
            <a:r>
              <a:rPr sz="1300" spc="-40" baseline="-4006">
                <a:solidFill>
                  <a:srgbClr val="000000">
                    <a:alpha val="100000"/>
                  </a:srgbClr>
                </a:solidFill>
                <a:latin typeface="Arial"/>
                <a:ea typeface="Arial"/>
                <a:cs typeface="Arial"/>
              </a:rPr>
              <a:t>2</a:t>
            </a:r>
            <a:r>
              <a:rPr sz="800" spc="-40">
                <a:solidFill>
                  <a:srgbClr val="000000">
                    <a:alpha val="100000"/>
                  </a:srgbClr>
                </a:solidFill>
                <a:latin typeface="Arial"/>
                <a:ea typeface="Arial"/>
                <a:cs typeface="Arial"/>
              </a:rPr>
              <a:t>     </a:t>
            </a:r>
            <a:r>
              <a:rPr sz="800" spc="-40">
                <a:solidFill>
                  <a:srgbClr val="000000">
                    <a:alpha val="100000"/>
                  </a:srgbClr>
                </a:solidFill>
                <a:latin typeface="Microsoft YaHei"/>
                <a:ea typeface="Microsoft YaHei"/>
                <a:cs typeface="Microsoft YaHei"/>
              </a:rPr>
              <a:t>防火巡查</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检查中</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应及时纠正违法</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违章行为</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消除火灾隐患</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无法消除的</a:t>
            </a:r>
            <a:r>
              <a:rPr sz="1700" spc="-4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应立即报告</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并记录 </a:t>
            </a:r>
            <a:r>
              <a:rPr sz="900" spc="-20">
                <a:solidFill>
                  <a:srgbClr val="000000">
                    <a:alpha val="100000"/>
                  </a:srgbClr>
                </a:solidFill>
                <a:latin typeface="Microsoft YaHei"/>
                <a:ea typeface="Microsoft YaHei"/>
                <a:cs typeface="Microsoft YaHei"/>
              </a:rPr>
              <a:t>存档</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防火巡查</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检查时</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应填写巡查</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检查记录</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巡查和检查人员及其主管人员应在记</a:t>
            </a:r>
            <a:r>
              <a:rPr sz="900" spc="0">
                <a:solidFill>
                  <a:srgbClr val="000000">
                    <a:alpha val="100000"/>
                  </a:srgbClr>
                </a:solidFill>
                <a:latin typeface="Microsoft YaHei"/>
                <a:ea typeface="Microsoft YaHei"/>
                <a:cs typeface="Microsoft YaHei"/>
              </a:rPr>
              <a:t>录上签名</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巡查 </a:t>
            </a:r>
            <a:r>
              <a:rPr sz="900" spc="-60">
                <a:solidFill>
                  <a:srgbClr val="000000">
                    <a:alpha val="100000"/>
                  </a:srgbClr>
                </a:solidFill>
                <a:latin typeface="Microsoft YaHei"/>
                <a:ea typeface="Microsoft YaHei"/>
                <a:cs typeface="Microsoft YaHei"/>
              </a:rPr>
              <a:t>记录表应包括部位</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时间</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人员和存在的问题</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参见附录 </a:t>
            </a:r>
            <a:r>
              <a:rPr sz="1400" spc="0" baseline="-7441">
                <a:solidFill>
                  <a:srgbClr val="000000">
                    <a:alpha val="100000"/>
                  </a:srgbClr>
                </a:solidFill>
                <a:latin typeface="Microsoft YaHei"/>
                <a:ea typeface="Microsoft YaHei"/>
                <a:cs typeface="Microsoft YaHei"/>
              </a:rPr>
              <a:t>A</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检查记录表应包括部位</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时间</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人员</a:t>
            </a:r>
            <a:r>
              <a:rPr sz="1800" spc="-1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巡查情 </a:t>
            </a:r>
            <a:r>
              <a:rPr sz="900" spc="20">
                <a:solidFill>
                  <a:srgbClr val="000000">
                    <a:alpha val="100000"/>
                  </a:srgbClr>
                </a:solidFill>
                <a:latin typeface="Microsoft YaHei"/>
                <a:ea typeface="Microsoft YaHei"/>
                <a:cs typeface="Microsoft YaHei"/>
              </a:rPr>
              <a:t>况</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火灾隐患整改情况和存在的</a:t>
            </a:r>
            <a:r>
              <a:rPr sz="900" spc="0">
                <a:solidFill>
                  <a:srgbClr val="000000">
                    <a:alpha val="100000"/>
                  </a:srgbClr>
                </a:solidFill>
                <a:latin typeface="Microsoft YaHei"/>
                <a:ea typeface="Microsoft YaHei"/>
                <a:cs typeface="Microsoft YaHei"/>
              </a:rPr>
              <a:t>问题</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参见附录 </a:t>
            </a:r>
            <a:r>
              <a:rPr sz="1400" spc="0" baseline="-7441">
                <a:solidFill>
                  <a:srgbClr val="000000">
                    <a:alpha val="100000"/>
                  </a:srgbClr>
                </a:solidFill>
                <a:latin typeface="Microsoft YaHei"/>
                <a:ea typeface="Microsoft YaHei"/>
                <a:cs typeface="Microsoft YaHei"/>
              </a:rPr>
              <a:t>B</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374"/>
              </a:lnSpc>
              <a:spcBef>
                <a:spcPts val="453"/>
              </a:spcBef>
            </a:pPr>
            <a:r>
              <a:rPr sz="1400" spc="-10" baseline="8035">
                <a:solidFill>
                  <a:srgbClr val="000000">
                    <a:alpha val="100000"/>
                  </a:srgbClr>
                </a:solidFill>
                <a:latin typeface="Arial"/>
                <a:ea typeface="Arial"/>
                <a:cs typeface="Arial"/>
              </a:rPr>
              <a:t>7</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3</a:t>
            </a:r>
            <a:r>
              <a:rPr sz="2000" spc="-10">
                <a:solidFill>
                  <a:srgbClr val="000000">
                    <a:alpha val="100000"/>
                  </a:srgbClr>
                </a:solidFill>
                <a:latin typeface="Microsoft YaHei"/>
                <a:ea typeface="Microsoft YaHei"/>
                <a:cs typeface="Microsoft YaHei"/>
              </a:rPr>
              <a:t>．</a:t>
            </a:r>
            <a:r>
              <a:rPr sz="1400" spc="-10" baseline="8035">
                <a:solidFill>
                  <a:srgbClr val="000000">
                    <a:alpha val="100000"/>
                  </a:srgbClr>
                </a:solidFill>
                <a:latin typeface="Arial"/>
                <a:ea typeface="Arial"/>
                <a:cs typeface="Arial"/>
              </a:rPr>
              <a:t>3</a:t>
            </a:r>
            <a:r>
              <a:rPr sz="900" spc="-10">
                <a:solidFill>
                  <a:srgbClr val="000000">
                    <a:alpha val="100000"/>
                  </a:srgbClr>
                </a:solidFill>
                <a:latin typeface="Arial"/>
                <a:ea typeface="Arial"/>
                <a:cs typeface="Arial"/>
              </a:rPr>
              <a:t>    </a:t>
            </a:r>
            <a:r>
              <a:rPr sz="900" spc="-10">
                <a:solidFill>
                  <a:srgbClr val="000000">
                    <a:alpha val="100000"/>
                  </a:srgbClr>
                </a:solidFill>
                <a:latin typeface="Microsoft YaHei"/>
                <a:ea typeface="Microsoft YaHei"/>
                <a:cs typeface="Microsoft YaHei"/>
              </a:rPr>
              <a:t>防火巡查时发现火灾</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应立即报火警并启动单位灭火和应</a:t>
            </a:r>
            <a:r>
              <a:rPr sz="900" spc="0">
                <a:solidFill>
                  <a:srgbClr val="000000">
                    <a:alpha val="100000"/>
                  </a:srgbClr>
                </a:solidFill>
                <a:latin typeface="Microsoft YaHei"/>
                <a:ea typeface="Microsoft YaHei"/>
                <a:cs typeface="Microsoft YaHei"/>
              </a:rPr>
              <a:t>急疏散预案</a:t>
            </a:r>
            <a:r>
              <a:rPr sz="1800" spc="0">
                <a:solidFill>
                  <a:srgbClr val="000000">
                    <a:alpha val="100000"/>
                  </a:srgbClr>
                </a:solidFill>
                <a:latin typeface="Microsoft YaHei"/>
                <a:ea typeface="Microsoft YaHei"/>
                <a:cs typeface="Microsoft YaHei"/>
              </a:rPr>
              <a:t>。</a:t>
            </a:r>
            <a:endParaRPr lang="Microsoft YaHei" altLang="Microsoft YaHei" sz="1800"/>
          </a:p>
          <a:p>
            <a:pPr marL="15095" indent="-960" algn="l" rtl="0" eaLnBrk="0">
              <a:lnSpc>
                <a:spcPct val="63000"/>
              </a:lnSpc>
              <a:spcBef>
                <a:spcPts val="303"/>
              </a:spcBef>
            </a:pPr>
            <a:r>
              <a:rPr sz="1400" spc="20" baseline="-3720">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3</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4</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人员密集场所应每日进行防火巡查</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并结合实际组织开展夜间防火巡查</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防火巡查宜采用电子 </a:t>
            </a:r>
            <a:r>
              <a:rPr sz="900" spc="100">
                <a:solidFill>
                  <a:srgbClr val="000000">
                    <a:alpha val="100000"/>
                  </a:srgbClr>
                </a:solidFill>
                <a:latin typeface="Microsoft YaHei"/>
                <a:ea typeface="Microsoft YaHei"/>
                <a:cs typeface="Microsoft YaHei"/>
              </a:rPr>
              <a:t>巡更设备</a:t>
            </a:r>
            <a:r>
              <a:rPr sz="1800" spc="90">
                <a:solidFill>
                  <a:srgbClr val="000000">
                    <a:alpha val="100000"/>
                  </a:srgbClr>
                </a:solidFill>
                <a:latin typeface="Microsoft YaHei"/>
                <a:ea typeface="Microsoft YaHei"/>
                <a:cs typeface="Microsoft YaHei"/>
              </a:rPr>
              <a:t>。</a:t>
            </a:r>
            <a:endParaRPr lang="Microsoft YaHei" altLang="Microsoft YaHei" sz="1800"/>
          </a:p>
          <a:p>
            <a:pPr marL="18546" indent="-4410" algn="l" rtl="0" eaLnBrk="0">
              <a:lnSpc>
                <a:spcPct val="66000"/>
              </a:lnSpc>
              <a:spcBef>
                <a:spcPts val="400"/>
              </a:spcBef>
            </a:pPr>
            <a:r>
              <a:rPr sz="1300" spc="-20" baseline="-4006">
                <a:solidFill>
                  <a:srgbClr val="000000">
                    <a:alpha val="100000"/>
                  </a:srgbClr>
                </a:solidFill>
                <a:latin typeface="Arial"/>
                <a:ea typeface="Arial"/>
                <a:cs typeface="Arial"/>
              </a:rPr>
              <a:t>7</a:t>
            </a:r>
            <a:r>
              <a:rPr sz="1900" spc="-20">
                <a:solidFill>
                  <a:srgbClr val="000000">
                    <a:alpha val="100000"/>
                  </a:srgbClr>
                </a:solidFill>
                <a:latin typeface="Microsoft YaHei"/>
                <a:ea typeface="Microsoft YaHei"/>
                <a:cs typeface="Microsoft YaHei"/>
              </a:rPr>
              <a:t>．</a:t>
            </a:r>
            <a:r>
              <a:rPr sz="1300" spc="-20" baseline="-4006">
                <a:solidFill>
                  <a:srgbClr val="000000">
                    <a:alpha val="100000"/>
                  </a:srgbClr>
                </a:solidFill>
                <a:latin typeface="Arial"/>
                <a:ea typeface="Arial"/>
                <a:cs typeface="Arial"/>
              </a:rPr>
              <a:t>3</a:t>
            </a:r>
            <a:r>
              <a:rPr sz="1900" spc="-20">
                <a:solidFill>
                  <a:srgbClr val="000000">
                    <a:alpha val="100000"/>
                  </a:srgbClr>
                </a:solidFill>
                <a:latin typeface="Microsoft YaHei"/>
                <a:ea typeface="Microsoft YaHei"/>
                <a:cs typeface="Microsoft YaHei"/>
              </a:rPr>
              <a:t>．</a:t>
            </a:r>
            <a:r>
              <a:rPr sz="1300" spc="-20" baseline="-4006">
                <a:solidFill>
                  <a:srgbClr val="000000">
                    <a:alpha val="100000"/>
                  </a:srgbClr>
                </a:solidFill>
                <a:latin typeface="Arial"/>
                <a:ea typeface="Arial"/>
                <a:cs typeface="Arial"/>
              </a:rPr>
              <a:t>5</a:t>
            </a:r>
            <a:r>
              <a:rPr sz="800" spc="-20">
                <a:solidFill>
                  <a:srgbClr val="000000">
                    <a:alpha val="100000"/>
                  </a:srgbClr>
                </a:solidFill>
                <a:latin typeface="Arial"/>
                <a:ea typeface="Arial"/>
                <a:cs typeface="Arial"/>
              </a:rPr>
              <a:t>     </a:t>
            </a:r>
            <a:r>
              <a:rPr sz="800" spc="-20">
                <a:solidFill>
                  <a:srgbClr val="000000">
                    <a:alpha val="100000"/>
                  </a:srgbClr>
                </a:solidFill>
                <a:latin typeface="Microsoft YaHei"/>
                <a:ea typeface="Microsoft YaHei"/>
                <a:cs typeface="Microsoft YaHei"/>
              </a:rPr>
              <a:t>公众聚集场所在营业期间</a:t>
            </a:r>
            <a:r>
              <a:rPr sz="1700" spc="-20">
                <a:solidFill>
                  <a:srgbClr val="000000">
                    <a:alpha val="100000"/>
                  </a:srgbClr>
                </a:solidFill>
                <a:latin typeface="Microsoft YaHei"/>
                <a:ea typeface="Microsoft YaHei"/>
                <a:cs typeface="Microsoft YaHei"/>
              </a:rPr>
              <a:t>，</a:t>
            </a:r>
            <a:r>
              <a:rPr sz="800" spc="-20">
                <a:solidFill>
                  <a:srgbClr val="000000">
                    <a:alpha val="100000"/>
                  </a:srgbClr>
                </a:solidFill>
                <a:latin typeface="Microsoft YaHei"/>
                <a:ea typeface="Microsoft YaHei"/>
                <a:cs typeface="Microsoft YaHei"/>
              </a:rPr>
              <a:t>应至少每 </a:t>
            </a:r>
            <a:r>
              <a:rPr sz="1300" spc="-20" baseline="-4006">
                <a:solidFill>
                  <a:srgbClr val="000000">
                    <a:alpha val="100000"/>
                  </a:srgbClr>
                </a:solidFill>
                <a:latin typeface="Microsoft YaHei"/>
                <a:ea typeface="Microsoft YaHei"/>
                <a:cs typeface="Microsoft YaHei"/>
              </a:rPr>
              <a:t>2</a:t>
            </a:r>
            <a:r>
              <a:rPr sz="800" spc="-20">
                <a:solidFill>
                  <a:srgbClr val="000000">
                    <a:alpha val="100000"/>
                  </a:srgbClr>
                </a:solidFill>
                <a:latin typeface="Microsoft YaHei"/>
                <a:ea typeface="Microsoft YaHei"/>
                <a:cs typeface="Microsoft YaHei"/>
              </a:rPr>
              <a:t>  </a:t>
            </a:r>
            <a:r>
              <a:rPr sz="1900" spc="0">
                <a:solidFill>
                  <a:srgbClr val="000000">
                    <a:alpha val="100000"/>
                  </a:srgbClr>
                </a:solidFill>
                <a:latin typeface="Microsoft YaHei"/>
                <a:ea typeface="Microsoft YaHei"/>
                <a:cs typeface="Microsoft YaHei"/>
              </a:rPr>
              <a:t>h</a:t>
            </a:r>
            <a:r>
              <a:rPr sz="1900" spc="-20">
                <a:solidFill>
                  <a:srgbClr val="000000">
                    <a:alpha val="100000"/>
                  </a:srgbClr>
                </a:solidFill>
                <a:latin typeface="Microsoft YaHei"/>
                <a:ea typeface="Microsoft YaHei"/>
                <a:cs typeface="Microsoft YaHei"/>
              </a:rPr>
              <a:t> </a:t>
            </a:r>
            <a:r>
              <a:rPr sz="800" spc="-20">
                <a:solidFill>
                  <a:srgbClr val="000000">
                    <a:alpha val="100000"/>
                  </a:srgbClr>
                </a:solidFill>
                <a:latin typeface="Microsoft YaHei"/>
                <a:ea typeface="Microsoft YaHei"/>
                <a:cs typeface="Microsoft YaHei"/>
              </a:rPr>
              <a:t>巡查一 次</a:t>
            </a:r>
            <a:r>
              <a:rPr sz="1700" spc="-20">
                <a:solidFill>
                  <a:srgbClr val="000000">
                    <a:alpha val="100000"/>
                  </a:srgbClr>
                </a:solidFill>
                <a:latin typeface="Microsoft YaHei"/>
                <a:ea typeface="Microsoft YaHei"/>
                <a:cs typeface="Microsoft YaHei"/>
              </a:rPr>
              <a:t>。</a:t>
            </a:r>
            <a:r>
              <a:rPr sz="800" spc="-20">
                <a:solidFill>
                  <a:srgbClr val="000000">
                    <a:alpha val="100000"/>
                  </a:srgbClr>
                </a:solidFill>
                <a:latin typeface="Microsoft YaHei"/>
                <a:ea typeface="Microsoft YaHei"/>
                <a:cs typeface="Microsoft YaHei"/>
              </a:rPr>
              <a:t>宾馆</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医院</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养老院及寄宿制的学校</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托儿所 </a:t>
            </a:r>
            <a:r>
              <a:rPr sz="900" spc="-30">
                <a:solidFill>
                  <a:srgbClr val="000000">
                    <a:alpha val="100000"/>
                  </a:srgbClr>
                </a:solidFill>
                <a:latin typeface="Microsoft YaHei"/>
                <a:ea typeface="Microsoft YaHei"/>
                <a:cs typeface="Microsoft YaHei"/>
              </a:rPr>
              <a:t>和幼儿园</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应组织每日夜间防火巡查</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且应至少每 </a:t>
            </a:r>
            <a:r>
              <a:rPr sz="1400" spc="-30" baseline="-3720">
                <a:solidFill>
                  <a:srgbClr val="000000">
                    <a:alpha val="100000"/>
                  </a:srgbClr>
                </a:solidFill>
                <a:latin typeface="Microsoft YaHei"/>
                <a:ea typeface="Microsoft YaHei"/>
                <a:cs typeface="Microsoft YaHei"/>
              </a:rPr>
              <a:t>2</a:t>
            </a:r>
            <a:r>
              <a:rPr sz="900" spc="-30">
                <a:solidFill>
                  <a:srgbClr val="000000">
                    <a:alpha val="100000"/>
                  </a:srgbClr>
                </a:solidFill>
                <a:latin typeface="Microsoft YaHei"/>
                <a:ea typeface="Microsoft YaHei"/>
                <a:cs typeface="Microsoft YaHei"/>
              </a:rPr>
              <a:t> </a:t>
            </a:r>
            <a:r>
              <a:rPr sz="2000" spc="0">
                <a:solidFill>
                  <a:srgbClr val="000000">
                    <a:alpha val="100000"/>
                  </a:srgbClr>
                </a:solidFill>
                <a:latin typeface="Microsoft YaHei"/>
                <a:ea typeface="Microsoft YaHei"/>
                <a:cs typeface="Microsoft YaHei"/>
              </a:rPr>
              <a:t>h</a:t>
            </a:r>
            <a:r>
              <a:rPr sz="2000" spc="-30">
                <a:solidFill>
                  <a:srgbClr val="000000">
                    <a:alpha val="100000"/>
                  </a:srgbClr>
                </a:solidFill>
                <a:latin typeface="Microsoft YaHei"/>
                <a:ea typeface="Microsoft YaHei"/>
                <a:cs typeface="Microsoft YaHei"/>
              </a:rPr>
              <a:t> </a:t>
            </a:r>
            <a:r>
              <a:rPr sz="900" spc="-30">
                <a:solidFill>
                  <a:srgbClr val="000000">
                    <a:alpha val="100000"/>
                  </a:srgbClr>
                </a:solidFill>
                <a:latin typeface="Microsoft YaHei"/>
                <a:ea typeface="Microsoft YaHei"/>
                <a:cs typeface="Microsoft YaHei"/>
              </a:rPr>
              <a:t>巡查一 次</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商场</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公共娱乐场所营</a:t>
            </a:r>
            <a:r>
              <a:rPr sz="900" spc="-10">
                <a:solidFill>
                  <a:srgbClr val="000000">
                    <a:alpha val="100000"/>
                  </a:srgbClr>
                </a:solidFill>
                <a:latin typeface="Microsoft YaHei"/>
                <a:ea typeface="Microsoft YaHei"/>
                <a:cs typeface="Microsoft YaHei"/>
              </a:rPr>
              <a:t>业</a:t>
            </a:r>
            <a:r>
              <a:rPr sz="900" spc="0">
                <a:solidFill>
                  <a:srgbClr val="000000">
                    <a:alpha val="100000"/>
                  </a:srgbClr>
                </a:solidFill>
                <a:latin typeface="Microsoft YaHei"/>
                <a:ea typeface="Microsoft YaHei"/>
                <a:cs typeface="Microsoft YaHei"/>
              </a:rPr>
              <a:t>结束后</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应切 </a:t>
            </a:r>
            <a:r>
              <a:rPr sz="900" spc="70">
                <a:solidFill>
                  <a:srgbClr val="000000">
                    <a:alpha val="100000"/>
                  </a:srgbClr>
                </a:solidFill>
                <a:latin typeface="Microsoft YaHei"/>
                <a:ea typeface="Microsoft YaHei"/>
                <a:cs typeface="Microsoft YaHei"/>
              </a:rPr>
              <a:t>断非必要用电设备电源</a:t>
            </a:r>
            <a:r>
              <a:rPr sz="1800" spc="70">
                <a:solidFill>
                  <a:srgbClr val="000000">
                    <a:alpha val="100000"/>
                  </a:srgbClr>
                </a:solidFill>
                <a:latin typeface="Microsoft YaHei"/>
                <a:ea typeface="Microsoft YaHei"/>
                <a:cs typeface="Microsoft YaHei"/>
              </a:rPr>
              <a:t>，</a:t>
            </a:r>
            <a:r>
              <a:rPr sz="900" spc="70">
                <a:solidFill>
                  <a:srgbClr val="000000">
                    <a:alpha val="100000"/>
                  </a:srgbClr>
                </a:solidFill>
                <a:latin typeface="Microsoft YaHei"/>
                <a:ea typeface="Microsoft YaHei"/>
                <a:cs typeface="Microsoft YaHei"/>
              </a:rPr>
              <a:t>检查并消除遗留火种</a:t>
            </a:r>
            <a:r>
              <a:rPr sz="1800" spc="1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491"/>
              </a:lnSpc>
              <a:spcBef>
                <a:spcPts val="463"/>
              </a:spcBef>
            </a:pPr>
            <a:r>
              <a:rPr sz="1300" spc="-20" baseline="-1365">
                <a:solidFill>
                  <a:srgbClr val="000000">
                    <a:alpha val="100000"/>
                  </a:srgbClr>
                </a:solidFill>
                <a:latin typeface="Arial"/>
                <a:ea typeface="Arial"/>
                <a:cs typeface="Arial"/>
              </a:rPr>
              <a:t>7</a:t>
            </a:r>
            <a:r>
              <a:rPr sz="1900" spc="-20">
                <a:solidFill>
                  <a:srgbClr val="000000">
                    <a:alpha val="100000"/>
                  </a:srgbClr>
                </a:solidFill>
                <a:latin typeface="Microsoft YaHei"/>
                <a:ea typeface="Microsoft YaHei"/>
                <a:cs typeface="Microsoft YaHei"/>
              </a:rPr>
              <a:t>．</a:t>
            </a:r>
            <a:r>
              <a:rPr sz="1300" spc="-20" baseline="-1365">
                <a:solidFill>
                  <a:srgbClr val="000000">
                    <a:alpha val="100000"/>
                  </a:srgbClr>
                </a:solidFill>
                <a:latin typeface="Arial"/>
                <a:ea typeface="Arial"/>
                <a:cs typeface="Arial"/>
              </a:rPr>
              <a:t>3</a:t>
            </a:r>
            <a:r>
              <a:rPr sz="1900" spc="-20">
                <a:solidFill>
                  <a:srgbClr val="000000">
                    <a:alpha val="100000"/>
                  </a:srgbClr>
                </a:solidFill>
                <a:latin typeface="Microsoft YaHei"/>
                <a:ea typeface="Microsoft YaHei"/>
                <a:cs typeface="Microsoft YaHei"/>
              </a:rPr>
              <a:t>．</a:t>
            </a:r>
            <a:r>
              <a:rPr sz="1300" spc="-20" baseline="-1365">
                <a:solidFill>
                  <a:srgbClr val="000000">
                    <a:alpha val="100000"/>
                  </a:srgbClr>
                </a:solidFill>
                <a:latin typeface="Arial"/>
                <a:ea typeface="Arial"/>
                <a:cs typeface="Arial"/>
              </a:rPr>
              <a:t>6</a:t>
            </a:r>
            <a:r>
              <a:rPr sz="800" spc="-20">
                <a:solidFill>
                  <a:srgbClr val="000000">
                    <a:alpha val="100000"/>
                  </a:srgbClr>
                </a:solidFill>
                <a:latin typeface="Arial"/>
                <a:ea typeface="Arial"/>
                <a:cs typeface="Arial"/>
              </a:rPr>
              <a:t>     </a:t>
            </a:r>
            <a:r>
              <a:rPr sz="800" spc="-20">
                <a:solidFill>
                  <a:srgbClr val="000000">
                    <a:alpha val="100000"/>
                  </a:srgbClr>
                </a:solidFill>
                <a:latin typeface="Microsoft YaHei"/>
                <a:ea typeface="Microsoft YaHei"/>
                <a:cs typeface="Microsoft YaHei"/>
              </a:rPr>
              <a:t>防火巡查应包</a:t>
            </a:r>
            <a:r>
              <a:rPr sz="800" spc="-10">
                <a:solidFill>
                  <a:srgbClr val="000000">
                    <a:alpha val="100000"/>
                  </a:srgbClr>
                </a:solidFill>
                <a:latin typeface="Microsoft YaHei"/>
                <a:ea typeface="Microsoft YaHei"/>
                <a:cs typeface="Microsoft YaHei"/>
              </a:rPr>
              <a:t>括</a:t>
            </a:r>
            <a:r>
              <a:rPr sz="800" spc="0">
                <a:solidFill>
                  <a:srgbClr val="000000">
                    <a:alpha val="100000"/>
                  </a:srgbClr>
                </a:solidFill>
                <a:latin typeface="Microsoft YaHei"/>
                <a:ea typeface="Microsoft YaHei"/>
                <a:cs typeface="Microsoft YaHei"/>
              </a:rPr>
              <a:t>下列内容</a:t>
            </a:r>
            <a:r>
              <a:rPr sz="1700" spc="0">
                <a:solidFill>
                  <a:srgbClr val="000000">
                    <a:alpha val="100000"/>
                  </a:srgbClr>
                </a:solidFill>
                <a:latin typeface="Microsoft YaHei"/>
                <a:ea typeface="Microsoft YaHei"/>
                <a:cs typeface="Microsoft YaHei"/>
              </a:rPr>
              <a:t>：</a:t>
            </a:r>
            <a:endParaRPr lang="Microsoft YaHei" altLang="Microsoft YaHei" sz="1700"/>
          </a:p>
          <a:p>
            <a:pPr marL="282631" algn="l" rtl="0" eaLnBrk="0">
              <a:lnSpc>
                <a:spcPts val="1374"/>
              </a:lnSpc>
              <a:spcBef>
                <a:spcPts val="158"/>
              </a:spcBef>
            </a:pPr>
            <a:r>
              <a:rPr sz="2000" spc="0">
                <a:solidFill>
                  <a:srgbClr val="000000">
                    <a:alpha val="100000"/>
                  </a:srgbClr>
                </a:solidFill>
                <a:latin typeface="Microsoft YaHei"/>
                <a:ea typeface="Microsoft YaHei"/>
                <a:cs typeface="Microsoft YaHei"/>
              </a:rPr>
              <a:t>a</a:t>
            </a:r>
            <a:r>
              <a:rPr sz="900" spc="-20">
                <a:solidFill>
                  <a:srgbClr val="000000">
                    <a:alpha val="100000"/>
                  </a:srgbClr>
                </a:solidFill>
                <a:latin typeface="Microsoft YaHei"/>
                <a:ea typeface="Microsoft YaHei"/>
                <a:cs typeface="Microsoft YaHei"/>
              </a:rPr>
              <a:t>)    用火</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用电有无违章情况</a:t>
            </a:r>
            <a:r>
              <a:rPr sz="1800" spc="-10">
                <a:solidFill>
                  <a:srgbClr val="000000">
                    <a:alpha val="100000"/>
                  </a:srgbClr>
                </a:solidFill>
                <a:latin typeface="Microsoft YaHei"/>
                <a:ea typeface="Microsoft YaHei"/>
                <a:cs typeface="Microsoft YaHei"/>
              </a:rPr>
              <a:t>；</a:t>
            </a:r>
            <a:endParaRPr lang="Microsoft YaHei" altLang="Microsoft YaHei" sz="1800"/>
          </a:p>
          <a:p>
            <a:pPr marL="283710" indent="-821" algn="l" rtl="0" eaLnBrk="0">
              <a:lnSpc>
                <a:spcPct val="65000"/>
              </a:lnSpc>
              <a:spcBef>
                <a:spcPts val="279"/>
              </a:spcBef>
            </a:pPr>
            <a:r>
              <a:rPr sz="2000" spc="0">
                <a:solidFill>
                  <a:srgbClr val="000000">
                    <a:alpha val="100000"/>
                  </a:srgbClr>
                </a:solidFill>
                <a:latin typeface="Microsoft YaHei"/>
                <a:ea typeface="Microsoft YaHei"/>
                <a:cs typeface="Microsoft YaHei"/>
              </a:rPr>
              <a:t>b</a:t>
            </a:r>
            <a:r>
              <a:rPr sz="900" spc="-30">
                <a:solidFill>
                  <a:srgbClr val="000000">
                    <a:alpha val="100000"/>
                  </a:srgbClr>
                </a:solidFill>
                <a:latin typeface="Microsoft YaHei"/>
                <a:ea typeface="Microsoft YaHei"/>
                <a:cs typeface="Microsoft YaHei"/>
              </a:rPr>
              <a:t>)    安全出口</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疏散通道是否畅通</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有无锁闭</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安全疏散指示标志</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应急照</a:t>
            </a:r>
            <a:r>
              <a:rPr sz="900" spc="0">
                <a:solidFill>
                  <a:srgbClr val="000000">
                    <a:alpha val="100000"/>
                  </a:srgbClr>
                </a:solidFill>
                <a:latin typeface="Microsoft YaHei"/>
                <a:ea typeface="Microsoft YaHei"/>
                <a:cs typeface="Microsoft YaHei"/>
              </a:rPr>
              <a:t>明是否完好</a:t>
            </a:r>
            <a:r>
              <a:rPr sz="1800" spc="0">
                <a:solidFill>
                  <a:srgbClr val="000000">
                    <a:alpha val="100000"/>
                  </a:srgbClr>
                </a:solidFill>
                <a:latin typeface="Microsoft YaHei"/>
                <a:ea typeface="Microsoft YaHei"/>
                <a:cs typeface="Microsoft YaHei"/>
              </a:rPr>
              <a:t>；         </a:t>
            </a:r>
            <a:r>
              <a:rPr sz="2000" spc="0">
                <a:solidFill>
                  <a:srgbClr val="000000">
                    <a:alpha val="100000"/>
                  </a:srgbClr>
                </a:solidFill>
                <a:latin typeface="Microsoft YaHei"/>
                <a:ea typeface="Microsoft YaHei"/>
                <a:cs typeface="Microsoft YaHei"/>
              </a:rPr>
              <a:t>c</a:t>
            </a:r>
            <a:r>
              <a:rPr sz="900" spc="80">
                <a:solidFill>
                  <a:srgbClr val="000000">
                    <a:alpha val="100000"/>
                  </a:srgbClr>
                </a:solidFill>
                <a:latin typeface="Microsoft YaHei"/>
                <a:ea typeface="Microsoft YaHei"/>
                <a:cs typeface="Microsoft YaHei"/>
              </a:rPr>
              <a:t>)    常闭式防火门是否保持常闭状态</a:t>
            </a:r>
            <a:r>
              <a:rPr sz="1800" spc="80">
                <a:solidFill>
                  <a:srgbClr val="000000">
                    <a:alpha val="100000"/>
                  </a:srgbClr>
                </a:solidFill>
                <a:latin typeface="Microsoft YaHei"/>
                <a:ea typeface="Microsoft YaHei"/>
                <a:cs typeface="Microsoft YaHei"/>
              </a:rPr>
              <a:t>，</a:t>
            </a:r>
            <a:r>
              <a:rPr sz="900" spc="80">
                <a:solidFill>
                  <a:srgbClr val="000000">
                    <a:alpha val="100000"/>
                  </a:srgbClr>
                </a:solidFill>
                <a:latin typeface="Microsoft YaHei"/>
                <a:ea typeface="Microsoft YaHei"/>
                <a:cs typeface="Microsoft YaHei"/>
              </a:rPr>
              <a:t>防火卷帘下是否有影响防火卷帘正常使用的物品</a:t>
            </a:r>
            <a:r>
              <a:rPr sz="1800" spc="10">
                <a:solidFill>
                  <a:srgbClr val="000000">
                    <a:alpha val="100000"/>
                  </a:srgbClr>
                </a:solidFill>
                <a:latin typeface="Microsoft YaHei"/>
                <a:ea typeface="Microsoft YaHei"/>
                <a:cs typeface="Microsoft YaHei"/>
              </a:rPr>
              <a:t>；</a:t>
            </a:r>
            <a:r>
              <a:rPr sz="1800" spc="0">
                <a:solidFill>
                  <a:srgbClr val="000000">
                    <a:alpha val="100000"/>
                  </a:srgbClr>
                </a:solidFill>
                <a:latin typeface="Microsoft YaHei"/>
                <a:ea typeface="Microsoft YaHei"/>
                <a:cs typeface="Microsoft YaHei"/>
              </a:rPr>
              <a:t>        </a:t>
            </a:r>
            <a:r>
              <a:rPr sz="2000" spc="-20">
                <a:solidFill>
                  <a:srgbClr val="000000">
                    <a:alpha val="100000"/>
                  </a:srgbClr>
                </a:solidFill>
                <a:latin typeface="Microsoft YaHei"/>
                <a:ea typeface="Microsoft YaHei"/>
                <a:cs typeface="Microsoft YaHei"/>
              </a:rPr>
              <a:t>d</a:t>
            </a:r>
            <a:r>
              <a:rPr sz="900" spc="-30">
                <a:solidFill>
                  <a:srgbClr val="000000">
                    <a:alpha val="100000"/>
                  </a:srgbClr>
                </a:solidFill>
                <a:latin typeface="Microsoft YaHei"/>
                <a:ea typeface="Microsoft YaHei"/>
                <a:cs typeface="Microsoft YaHei"/>
              </a:rPr>
              <a:t>)    消防设施</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器材是否在位</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完好有效</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消防安全标志是否标识正确</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清楚</a:t>
            </a:r>
            <a:r>
              <a:rPr sz="1800" spc="-30">
                <a:solidFill>
                  <a:srgbClr val="000000">
                    <a:alpha val="100000"/>
                  </a:srgbClr>
                </a:solidFill>
                <a:latin typeface="Microsoft YaHei"/>
                <a:ea typeface="Microsoft YaHei"/>
                <a:cs typeface="Microsoft YaHei"/>
              </a:rPr>
              <a:t>；</a:t>
            </a:r>
            <a:endParaRPr lang="Microsoft YaHei" altLang="Microsoft YaHei" sz="1800"/>
          </a:p>
          <a:p>
            <a:pPr marL="283915" algn="l" rtl="0" eaLnBrk="0">
              <a:lnSpc>
                <a:spcPts val="1374"/>
              </a:lnSpc>
              <a:spcBef>
                <a:spcPts val="276"/>
              </a:spcBef>
            </a:pPr>
            <a:r>
              <a:rPr sz="2000" spc="0">
                <a:solidFill>
                  <a:srgbClr val="000000">
                    <a:alpha val="100000"/>
                  </a:srgbClr>
                </a:solidFill>
                <a:latin typeface="Microsoft YaHei"/>
                <a:ea typeface="Microsoft YaHei"/>
                <a:cs typeface="Microsoft YaHei"/>
              </a:rPr>
              <a:t>e</a:t>
            </a:r>
            <a:r>
              <a:rPr sz="900" spc="80">
                <a:solidFill>
                  <a:srgbClr val="000000">
                    <a:alpha val="100000"/>
                  </a:srgbClr>
                </a:solidFill>
                <a:latin typeface="Microsoft YaHei"/>
                <a:ea typeface="Microsoft YaHei"/>
                <a:cs typeface="Microsoft YaHei"/>
              </a:rPr>
              <a:t>)    消防安全重点部位的人员在岗情况</a:t>
            </a:r>
            <a:r>
              <a:rPr sz="1800" spc="40">
                <a:solidFill>
                  <a:srgbClr val="000000">
                    <a:alpha val="100000"/>
                  </a:srgbClr>
                </a:solidFill>
                <a:latin typeface="Microsoft YaHei"/>
                <a:ea typeface="Microsoft YaHei"/>
                <a:cs typeface="Microsoft YaHei"/>
              </a:rPr>
              <a:t>；</a:t>
            </a:r>
            <a:endParaRPr lang="Microsoft YaHei" altLang="Microsoft YaHei" sz="1800"/>
          </a:p>
          <a:p>
            <a:pPr marL="282168" algn="l" rtl="0" eaLnBrk="0">
              <a:lnSpc>
                <a:spcPts val="1140"/>
              </a:lnSpc>
              <a:spcBef>
                <a:spcPts val="289"/>
              </a:spcBef>
            </a:pPr>
            <a:r>
              <a:rPr sz="2000" spc="0">
                <a:solidFill>
                  <a:srgbClr val="000000">
                    <a:alpha val="100000"/>
                  </a:srgbClr>
                </a:solidFill>
                <a:latin typeface="Microsoft YaHei"/>
                <a:ea typeface="Microsoft YaHei"/>
                <a:cs typeface="Microsoft YaHei"/>
              </a:rPr>
              <a:t>f</a:t>
            </a:r>
            <a:r>
              <a:rPr sz="900" spc="60">
                <a:solidFill>
                  <a:srgbClr val="000000">
                    <a:alpha val="100000"/>
                  </a:srgbClr>
                </a:solidFill>
                <a:latin typeface="Microsoft YaHei"/>
                <a:ea typeface="Microsoft YaHei"/>
                <a:cs typeface="Microsoft YaHei"/>
              </a:rPr>
              <a:t>)     消防车道是否畅</a:t>
            </a:r>
            <a:r>
              <a:rPr sz="900" spc="20">
                <a:solidFill>
                  <a:srgbClr val="000000">
                    <a:alpha val="100000"/>
                  </a:srgbClr>
                </a:solidFill>
                <a:latin typeface="Microsoft YaHei"/>
                <a:ea typeface="Microsoft YaHei"/>
                <a:cs typeface="Microsoft YaHei"/>
              </a:rPr>
              <a:t>通</a:t>
            </a:r>
            <a:r>
              <a:rPr sz="1800" spc="0">
                <a:solidFill>
                  <a:srgbClr val="000000">
                    <a:alpha val="100000"/>
                  </a:srgbClr>
                </a:solidFill>
                <a:latin typeface="Microsoft YaHei"/>
                <a:ea typeface="Microsoft YaHei"/>
                <a:cs typeface="Microsoft YaHei"/>
              </a:rPr>
              <a:t>；</a:t>
            </a:r>
            <a:endParaRPr lang="Microsoft YaHei" altLang="Microsoft YaHei" sz="1800"/>
          </a:p>
          <a:p>
            <a:pPr marL="282683" algn="l" rtl="0" eaLnBrk="0">
              <a:lnSpc>
                <a:spcPct val="69000"/>
              </a:lnSpc>
              <a:spcBef>
                <a:spcPts val="11"/>
              </a:spcBef>
            </a:pPr>
            <a:r>
              <a:rPr sz="3100" spc="0" baseline="-5040">
                <a:solidFill>
                  <a:srgbClr val="000000">
                    <a:alpha val="100000"/>
                  </a:srgbClr>
                </a:solidFill>
                <a:latin typeface="Microsoft YaHei"/>
                <a:ea typeface="Microsoft YaHei"/>
                <a:cs typeface="Microsoft YaHei"/>
              </a:rPr>
              <a:t>g</a:t>
            </a:r>
            <a:r>
              <a:rPr sz="900" spc="40">
                <a:solidFill>
                  <a:srgbClr val="000000">
                    <a:alpha val="100000"/>
                  </a:srgbClr>
                </a:solidFill>
                <a:latin typeface="Microsoft YaHei"/>
                <a:ea typeface="Microsoft YaHei"/>
                <a:cs typeface="Microsoft YaHei"/>
              </a:rPr>
              <a:t>)    其他消防安全</a:t>
            </a:r>
            <a:r>
              <a:rPr sz="900" spc="20">
                <a:solidFill>
                  <a:srgbClr val="000000">
                    <a:alpha val="100000"/>
                  </a:srgbClr>
                </a:solidFill>
                <a:latin typeface="Microsoft YaHei"/>
                <a:ea typeface="Microsoft YaHei"/>
                <a:cs typeface="Microsoft YaHei"/>
              </a:rPr>
              <a:t>情</a:t>
            </a:r>
            <a:r>
              <a:rPr sz="900" spc="0">
                <a:solidFill>
                  <a:srgbClr val="000000">
                    <a:alpha val="100000"/>
                  </a:srgbClr>
                </a:solidFill>
                <a:latin typeface="Microsoft YaHei"/>
                <a:ea typeface="Microsoft YaHei"/>
                <a:cs typeface="Microsoft YaHei"/>
              </a:rPr>
              <a:t>况</a:t>
            </a:r>
            <a:r>
              <a:rPr sz="1800" spc="0">
                <a:solidFill>
                  <a:srgbClr val="000000">
                    <a:alpha val="100000"/>
                  </a:srgbClr>
                </a:solidFill>
                <a:latin typeface="Microsoft YaHei"/>
                <a:ea typeface="Microsoft YaHei"/>
                <a:cs typeface="Microsoft YaHei"/>
              </a:rPr>
              <a:t>。</a:t>
            </a:r>
            <a:endParaRPr lang="Microsoft YaHei" altLang="Microsoft YaHei" sz="1800"/>
          </a:p>
          <a:p>
            <a:pPr marL="14135" algn="l" rtl="0" eaLnBrk="0">
              <a:lnSpc>
                <a:spcPts val="1374"/>
              </a:lnSpc>
              <a:spcBef>
                <a:spcPts val="486"/>
              </a:spcBef>
            </a:pPr>
            <a:r>
              <a:rPr sz="1400" spc="-30" baseline="-1000">
                <a:solidFill>
                  <a:srgbClr val="000000">
                    <a:alpha val="100000"/>
                  </a:srgbClr>
                </a:solidFill>
                <a:latin typeface="Arial"/>
                <a:ea typeface="Arial"/>
                <a:cs typeface="Arial"/>
              </a:rPr>
              <a:t>7</a:t>
            </a:r>
            <a:r>
              <a:rPr sz="2000" spc="-30">
                <a:solidFill>
                  <a:srgbClr val="000000">
                    <a:alpha val="100000"/>
                  </a:srgbClr>
                </a:solidFill>
                <a:latin typeface="Microsoft YaHei"/>
                <a:ea typeface="Microsoft YaHei"/>
                <a:cs typeface="Microsoft YaHei"/>
              </a:rPr>
              <a:t>．</a:t>
            </a:r>
            <a:r>
              <a:rPr sz="1400" spc="-30" baseline="-1000">
                <a:solidFill>
                  <a:srgbClr val="000000">
                    <a:alpha val="100000"/>
                  </a:srgbClr>
                </a:solidFill>
                <a:latin typeface="Arial"/>
                <a:ea typeface="Arial"/>
                <a:cs typeface="Arial"/>
              </a:rPr>
              <a:t>3</a:t>
            </a:r>
            <a:r>
              <a:rPr sz="2000" spc="-30">
                <a:solidFill>
                  <a:srgbClr val="000000">
                    <a:alpha val="100000"/>
                  </a:srgbClr>
                </a:solidFill>
                <a:latin typeface="Microsoft YaHei"/>
                <a:ea typeface="Microsoft YaHei"/>
                <a:cs typeface="Microsoft YaHei"/>
              </a:rPr>
              <a:t>．</a:t>
            </a:r>
            <a:r>
              <a:rPr sz="1400" spc="-30" baseline="-1000">
                <a:solidFill>
                  <a:srgbClr val="000000">
                    <a:alpha val="100000"/>
                  </a:srgbClr>
                </a:solidFill>
                <a:latin typeface="Arial"/>
                <a:ea typeface="Arial"/>
                <a:cs typeface="Arial"/>
              </a:rPr>
              <a:t>7</a:t>
            </a:r>
            <a:r>
              <a:rPr sz="900" spc="-30">
                <a:solidFill>
                  <a:srgbClr val="000000">
                    <a:alpha val="100000"/>
                  </a:srgbClr>
                </a:solidFill>
                <a:latin typeface="Arial"/>
                <a:ea typeface="Arial"/>
                <a:cs typeface="Arial"/>
              </a:rPr>
              <a:t>    </a:t>
            </a:r>
            <a:r>
              <a:rPr sz="900" spc="-30">
                <a:solidFill>
                  <a:srgbClr val="000000">
                    <a:alpha val="100000"/>
                  </a:srgbClr>
                </a:solidFill>
                <a:latin typeface="Microsoft YaHei"/>
                <a:ea typeface="Microsoft YaHei"/>
                <a:cs typeface="Microsoft YaHei"/>
              </a:rPr>
              <a:t>人员密集场所应至少每月开展一 次防火检查</a:t>
            </a:r>
            <a:r>
              <a:rPr sz="1800" spc="-3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检查的内容应包括</a:t>
            </a:r>
            <a:r>
              <a:rPr sz="1800" spc="0">
                <a:solidFill>
                  <a:srgbClr val="000000">
                    <a:alpha val="100000"/>
                  </a:srgbClr>
                </a:solidFill>
                <a:latin typeface="Microsoft YaHei"/>
                <a:ea typeface="Microsoft YaHei"/>
                <a:cs typeface="Microsoft YaHei"/>
              </a:rPr>
              <a:t>：</a:t>
            </a:r>
            <a:endParaRPr lang="Microsoft YaHei" altLang="Microsoft YaHei" sz="1800"/>
          </a:p>
          <a:p>
            <a:pPr marL="282631" algn="l" rtl="0" eaLnBrk="0">
              <a:lnSpc>
                <a:spcPts val="1374"/>
              </a:lnSpc>
              <a:spcBef>
                <a:spcPts val="276"/>
              </a:spcBef>
            </a:pPr>
            <a:r>
              <a:rPr sz="2000" spc="0">
                <a:solidFill>
                  <a:srgbClr val="000000">
                    <a:alpha val="100000"/>
                  </a:srgbClr>
                </a:solidFill>
                <a:latin typeface="Microsoft YaHei"/>
                <a:ea typeface="Microsoft YaHei"/>
                <a:cs typeface="Microsoft YaHei"/>
              </a:rPr>
              <a:t>a</a:t>
            </a:r>
            <a:r>
              <a:rPr sz="900" spc="-30">
                <a:solidFill>
                  <a:srgbClr val="000000">
                    <a:alpha val="100000"/>
                  </a:srgbClr>
                </a:solidFill>
                <a:latin typeface="Microsoft YaHei"/>
                <a:ea typeface="Microsoft YaHei"/>
                <a:cs typeface="Microsoft YaHei"/>
              </a:rPr>
              <a:t>)    消防车道</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消防车登高操作场地</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室外消火栓</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a:t>
            </a:r>
            <a:r>
              <a:rPr sz="900" spc="0">
                <a:solidFill>
                  <a:srgbClr val="000000">
                    <a:alpha val="100000"/>
                  </a:srgbClr>
                </a:solidFill>
                <a:latin typeface="Microsoft YaHei"/>
                <a:ea typeface="Microsoft YaHei"/>
                <a:cs typeface="Microsoft YaHei"/>
              </a:rPr>
              <a:t>防水源情况</a:t>
            </a:r>
            <a:r>
              <a:rPr sz="1800" spc="0">
                <a:solidFill>
                  <a:srgbClr val="000000">
                    <a:alpha val="100000"/>
                  </a:srgbClr>
                </a:solidFill>
                <a:latin typeface="Microsoft YaHei"/>
                <a:ea typeface="Microsoft YaHei"/>
                <a:cs typeface="Microsoft YaHei"/>
              </a:rPr>
              <a:t>；</a:t>
            </a:r>
            <a:endParaRPr lang="Microsoft YaHei" altLang="Microsoft YaHei" sz="1800"/>
          </a:p>
        </p:txBody>
      </p:sp>
      <p:sp>
        <p:nvSpPr>
          <p:cNvPr id="43" name="rect"/>
          <p:cNvSpPr/>
          <p:nvPr/>
        </p:nvSpPr>
        <p:spPr>
          <a:xfrm>
            <a:off x="3461639" y="5461000"/>
            <a:ext cx="190500" cy="190500"/>
          </a:xfrm>
          <a:prstGeom prst="rect">
            <a:avLst/>
          </a:prstGeom>
          <a:solidFill>
            <a:srgbClr val="3CA4DD">
              <a:alpha val="745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textbox 44"/>
          <p:cNvSpPr/>
          <p:nvPr/>
        </p:nvSpPr>
        <p:spPr>
          <a:xfrm>
            <a:off x="964441" y="9861154"/>
            <a:ext cx="64135" cy="111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78"/>
              </a:lnSpc>
            </a:pPr>
            <a:r>
              <a:rPr sz="500" spc="0">
                <a:solidFill>
                  <a:srgbClr val="000000">
                    <a:alpha val="100000"/>
                  </a:srgbClr>
                </a:solidFill>
                <a:latin typeface="Microsoft YaHei"/>
                <a:ea typeface="Microsoft YaHei"/>
                <a:cs typeface="Microsoft YaHei"/>
              </a:rPr>
              <a:t>6</a:t>
            </a:r>
            <a:endParaRPr lang="Microsoft YaHei" altLang="Microsoft YaHei" sz="5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 name="textbox 45"/>
          <p:cNvSpPr/>
          <p:nvPr/>
        </p:nvSpPr>
        <p:spPr>
          <a:xfrm>
            <a:off x="893222" y="907470"/>
            <a:ext cx="5870575" cy="89357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317"/>
              </a:lnSpc>
            </a:pPr>
            <a:r>
              <a:rPr sz="800" spc="-50">
                <a:solidFill>
                  <a:srgbClr val="000000">
                    <a:alpha val="100000"/>
                  </a:srgbClr>
                </a:solidFill>
                <a:latin typeface="Microsoft YaHei"/>
                <a:ea typeface="Microsoft YaHei"/>
                <a:cs typeface="Microsoft YaHei"/>
              </a:rPr>
              <a:t>犌</a:t>
            </a:r>
            <a:r>
              <a:rPr sz="800" spc="0">
                <a:solidFill>
                  <a:srgbClr val="000000">
                    <a:alpha val="100000"/>
                  </a:srgbClr>
                </a:solidFill>
                <a:latin typeface="Microsoft YaHei"/>
                <a:ea typeface="Microsoft YaHei"/>
                <a:cs typeface="Microsoft YaHei"/>
              </a:rPr>
              <a:t>B</a:t>
            </a:r>
            <a:r>
              <a:rPr sz="2600" spc="-50" baseline="-1520">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犜 </a:t>
            </a:r>
            <a:r>
              <a:rPr sz="800" spc="-50">
                <a:solidFill>
                  <a:srgbClr val="000000">
                    <a:alpha val="100000"/>
                  </a:srgbClr>
                </a:solidFill>
                <a:latin typeface="Arial"/>
                <a:ea typeface="Arial"/>
                <a:cs typeface="Arial"/>
              </a:rPr>
              <a:t>40248 </a:t>
            </a:r>
            <a:r>
              <a:rPr sz="1300" spc="-50" baseline="-3041">
                <a:solidFill>
                  <a:srgbClr val="000000">
                    <a:alpha val="100000"/>
                  </a:srgbClr>
                </a:solidFill>
                <a:latin typeface="Microsoft YaHei"/>
                <a:ea typeface="Microsoft YaHei"/>
                <a:cs typeface="Microsoft YaHei"/>
              </a:rPr>
              <a:t>—</a:t>
            </a:r>
            <a:r>
              <a:rPr sz="800" spc="-50">
                <a:solidFill>
                  <a:srgbClr val="000000">
                    <a:alpha val="100000"/>
                  </a:srgbClr>
                </a:solidFill>
                <a:latin typeface="Microsoft YaHei"/>
                <a:ea typeface="Microsoft YaHei"/>
                <a:cs typeface="Microsoft YaHei"/>
              </a:rPr>
              <a:t> </a:t>
            </a:r>
            <a:r>
              <a:rPr sz="800" spc="-50">
                <a:solidFill>
                  <a:srgbClr val="000000">
                    <a:alpha val="100000"/>
                  </a:srgbClr>
                </a:solidFill>
                <a:latin typeface="Arial"/>
                <a:ea typeface="Arial"/>
                <a:cs typeface="Arial"/>
              </a:rPr>
              <a:t>20</a:t>
            </a:r>
            <a:r>
              <a:rPr sz="800" spc="-30">
                <a:solidFill>
                  <a:srgbClr val="000000">
                    <a:alpha val="100000"/>
                  </a:srgbClr>
                </a:solidFill>
                <a:latin typeface="Arial"/>
                <a:ea typeface="Arial"/>
                <a:cs typeface="Arial"/>
              </a:rPr>
              <a:t>2</a:t>
            </a:r>
            <a:r>
              <a:rPr sz="800" spc="0">
                <a:solidFill>
                  <a:srgbClr val="000000">
                    <a:alpha val="100000"/>
                  </a:srgbClr>
                </a:solidFill>
                <a:latin typeface="Arial"/>
                <a:ea typeface="Arial"/>
                <a:cs typeface="Arial"/>
              </a:rPr>
              <a:t>1</a:t>
            </a:r>
            <a:endParaRPr lang="Arial" altLang="Arial" sz="800"/>
          </a:p>
          <a:p>
            <a:pPr marL="281454" algn="l" rtl="0" eaLnBrk="0">
              <a:lnSpc>
                <a:spcPts val="1144"/>
              </a:lnSpc>
              <a:spcBef>
                <a:spcPts val="1436"/>
              </a:spcBef>
            </a:pPr>
            <a:r>
              <a:rPr sz="2000" spc="0">
                <a:solidFill>
                  <a:srgbClr val="000000">
                    <a:alpha val="100000"/>
                  </a:srgbClr>
                </a:solidFill>
                <a:latin typeface="Microsoft YaHei"/>
                <a:ea typeface="Microsoft YaHei"/>
                <a:cs typeface="Microsoft YaHei"/>
              </a:rPr>
              <a:t>b</a:t>
            </a:r>
            <a:r>
              <a:rPr sz="900" spc="-20">
                <a:solidFill>
                  <a:srgbClr val="000000">
                    <a:alpha val="100000"/>
                  </a:srgbClr>
                </a:solidFill>
                <a:latin typeface="Microsoft YaHei"/>
                <a:ea typeface="Microsoft YaHei"/>
                <a:cs typeface="Microsoft YaHei"/>
              </a:rPr>
              <a:t>)    安全疏散通道</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楼梯</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安全出口及其疏散指示标志</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应急照明情况</a:t>
            </a:r>
            <a:r>
              <a:rPr sz="1800" spc="-10">
                <a:solidFill>
                  <a:srgbClr val="000000">
                    <a:alpha val="100000"/>
                  </a:srgbClr>
                </a:solidFill>
                <a:latin typeface="Microsoft YaHei"/>
                <a:ea typeface="Microsoft YaHei"/>
                <a:cs typeface="Microsoft YaHei"/>
              </a:rPr>
              <a:t>；</a:t>
            </a:r>
            <a:endParaRPr lang="Microsoft YaHei" altLang="Microsoft YaHei" sz="1800"/>
          </a:p>
          <a:p>
            <a:pPr marL="282531" algn="l" rtl="0" eaLnBrk="0">
              <a:lnSpc>
                <a:spcPct val="77000"/>
              </a:lnSpc>
              <a:spcBef>
                <a:spcPts val="12"/>
              </a:spcBef>
            </a:pPr>
            <a:r>
              <a:rPr sz="2000" spc="0">
                <a:solidFill>
                  <a:srgbClr val="000000">
                    <a:alpha val="100000"/>
                  </a:srgbClr>
                </a:solidFill>
                <a:latin typeface="Microsoft YaHei"/>
                <a:ea typeface="Microsoft YaHei"/>
                <a:cs typeface="Microsoft YaHei"/>
              </a:rPr>
              <a:t>c</a:t>
            </a:r>
            <a:r>
              <a:rPr sz="900" spc="70">
                <a:solidFill>
                  <a:srgbClr val="000000">
                    <a:alpha val="100000"/>
                  </a:srgbClr>
                </a:solidFill>
                <a:latin typeface="Microsoft YaHei"/>
                <a:ea typeface="Microsoft YaHei"/>
                <a:cs typeface="Microsoft YaHei"/>
              </a:rPr>
              <a:t>)    消防安全标志的设置情况</a:t>
            </a:r>
            <a:r>
              <a:rPr sz="1800" spc="60">
                <a:solidFill>
                  <a:srgbClr val="000000">
                    <a:alpha val="100000"/>
                  </a:srgbClr>
                </a:solidFill>
                <a:latin typeface="Microsoft YaHei"/>
                <a:ea typeface="Microsoft YaHei"/>
                <a:cs typeface="Microsoft YaHei"/>
              </a:rPr>
              <a:t>；</a:t>
            </a:r>
            <a:endParaRPr lang="Microsoft YaHei" altLang="Microsoft YaHei" sz="1800"/>
          </a:p>
          <a:p>
            <a:pPr marL="282275" algn="l" rtl="0" eaLnBrk="0">
              <a:lnSpc>
                <a:spcPts val="1374"/>
              </a:lnSpc>
              <a:spcBef>
                <a:spcPts val="246"/>
              </a:spcBef>
            </a:pPr>
            <a:r>
              <a:rPr sz="2000" spc="0">
                <a:solidFill>
                  <a:srgbClr val="000000">
                    <a:alpha val="100000"/>
                  </a:srgbClr>
                </a:solidFill>
                <a:latin typeface="Microsoft YaHei"/>
                <a:ea typeface="Microsoft YaHei"/>
                <a:cs typeface="Microsoft YaHei"/>
              </a:rPr>
              <a:t>d</a:t>
            </a:r>
            <a:r>
              <a:rPr sz="900" spc="60">
                <a:solidFill>
                  <a:srgbClr val="000000">
                    <a:alpha val="100000"/>
                  </a:srgbClr>
                </a:solidFill>
                <a:latin typeface="Microsoft YaHei"/>
                <a:ea typeface="Microsoft YaHei"/>
                <a:cs typeface="Microsoft YaHei"/>
              </a:rPr>
              <a:t>)    灭火器材配置及完好情</a:t>
            </a:r>
            <a:r>
              <a:rPr sz="900" spc="10">
                <a:solidFill>
                  <a:srgbClr val="000000">
                    <a:alpha val="100000"/>
                  </a:srgbClr>
                </a:solidFill>
                <a:latin typeface="Microsoft YaHei"/>
                <a:ea typeface="Microsoft YaHei"/>
                <a:cs typeface="Microsoft YaHei"/>
              </a:rPr>
              <a:t>况</a:t>
            </a:r>
            <a:r>
              <a:rPr sz="1800" spc="0">
                <a:solidFill>
                  <a:srgbClr val="000000">
                    <a:alpha val="100000"/>
                  </a:srgbClr>
                </a:solidFill>
                <a:latin typeface="Microsoft YaHei"/>
                <a:ea typeface="Microsoft YaHei"/>
                <a:cs typeface="Microsoft YaHei"/>
              </a:rPr>
              <a:t>；</a:t>
            </a:r>
            <a:endParaRPr lang="Microsoft YaHei" altLang="Microsoft YaHei" sz="1800"/>
          </a:p>
          <a:p>
            <a:pPr marL="282480" algn="l" rtl="0" eaLnBrk="0">
              <a:lnSpc>
                <a:spcPts val="1140"/>
              </a:lnSpc>
              <a:spcBef>
                <a:spcPts val="250"/>
              </a:spcBef>
            </a:pPr>
            <a:r>
              <a:rPr sz="2000" spc="0">
                <a:solidFill>
                  <a:srgbClr val="000000">
                    <a:alpha val="100000"/>
                  </a:srgbClr>
                </a:solidFill>
                <a:latin typeface="Microsoft YaHei"/>
                <a:ea typeface="Microsoft YaHei"/>
                <a:cs typeface="Microsoft YaHei"/>
              </a:rPr>
              <a:t>e</a:t>
            </a:r>
            <a:r>
              <a:rPr sz="900" spc="-20">
                <a:solidFill>
                  <a:srgbClr val="000000">
                    <a:alpha val="100000"/>
                  </a:srgbClr>
                </a:solidFill>
                <a:latin typeface="Microsoft YaHei"/>
                <a:ea typeface="Microsoft YaHei"/>
                <a:cs typeface="Microsoft YaHei"/>
              </a:rPr>
              <a:t>)    楼板</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防火墙</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防火隔墙</a:t>
            </a:r>
            <a:r>
              <a:rPr sz="900" spc="0">
                <a:solidFill>
                  <a:srgbClr val="000000">
                    <a:alpha val="100000"/>
                  </a:srgbClr>
                </a:solidFill>
                <a:latin typeface="Microsoft YaHei"/>
                <a:ea typeface="Microsoft YaHei"/>
                <a:cs typeface="Microsoft YaHei"/>
              </a:rPr>
              <a:t>和竖井孔洞的封堵情况</a:t>
            </a:r>
            <a:r>
              <a:rPr sz="1800" spc="0">
                <a:solidFill>
                  <a:srgbClr val="000000">
                    <a:alpha val="100000"/>
                  </a:srgbClr>
                </a:solidFill>
                <a:latin typeface="Microsoft YaHei"/>
                <a:ea typeface="Microsoft YaHei"/>
                <a:cs typeface="Microsoft YaHei"/>
              </a:rPr>
              <a:t>；</a:t>
            </a:r>
            <a:endParaRPr lang="Microsoft YaHei" altLang="Microsoft YaHei" sz="1800"/>
          </a:p>
          <a:p>
            <a:pPr marL="280733" algn="l" rtl="0" eaLnBrk="0">
              <a:lnSpc>
                <a:spcPct val="77000"/>
              </a:lnSpc>
              <a:spcBef>
                <a:spcPts val="2"/>
              </a:spcBef>
            </a:pPr>
            <a:r>
              <a:rPr sz="2000" spc="0">
                <a:solidFill>
                  <a:srgbClr val="000000">
                    <a:alpha val="100000"/>
                  </a:srgbClr>
                </a:solidFill>
                <a:latin typeface="Microsoft YaHei"/>
                <a:ea typeface="Microsoft YaHei"/>
                <a:cs typeface="Microsoft YaHei"/>
              </a:rPr>
              <a:t>f</a:t>
            </a:r>
            <a:r>
              <a:rPr sz="900" spc="70">
                <a:solidFill>
                  <a:srgbClr val="000000">
                    <a:alpha val="100000"/>
                  </a:srgbClr>
                </a:solidFill>
                <a:latin typeface="Microsoft YaHei"/>
                <a:ea typeface="Microsoft YaHei"/>
                <a:cs typeface="Microsoft YaHei"/>
              </a:rPr>
              <a:t>)     建筑消防设施运行情</a:t>
            </a:r>
            <a:r>
              <a:rPr sz="900" spc="40">
                <a:solidFill>
                  <a:srgbClr val="000000">
                    <a:alpha val="100000"/>
                  </a:srgbClr>
                </a:solidFill>
                <a:latin typeface="Microsoft YaHei"/>
                <a:ea typeface="Microsoft YaHei"/>
                <a:cs typeface="Microsoft YaHei"/>
              </a:rPr>
              <a:t>况</a:t>
            </a:r>
            <a:r>
              <a:rPr sz="1800" spc="0">
                <a:solidFill>
                  <a:srgbClr val="000000">
                    <a:alpha val="100000"/>
                  </a:srgbClr>
                </a:solidFill>
                <a:latin typeface="Microsoft YaHei"/>
                <a:ea typeface="Microsoft YaHei"/>
                <a:cs typeface="Microsoft YaHei"/>
              </a:rPr>
              <a:t>；</a:t>
            </a:r>
            <a:endParaRPr lang="Microsoft YaHei" altLang="Microsoft YaHei" sz="1800"/>
          </a:p>
          <a:p>
            <a:pPr marL="281249" algn="l" rtl="0" eaLnBrk="0">
              <a:lnSpc>
                <a:spcPts val="1173"/>
              </a:lnSpc>
              <a:spcBef>
                <a:spcPts val="246"/>
              </a:spcBef>
            </a:pPr>
            <a:r>
              <a:rPr sz="3100" spc="0" baseline="-3796">
                <a:solidFill>
                  <a:srgbClr val="000000">
                    <a:alpha val="100000"/>
                  </a:srgbClr>
                </a:solidFill>
                <a:latin typeface="Microsoft YaHei"/>
                <a:ea typeface="Microsoft YaHei"/>
                <a:cs typeface="Microsoft YaHei"/>
              </a:rPr>
              <a:t>g</a:t>
            </a:r>
            <a:r>
              <a:rPr sz="900" spc="60">
                <a:solidFill>
                  <a:srgbClr val="000000">
                    <a:alpha val="100000"/>
                  </a:srgbClr>
                </a:solidFill>
                <a:latin typeface="Microsoft YaHei"/>
                <a:ea typeface="Microsoft YaHei"/>
                <a:cs typeface="Microsoft YaHei"/>
              </a:rPr>
              <a:t>)    消防控制室值班情况</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消防控制设备运行情况和</a:t>
            </a:r>
            <a:r>
              <a:rPr sz="900" spc="0">
                <a:solidFill>
                  <a:srgbClr val="000000">
                    <a:alpha val="100000"/>
                  </a:srgbClr>
                </a:solidFill>
                <a:latin typeface="Microsoft YaHei"/>
                <a:ea typeface="Microsoft YaHei"/>
                <a:cs typeface="Microsoft YaHei"/>
              </a:rPr>
              <a:t>记录情况</a:t>
            </a:r>
            <a:r>
              <a:rPr sz="1800" spc="0">
                <a:solidFill>
                  <a:srgbClr val="000000">
                    <a:alpha val="100000"/>
                  </a:srgbClr>
                </a:solidFill>
                <a:latin typeface="Microsoft YaHei"/>
                <a:ea typeface="Microsoft YaHei"/>
                <a:cs typeface="Microsoft YaHei"/>
              </a:rPr>
              <a:t>；</a:t>
            </a:r>
            <a:endParaRPr lang="Microsoft YaHei" altLang="Microsoft YaHei" sz="1800"/>
          </a:p>
          <a:p>
            <a:pPr marL="281197" algn="l" rtl="0" eaLnBrk="0">
              <a:lnSpc>
                <a:spcPts val="1562"/>
              </a:lnSpc>
              <a:spcBef>
                <a:spcPts val="29"/>
              </a:spcBef>
            </a:pPr>
            <a:r>
              <a:rPr sz="2000" spc="0">
                <a:solidFill>
                  <a:srgbClr val="000000">
                    <a:alpha val="100000"/>
                  </a:srgbClr>
                </a:solidFill>
                <a:latin typeface="Microsoft YaHei"/>
                <a:ea typeface="Microsoft YaHei"/>
                <a:cs typeface="Microsoft YaHei"/>
              </a:rPr>
              <a:t>h</a:t>
            </a:r>
            <a:r>
              <a:rPr sz="900" spc="10">
                <a:solidFill>
                  <a:srgbClr val="000000">
                    <a:alpha val="100000"/>
                  </a:srgbClr>
                </a:solidFill>
                <a:latin typeface="Microsoft YaHei"/>
                <a:ea typeface="Microsoft YaHei"/>
                <a:cs typeface="Microsoft YaHei"/>
              </a:rPr>
              <a:t>)    微型消防站人员值班值守情况</a:t>
            </a:r>
            <a:r>
              <a:rPr sz="1800" spc="1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器材</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装备设备完备情况</a:t>
            </a:r>
            <a:r>
              <a:rPr sz="1800" spc="0">
                <a:solidFill>
                  <a:srgbClr val="000000">
                    <a:alpha val="100000"/>
                  </a:srgbClr>
                </a:solidFill>
                <a:latin typeface="Microsoft YaHei"/>
                <a:ea typeface="Microsoft YaHei"/>
                <a:cs typeface="Microsoft YaHei"/>
              </a:rPr>
              <a:t>；</a:t>
            </a:r>
            <a:endParaRPr lang="Microsoft YaHei" altLang="Microsoft YaHei" sz="1800"/>
          </a:p>
          <a:p>
            <a:pPr marL="280681" algn="l" rtl="0" eaLnBrk="0">
              <a:lnSpc>
                <a:spcPct val="80000"/>
              </a:lnSpc>
              <a:spcBef>
                <a:spcPts val="16"/>
              </a:spcBef>
            </a:pPr>
            <a:r>
              <a:rPr sz="1900" spc="0">
                <a:solidFill>
                  <a:srgbClr val="000000">
                    <a:alpha val="100000"/>
                  </a:srgbClr>
                </a:solidFill>
                <a:latin typeface="Microsoft YaHei"/>
                <a:ea typeface="Microsoft YaHei"/>
                <a:cs typeface="Microsoft YaHei"/>
              </a:rPr>
              <a:t>i</a:t>
            </a:r>
            <a:r>
              <a:rPr sz="800" spc="-40">
                <a:solidFill>
                  <a:srgbClr val="000000">
                    <a:alpha val="100000"/>
                  </a:srgbClr>
                </a:solidFill>
                <a:latin typeface="Microsoft YaHei"/>
                <a:ea typeface="Microsoft YaHei"/>
                <a:cs typeface="Microsoft YaHei"/>
              </a:rPr>
              <a:t>)      用火</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用电</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用油</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用气有无违规</a:t>
            </a:r>
            <a:r>
              <a:rPr sz="1700" spc="-1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违章情况</a:t>
            </a:r>
            <a:r>
              <a:rPr sz="1700" spc="0">
                <a:solidFill>
                  <a:srgbClr val="000000">
                    <a:alpha val="100000"/>
                  </a:srgbClr>
                </a:solidFill>
                <a:latin typeface="Microsoft YaHei"/>
                <a:ea typeface="Microsoft YaHei"/>
                <a:cs typeface="Microsoft YaHei"/>
              </a:rPr>
              <a:t>；</a:t>
            </a:r>
            <a:endParaRPr lang="Microsoft YaHei" altLang="Microsoft YaHei" sz="1700"/>
          </a:p>
          <a:p>
            <a:pPr marL="272672" algn="l" rtl="0" eaLnBrk="0">
              <a:lnSpc>
                <a:spcPts val="1169"/>
              </a:lnSpc>
              <a:spcBef>
                <a:spcPts val="260"/>
              </a:spcBef>
            </a:pPr>
            <a:r>
              <a:rPr sz="3100" spc="0" baseline="-11886">
                <a:solidFill>
                  <a:srgbClr val="000000">
                    <a:alpha val="100000"/>
                  </a:srgbClr>
                </a:solidFill>
                <a:latin typeface="Microsoft YaHei"/>
                <a:ea typeface="Microsoft YaHei"/>
                <a:cs typeface="Microsoft YaHei"/>
              </a:rPr>
              <a:t>j</a:t>
            </a:r>
            <a:r>
              <a:rPr sz="900" spc="90">
                <a:solidFill>
                  <a:srgbClr val="000000">
                    <a:alpha val="100000"/>
                  </a:srgbClr>
                </a:solidFill>
                <a:latin typeface="Microsoft YaHei"/>
                <a:ea typeface="Microsoft YaHei"/>
                <a:cs typeface="Microsoft YaHei"/>
              </a:rPr>
              <a:t>)     消防安全重点部位的管理情况</a:t>
            </a:r>
            <a:r>
              <a:rPr sz="1800" spc="50">
                <a:solidFill>
                  <a:srgbClr val="000000">
                    <a:alpha val="100000"/>
                  </a:srgbClr>
                </a:solidFill>
                <a:latin typeface="Microsoft YaHei"/>
                <a:ea typeface="Microsoft YaHei"/>
                <a:cs typeface="Microsoft YaHei"/>
              </a:rPr>
              <a:t>；</a:t>
            </a:r>
            <a:endParaRPr lang="Microsoft YaHei" altLang="Microsoft YaHei" sz="1800"/>
          </a:p>
          <a:p>
            <a:pPr marL="281197" algn="l" rtl="0" eaLnBrk="0">
              <a:lnSpc>
                <a:spcPct val="75000"/>
              </a:lnSpc>
              <a:spcBef>
                <a:spcPts val="21"/>
              </a:spcBef>
            </a:pPr>
            <a:r>
              <a:rPr sz="2000" spc="0">
                <a:solidFill>
                  <a:srgbClr val="000000">
                    <a:alpha val="100000"/>
                  </a:srgbClr>
                </a:solidFill>
                <a:latin typeface="Microsoft YaHei"/>
                <a:ea typeface="Microsoft YaHei"/>
                <a:cs typeface="Microsoft YaHei"/>
              </a:rPr>
              <a:t>k</a:t>
            </a:r>
            <a:r>
              <a:rPr sz="900" spc="80">
                <a:solidFill>
                  <a:srgbClr val="000000">
                    <a:alpha val="100000"/>
                  </a:srgbClr>
                </a:solidFill>
                <a:latin typeface="Microsoft YaHei"/>
                <a:ea typeface="Microsoft YaHei"/>
                <a:cs typeface="Microsoft YaHei"/>
              </a:rPr>
              <a:t>)    防火巡查落实情况和记录情</a:t>
            </a:r>
            <a:r>
              <a:rPr sz="900" spc="40">
                <a:solidFill>
                  <a:srgbClr val="000000">
                    <a:alpha val="100000"/>
                  </a:srgbClr>
                </a:solidFill>
                <a:latin typeface="Microsoft YaHei"/>
                <a:ea typeface="Microsoft YaHei"/>
                <a:cs typeface="Microsoft YaHei"/>
              </a:rPr>
              <a:t>况</a:t>
            </a:r>
            <a:r>
              <a:rPr sz="1800" spc="0">
                <a:solidFill>
                  <a:srgbClr val="000000">
                    <a:alpha val="100000"/>
                  </a:srgbClr>
                </a:solidFill>
                <a:latin typeface="Microsoft YaHei"/>
                <a:ea typeface="Microsoft YaHei"/>
                <a:cs typeface="Microsoft YaHei"/>
              </a:rPr>
              <a:t>；</a:t>
            </a:r>
            <a:endParaRPr lang="Microsoft YaHei" altLang="Microsoft YaHei" sz="1800"/>
          </a:p>
          <a:p>
            <a:pPr marL="281862" algn="l" rtl="0" eaLnBrk="0">
              <a:lnSpc>
                <a:spcPts val="1374"/>
              </a:lnSpc>
              <a:spcBef>
                <a:spcPts val="246"/>
              </a:spcBef>
            </a:pPr>
            <a:r>
              <a:rPr sz="2000" spc="0">
                <a:solidFill>
                  <a:srgbClr val="000000">
                    <a:alpha val="100000"/>
                  </a:srgbClr>
                </a:solidFill>
                <a:latin typeface="Microsoft YaHei"/>
                <a:ea typeface="Microsoft YaHei"/>
                <a:cs typeface="Microsoft YaHei"/>
              </a:rPr>
              <a:t>l</a:t>
            </a:r>
            <a:r>
              <a:rPr sz="900" spc="100">
                <a:solidFill>
                  <a:srgbClr val="000000">
                    <a:alpha val="100000"/>
                  </a:srgbClr>
                </a:solidFill>
                <a:latin typeface="Microsoft YaHei"/>
                <a:ea typeface="Microsoft YaHei"/>
                <a:cs typeface="Microsoft YaHei"/>
              </a:rPr>
              <a:t>)     火灾隐患的整改以及防范措施的落实情况</a:t>
            </a:r>
            <a:r>
              <a:rPr sz="1800" spc="30">
                <a:solidFill>
                  <a:srgbClr val="000000">
                    <a:alpha val="100000"/>
                  </a:srgbClr>
                </a:solidFill>
                <a:latin typeface="Microsoft YaHei"/>
                <a:ea typeface="Microsoft YaHei"/>
                <a:cs typeface="Microsoft YaHei"/>
              </a:rPr>
              <a:t>；</a:t>
            </a:r>
            <a:endParaRPr lang="Microsoft YaHei" altLang="Microsoft YaHei" sz="1800"/>
          </a:p>
          <a:p>
            <a:pPr marL="282946" algn="l" rtl="0" eaLnBrk="0">
              <a:lnSpc>
                <a:spcPts val="1144"/>
              </a:lnSpc>
              <a:spcBef>
                <a:spcPts val="246"/>
              </a:spcBef>
            </a:pPr>
            <a:r>
              <a:rPr sz="2000" spc="0">
                <a:solidFill>
                  <a:srgbClr val="000000">
                    <a:alpha val="100000"/>
                  </a:srgbClr>
                </a:solidFill>
                <a:latin typeface="Microsoft YaHei"/>
                <a:ea typeface="Microsoft YaHei"/>
                <a:cs typeface="Microsoft YaHei"/>
              </a:rPr>
              <a:t>m</a:t>
            </a:r>
            <a:r>
              <a:rPr sz="900" spc="90">
                <a:solidFill>
                  <a:srgbClr val="000000">
                    <a:alpha val="100000"/>
                  </a:srgbClr>
                </a:solidFill>
                <a:latin typeface="Microsoft YaHei"/>
                <a:ea typeface="Microsoft YaHei"/>
                <a:cs typeface="Microsoft YaHei"/>
              </a:rPr>
              <a:t>)   消防安全重点部位人员以及其他员工消防知识的掌握情况</a:t>
            </a:r>
            <a:r>
              <a:rPr sz="1800" spc="4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2406"/>
              </a:lnSpc>
            </a:pPr>
            <a:r>
              <a:rPr sz="1300" spc="10" baseline="-19999">
                <a:solidFill>
                  <a:srgbClr val="000000">
                    <a:alpha val="100000"/>
                  </a:srgbClr>
                </a:solidFill>
                <a:latin typeface="Arial"/>
                <a:ea typeface="Arial"/>
                <a:cs typeface="Arial"/>
              </a:rPr>
              <a:t>7</a:t>
            </a:r>
            <a:r>
              <a:rPr sz="1900" spc="10">
                <a:solidFill>
                  <a:srgbClr val="000000">
                    <a:alpha val="100000"/>
                  </a:srgbClr>
                </a:solidFill>
                <a:latin typeface="Microsoft YaHei"/>
                <a:ea typeface="Microsoft YaHei"/>
                <a:cs typeface="Microsoft YaHei"/>
              </a:rPr>
              <a:t>．</a:t>
            </a:r>
            <a:r>
              <a:rPr sz="1300" spc="10" baseline="-19999">
                <a:solidFill>
                  <a:srgbClr val="000000">
                    <a:alpha val="100000"/>
                  </a:srgbClr>
                </a:solidFill>
                <a:latin typeface="Arial"/>
                <a:ea typeface="Arial"/>
                <a:cs typeface="Arial"/>
              </a:rPr>
              <a:t>4</a:t>
            </a:r>
            <a:r>
              <a:rPr sz="800" spc="10">
                <a:solidFill>
                  <a:srgbClr val="000000">
                    <a:alpha val="100000"/>
                  </a:srgbClr>
                </a:solidFill>
                <a:latin typeface="Arial"/>
                <a:ea typeface="Arial"/>
                <a:cs typeface="Arial"/>
              </a:rPr>
              <a:t>     </a:t>
            </a:r>
            <a:r>
              <a:rPr sz="800" spc="10">
                <a:solidFill>
                  <a:srgbClr val="000000">
                    <a:alpha val="100000"/>
                  </a:srgbClr>
                </a:solidFill>
                <a:latin typeface="Microsoft YaHei"/>
                <a:ea typeface="Microsoft YaHei"/>
                <a:cs typeface="Microsoft YaHei"/>
              </a:rPr>
              <a:t>消防宣</a:t>
            </a:r>
            <a:r>
              <a:rPr sz="800" spc="0">
                <a:solidFill>
                  <a:srgbClr val="000000">
                    <a:alpha val="100000"/>
                  </a:srgbClr>
                </a:solidFill>
                <a:latin typeface="Microsoft YaHei"/>
                <a:ea typeface="Microsoft YaHei"/>
                <a:cs typeface="Microsoft YaHei"/>
              </a:rPr>
              <a:t>传与培训</a:t>
            </a:r>
            <a:endParaRPr lang="Microsoft YaHei" altLang="Microsoft YaHei" sz="800"/>
          </a:p>
          <a:p>
            <a:pPr marL="12700" algn="l" rtl="0" eaLnBrk="0">
              <a:lnSpc>
                <a:spcPts val="1418"/>
              </a:lnSpc>
              <a:spcBef>
                <a:spcPts val="1272"/>
              </a:spcBef>
            </a:pPr>
            <a:r>
              <a:rPr sz="1400" spc="20" baseline="7433">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7433">
                <a:solidFill>
                  <a:srgbClr val="000000">
                    <a:alpha val="100000"/>
                  </a:srgbClr>
                </a:solidFill>
                <a:latin typeface="Arial"/>
                <a:ea typeface="Arial"/>
                <a:cs typeface="Arial"/>
              </a:rPr>
              <a:t>4</a:t>
            </a:r>
            <a:r>
              <a:rPr sz="2000" spc="20">
                <a:solidFill>
                  <a:srgbClr val="000000">
                    <a:alpha val="100000"/>
                  </a:srgbClr>
                </a:solidFill>
                <a:latin typeface="Microsoft YaHei"/>
                <a:ea typeface="Microsoft YaHei"/>
                <a:cs typeface="Microsoft YaHei"/>
              </a:rPr>
              <a:t>．</a:t>
            </a:r>
            <a:r>
              <a:rPr sz="1400" spc="20" baseline="7433">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人员密集场所应通过多种形式开展经常</a:t>
            </a:r>
            <a:r>
              <a:rPr sz="900" spc="0">
                <a:solidFill>
                  <a:srgbClr val="000000">
                    <a:alpha val="100000"/>
                  </a:srgbClr>
                </a:solidFill>
                <a:latin typeface="Microsoft YaHei"/>
                <a:ea typeface="Microsoft YaHei"/>
                <a:cs typeface="Microsoft YaHei"/>
              </a:rPr>
              <a:t>性的消防安全宣传与培训</a:t>
            </a:r>
            <a:r>
              <a:rPr sz="1800" spc="0">
                <a:solidFill>
                  <a:srgbClr val="000000">
                    <a:alpha val="100000"/>
                  </a:srgbClr>
                </a:solidFill>
                <a:latin typeface="Microsoft YaHei"/>
                <a:ea typeface="Microsoft YaHei"/>
                <a:cs typeface="Microsoft YaHei"/>
              </a:rPr>
              <a:t>。</a:t>
            </a:r>
            <a:endParaRPr lang="Microsoft YaHei" altLang="Microsoft YaHei" sz="1800"/>
          </a:p>
          <a:p>
            <a:pPr marL="17111" indent="-4411" algn="l" rtl="0" eaLnBrk="0">
              <a:lnSpc>
                <a:spcPct val="62000"/>
              </a:lnSpc>
              <a:spcBef>
                <a:spcPts val="210"/>
              </a:spcBef>
            </a:pPr>
            <a:r>
              <a:rPr sz="1400" spc="-40" baseline="-3720">
                <a:solidFill>
                  <a:srgbClr val="000000">
                    <a:alpha val="100000"/>
                  </a:srgbClr>
                </a:solidFill>
                <a:latin typeface="Arial"/>
                <a:ea typeface="Arial"/>
                <a:cs typeface="Arial"/>
              </a:rPr>
              <a:t>7</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4</a:t>
            </a:r>
            <a:r>
              <a:rPr sz="2000" spc="-40">
                <a:solidFill>
                  <a:srgbClr val="000000">
                    <a:alpha val="100000"/>
                  </a:srgbClr>
                </a:solidFill>
                <a:latin typeface="Microsoft YaHei"/>
                <a:ea typeface="Microsoft YaHei"/>
                <a:cs typeface="Microsoft YaHei"/>
              </a:rPr>
              <a:t>．</a:t>
            </a:r>
            <a:r>
              <a:rPr sz="1400" spc="-40" baseline="-3720">
                <a:solidFill>
                  <a:srgbClr val="000000">
                    <a:alpha val="100000"/>
                  </a:srgbClr>
                </a:solidFill>
                <a:latin typeface="Arial"/>
                <a:ea typeface="Arial"/>
                <a:cs typeface="Arial"/>
              </a:rPr>
              <a:t>2</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对公众开放的人员密集场所</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应通过张贴图画</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发放消防刊物</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播放视频</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举办消防文</a:t>
            </a:r>
            <a:r>
              <a:rPr sz="900" spc="-20">
                <a:solidFill>
                  <a:srgbClr val="000000">
                    <a:alpha val="100000"/>
                  </a:srgbClr>
                </a:solidFill>
                <a:latin typeface="Microsoft YaHei"/>
                <a:ea typeface="Microsoft YaHei"/>
                <a:cs typeface="Microsoft YaHei"/>
              </a:rPr>
              <a:t>化</a:t>
            </a:r>
            <a:r>
              <a:rPr sz="900" spc="0">
                <a:solidFill>
                  <a:srgbClr val="000000">
                    <a:alpha val="100000"/>
                  </a:srgbClr>
                </a:solidFill>
                <a:latin typeface="Microsoft YaHei"/>
                <a:ea typeface="Microsoft YaHei"/>
                <a:cs typeface="Microsoft YaHei"/>
              </a:rPr>
              <a:t>活动等 </a:t>
            </a:r>
            <a:r>
              <a:rPr sz="900" spc="20">
                <a:solidFill>
                  <a:srgbClr val="000000">
                    <a:alpha val="100000"/>
                  </a:srgbClr>
                </a:solidFill>
                <a:latin typeface="Microsoft YaHei"/>
                <a:ea typeface="Microsoft YaHei"/>
                <a:cs typeface="Microsoft YaHei"/>
              </a:rPr>
              <a:t>多种形式对公众宣传防火</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灭火</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应急逃生等常识</a:t>
            </a:r>
            <a:r>
              <a:rPr sz="1800" spc="0">
                <a:solidFill>
                  <a:srgbClr val="000000">
                    <a:alpha val="100000"/>
                  </a:srgbClr>
                </a:solidFill>
                <a:latin typeface="Microsoft YaHei"/>
                <a:ea typeface="Microsoft YaHei"/>
                <a:cs typeface="Microsoft YaHei"/>
              </a:rPr>
              <a:t>。</a:t>
            </a:r>
            <a:endParaRPr lang="Microsoft YaHei" altLang="Microsoft YaHei" sz="1800"/>
          </a:p>
          <a:p>
            <a:pPr marL="15262" indent="-2562" algn="l" rtl="0" eaLnBrk="0">
              <a:lnSpc>
                <a:spcPct val="63000"/>
              </a:lnSpc>
              <a:spcBef>
                <a:spcPts val="416"/>
              </a:spcBef>
            </a:pPr>
            <a:r>
              <a:rPr sz="1300" spc="-40" baseline="-4006">
                <a:solidFill>
                  <a:srgbClr val="000000">
                    <a:alpha val="100000"/>
                  </a:srgbClr>
                </a:solidFill>
                <a:latin typeface="Arial"/>
                <a:ea typeface="Arial"/>
                <a:cs typeface="Arial"/>
              </a:rPr>
              <a:t>7</a:t>
            </a:r>
            <a:r>
              <a:rPr sz="1900" spc="-40">
                <a:solidFill>
                  <a:srgbClr val="000000">
                    <a:alpha val="100000"/>
                  </a:srgbClr>
                </a:solidFill>
                <a:latin typeface="Microsoft YaHei"/>
                <a:ea typeface="Microsoft YaHei"/>
                <a:cs typeface="Microsoft YaHei"/>
              </a:rPr>
              <a:t>．</a:t>
            </a:r>
            <a:r>
              <a:rPr sz="1300" spc="-40" baseline="-4006">
                <a:solidFill>
                  <a:srgbClr val="000000">
                    <a:alpha val="100000"/>
                  </a:srgbClr>
                </a:solidFill>
                <a:latin typeface="Arial"/>
                <a:ea typeface="Arial"/>
                <a:cs typeface="Arial"/>
              </a:rPr>
              <a:t>4</a:t>
            </a:r>
            <a:r>
              <a:rPr sz="1900" spc="-40">
                <a:solidFill>
                  <a:srgbClr val="000000">
                    <a:alpha val="100000"/>
                  </a:srgbClr>
                </a:solidFill>
                <a:latin typeface="Microsoft YaHei"/>
                <a:ea typeface="Microsoft YaHei"/>
                <a:cs typeface="Microsoft YaHei"/>
              </a:rPr>
              <a:t>．</a:t>
            </a:r>
            <a:r>
              <a:rPr sz="1300" spc="-40" baseline="-4006">
                <a:solidFill>
                  <a:srgbClr val="000000">
                    <a:alpha val="100000"/>
                  </a:srgbClr>
                </a:solidFill>
                <a:latin typeface="Arial"/>
                <a:ea typeface="Arial"/>
                <a:cs typeface="Arial"/>
              </a:rPr>
              <a:t>3</a:t>
            </a:r>
            <a:r>
              <a:rPr sz="800" spc="-40">
                <a:solidFill>
                  <a:srgbClr val="000000">
                    <a:alpha val="100000"/>
                  </a:srgbClr>
                </a:solidFill>
                <a:latin typeface="Arial"/>
                <a:ea typeface="Arial"/>
                <a:cs typeface="Arial"/>
              </a:rPr>
              <a:t>     </a:t>
            </a:r>
            <a:r>
              <a:rPr sz="800" spc="-40">
                <a:solidFill>
                  <a:srgbClr val="000000">
                    <a:alpha val="100000"/>
                  </a:srgbClr>
                </a:solidFill>
                <a:latin typeface="Microsoft YaHei"/>
                <a:ea typeface="Microsoft YaHei"/>
                <a:cs typeface="Microsoft YaHei"/>
              </a:rPr>
              <a:t>学校</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幼儿园等教育机构应将消防知识纳入教育</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教学</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培训的内容</a:t>
            </a:r>
            <a:r>
              <a:rPr sz="17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落实教材</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课时</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师资</a:t>
            </a:r>
            <a:r>
              <a:rPr sz="1700" spc="0">
                <a:solidFill>
                  <a:srgbClr val="000000">
                    <a:alpha val="100000"/>
                  </a:srgbClr>
                </a:solidFill>
                <a:latin typeface="Microsoft YaHei"/>
                <a:ea typeface="Microsoft YaHei"/>
                <a:cs typeface="Microsoft YaHei"/>
              </a:rPr>
              <a:t>、</a:t>
            </a:r>
            <a:r>
              <a:rPr sz="800" spc="0">
                <a:solidFill>
                  <a:srgbClr val="000000">
                    <a:alpha val="100000"/>
                  </a:srgbClr>
                </a:solidFill>
                <a:latin typeface="Microsoft YaHei"/>
                <a:ea typeface="Microsoft YaHei"/>
                <a:cs typeface="Microsoft YaHei"/>
              </a:rPr>
              <a:t>场地 </a:t>
            </a:r>
            <a:r>
              <a:rPr sz="900" spc="60">
                <a:solidFill>
                  <a:srgbClr val="000000">
                    <a:alpha val="100000"/>
                  </a:srgbClr>
                </a:solidFill>
                <a:latin typeface="Microsoft YaHei"/>
                <a:ea typeface="Microsoft YaHei"/>
                <a:cs typeface="Microsoft YaHei"/>
              </a:rPr>
              <a:t>等</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组织开展多种形式的消防教育活</a:t>
            </a:r>
            <a:r>
              <a:rPr sz="900" spc="20">
                <a:solidFill>
                  <a:srgbClr val="000000">
                    <a:alpha val="100000"/>
                  </a:srgbClr>
                </a:solidFill>
                <a:latin typeface="Microsoft YaHei"/>
                <a:ea typeface="Microsoft YaHei"/>
                <a:cs typeface="Microsoft YaHei"/>
              </a:rPr>
              <a:t>动</a:t>
            </a:r>
            <a:r>
              <a:rPr sz="1800" spc="0">
                <a:solidFill>
                  <a:srgbClr val="000000">
                    <a:alpha val="100000"/>
                  </a:srgbClr>
                </a:solidFill>
                <a:latin typeface="Microsoft YaHei"/>
                <a:ea typeface="Microsoft YaHei"/>
                <a:cs typeface="Microsoft YaHei"/>
              </a:rPr>
              <a:t>。</a:t>
            </a:r>
            <a:endParaRPr lang="Microsoft YaHei" altLang="Microsoft YaHei" sz="1800"/>
          </a:p>
          <a:p>
            <a:pPr marL="22410" indent="-9710" algn="l" rtl="0" eaLnBrk="0">
              <a:lnSpc>
                <a:spcPct val="63000"/>
              </a:lnSpc>
              <a:spcBef>
                <a:spcPts val="413"/>
              </a:spcBef>
            </a:pPr>
            <a:r>
              <a:rPr sz="1400" spc="30" baseline="-3720">
                <a:solidFill>
                  <a:srgbClr val="000000">
                    <a:alpha val="100000"/>
                  </a:srgbClr>
                </a:solidFill>
                <a:latin typeface="Arial"/>
                <a:ea typeface="Arial"/>
                <a:cs typeface="Arial"/>
              </a:rPr>
              <a:t>7</a:t>
            </a:r>
            <a:r>
              <a:rPr sz="2000" spc="30">
                <a:solidFill>
                  <a:srgbClr val="000000">
                    <a:alpha val="100000"/>
                  </a:srgbClr>
                </a:solidFill>
                <a:latin typeface="Microsoft YaHei"/>
                <a:ea typeface="Microsoft YaHei"/>
                <a:cs typeface="Microsoft YaHei"/>
              </a:rPr>
              <a:t>．</a:t>
            </a:r>
            <a:r>
              <a:rPr sz="1400" spc="30" baseline="-3720">
                <a:solidFill>
                  <a:srgbClr val="000000">
                    <a:alpha val="100000"/>
                  </a:srgbClr>
                </a:solidFill>
                <a:latin typeface="Arial"/>
                <a:ea typeface="Arial"/>
                <a:cs typeface="Arial"/>
              </a:rPr>
              <a:t>4</a:t>
            </a:r>
            <a:r>
              <a:rPr sz="2000" spc="30">
                <a:solidFill>
                  <a:srgbClr val="000000">
                    <a:alpha val="100000"/>
                  </a:srgbClr>
                </a:solidFill>
                <a:latin typeface="Microsoft YaHei"/>
                <a:ea typeface="Microsoft YaHei"/>
                <a:cs typeface="Microsoft YaHei"/>
              </a:rPr>
              <a:t>．</a:t>
            </a:r>
            <a:r>
              <a:rPr sz="1400" spc="30" baseline="-3720">
                <a:solidFill>
                  <a:srgbClr val="000000">
                    <a:alpha val="100000"/>
                  </a:srgbClr>
                </a:solidFill>
                <a:latin typeface="Arial"/>
                <a:ea typeface="Arial"/>
                <a:cs typeface="Arial"/>
              </a:rPr>
              <a:t>4</a:t>
            </a:r>
            <a:r>
              <a:rPr sz="900" spc="30">
                <a:solidFill>
                  <a:srgbClr val="000000">
                    <a:alpha val="100000"/>
                  </a:srgbClr>
                </a:solidFill>
                <a:latin typeface="Arial"/>
                <a:ea typeface="Arial"/>
                <a:cs typeface="Arial"/>
              </a:rPr>
              <a:t>    </a:t>
            </a:r>
            <a:r>
              <a:rPr sz="900" spc="30">
                <a:solidFill>
                  <a:srgbClr val="000000">
                    <a:alpha val="100000"/>
                  </a:srgbClr>
                </a:solidFill>
                <a:latin typeface="Microsoft YaHei"/>
                <a:ea typeface="Microsoft YaHei"/>
                <a:cs typeface="Microsoft YaHei"/>
              </a:rPr>
              <a:t>人员密集场所应至少每半年组织一 次对每名员工的消防培训</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对新上岗人员应进行上</a:t>
            </a:r>
            <a:r>
              <a:rPr sz="900" spc="20">
                <a:solidFill>
                  <a:srgbClr val="000000">
                    <a:alpha val="100000"/>
                  </a:srgbClr>
                </a:solidFill>
                <a:latin typeface="Microsoft YaHei"/>
                <a:ea typeface="Microsoft YaHei"/>
                <a:cs typeface="Microsoft YaHei"/>
              </a:rPr>
              <a:t>岗</a:t>
            </a:r>
            <a:r>
              <a:rPr sz="900" spc="0">
                <a:solidFill>
                  <a:srgbClr val="000000">
                    <a:alpha val="100000"/>
                  </a:srgbClr>
                </a:solidFill>
                <a:latin typeface="Microsoft YaHei"/>
                <a:ea typeface="Microsoft YaHei"/>
                <a:cs typeface="Microsoft YaHei"/>
              </a:rPr>
              <a:t>前的消 </a:t>
            </a:r>
            <a:r>
              <a:rPr sz="900" spc="70">
                <a:solidFill>
                  <a:srgbClr val="000000">
                    <a:alpha val="100000"/>
                  </a:srgbClr>
                </a:solidFill>
                <a:latin typeface="Microsoft YaHei"/>
                <a:ea typeface="Microsoft YaHei"/>
                <a:cs typeface="Microsoft YaHei"/>
              </a:rPr>
              <a:t>防培训</a:t>
            </a:r>
            <a:r>
              <a:rPr sz="1800" spc="6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1491"/>
              </a:lnSpc>
              <a:spcBef>
                <a:spcPts val="379"/>
              </a:spcBef>
            </a:pPr>
            <a:r>
              <a:rPr sz="1300" spc="-20" baseline="-1365">
                <a:solidFill>
                  <a:srgbClr val="000000">
                    <a:alpha val="100000"/>
                  </a:srgbClr>
                </a:solidFill>
                <a:latin typeface="Arial"/>
                <a:ea typeface="Arial"/>
                <a:cs typeface="Arial"/>
              </a:rPr>
              <a:t>7</a:t>
            </a:r>
            <a:r>
              <a:rPr sz="1900" spc="-20">
                <a:solidFill>
                  <a:srgbClr val="000000">
                    <a:alpha val="100000"/>
                  </a:srgbClr>
                </a:solidFill>
                <a:latin typeface="Microsoft YaHei"/>
                <a:ea typeface="Microsoft YaHei"/>
                <a:cs typeface="Microsoft YaHei"/>
              </a:rPr>
              <a:t>．</a:t>
            </a:r>
            <a:r>
              <a:rPr sz="1300" spc="-20" baseline="-1365">
                <a:solidFill>
                  <a:srgbClr val="000000">
                    <a:alpha val="100000"/>
                  </a:srgbClr>
                </a:solidFill>
                <a:latin typeface="Arial"/>
                <a:ea typeface="Arial"/>
                <a:cs typeface="Arial"/>
              </a:rPr>
              <a:t>4</a:t>
            </a:r>
            <a:r>
              <a:rPr sz="1900" spc="-20">
                <a:solidFill>
                  <a:srgbClr val="000000">
                    <a:alpha val="100000"/>
                  </a:srgbClr>
                </a:solidFill>
                <a:latin typeface="Microsoft YaHei"/>
                <a:ea typeface="Microsoft YaHei"/>
                <a:cs typeface="Microsoft YaHei"/>
              </a:rPr>
              <a:t>．</a:t>
            </a:r>
            <a:r>
              <a:rPr sz="1300" spc="-20" baseline="-1365">
                <a:solidFill>
                  <a:srgbClr val="000000">
                    <a:alpha val="100000"/>
                  </a:srgbClr>
                </a:solidFill>
                <a:latin typeface="Arial"/>
                <a:ea typeface="Arial"/>
                <a:cs typeface="Arial"/>
              </a:rPr>
              <a:t>5</a:t>
            </a:r>
            <a:r>
              <a:rPr sz="800" spc="-20">
                <a:solidFill>
                  <a:srgbClr val="000000">
                    <a:alpha val="100000"/>
                  </a:srgbClr>
                </a:solidFill>
                <a:latin typeface="Arial"/>
                <a:ea typeface="Arial"/>
                <a:cs typeface="Arial"/>
              </a:rPr>
              <a:t>     </a:t>
            </a:r>
            <a:r>
              <a:rPr sz="800" spc="-20">
                <a:solidFill>
                  <a:srgbClr val="000000">
                    <a:alpha val="100000"/>
                  </a:srgbClr>
                </a:solidFill>
                <a:latin typeface="Microsoft YaHei"/>
                <a:ea typeface="Microsoft YaHei"/>
                <a:cs typeface="Microsoft YaHei"/>
              </a:rPr>
              <a:t>消防培训应包</a:t>
            </a:r>
            <a:r>
              <a:rPr sz="800" spc="-10">
                <a:solidFill>
                  <a:srgbClr val="000000">
                    <a:alpha val="100000"/>
                  </a:srgbClr>
                </a:solidFill>
                <a:latin typeface="Microsoft YaHei"/>
                <a:ea typeface="Microsoft YaHei"/>
                <a:cs typeface="Microsoft YaHei"/>
              </a:rPr>
              <a:t>括</a:t>
            </a:r>
            <a:r>
              <a:rPr sz="800" spc="0">
                <a:solidFill>
                  <a:srgbClr val="000000">
                    <a:alpha val="100000"/>
                  </a:srgbClr>
                </a:solidFill>
                <a:latin typeface="Microsoft YaHei"/>
                <a:ea typeface="Microsoft YaHei"/>
                <a:cs typeface="Microsoft YaHei"/>
              </a:rPr>
              <a:t>下列内容</a:t>
            </a:r>
            <a:r>
              <a:rPr sz="1700" spc="0">
                <a:solidFill>
                  <a:srgbClr val="000000">
                    <a:alpha val="100000"/>
                  </a:srgbClr>
                </a:solidFill>
                <a:latin typeface="Microsoft YaHei"/>
                <a:ea typeface="Microsoft YaHei"/>
                <a:cs typeface="Microsoft YaHei"/>
              </a:rPr>
              <a:t>：</a:t>
            </a:r>
            <a:endParaRPr lang="Microsoft YaHei" altLang="Microsoft YaHei" sz="1700"/>
          </a:p>
          <a:p>
            <a:pPr marL="281454" indent="-56187" algn="l" rtl="0" eaLnBrk="0">
              <a:lnSpc>
                <a:spcPct val="63000"/>
              </a:lnSpc>
              <a:spcBef>
                <a:spcPts val="109"/>
              </a:spcBef>
              <a:tabLst>
                <a:tab pos="280670"/>
              </a:tabLst>
            </a:pPr>
            <a:r>
              <a:rPr sz="2000" spc="0">
                <a:solidFill>
                  <a:srgbClr val="000000">
                    <a:alpha val="100000"/>
                  </a:srgbClr>
                </a:solidFill>
                <a:latin typeface="Microsoft YaHei"/>
                <a:ea typeface="Microsoft YaHei"/>
                <a:cs typeface="Microsoft YaHei"/>
              </a:rPr>
              <a:t>	a</a:t>
            </a:r>
            <a:r>
              <a:rPr sz="900" spc="30">
                <a:solidFill>
                  <a:srgbClr val="000000">
                    <a:alpha val="100000"/>
                  </a:srgbClr>
                </a:solidFill>
                <a:latin typeface="Microsoft YaHei"/>
                <a:ea typeface="Microsoft YaHei"/>
                <a:cs typeface="Microsoft YaHei"/>
              </a:rPr>
              <a:t>)    有关消防法律法规</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消防安全管理制度</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保障消防安全</a:t>
            </a:r>
            <a:r>
              <a:rPr sz="900" spc="20">
                <a:solidFill>
                  <a:srgbClr val="000000">
                    <a:alpha val="100000"/>
                  </a:srgbClr>
                </a:solidFill>
                <a:latin typeface="Microsoft YaHei"/>
                <a:ea typeface="Microsoft YaHei"/>
                <a:cs typeface="Microsoft YaHei"/>
              </a:rPr>
              <a:t>的</a:t>
            </a:r>
            <a:r>
              <a:rPr sz="900" spc="0">
                <a:solidFill>
                  <a:srgbClr val="000000">
                    <a:alpha val="100000"/>
                  </a:srgbClr>
                </a:solidFill>
                <a:latin typeface="Microsoft YaHei"/>
                <a:ea typeface="Microsoft YaHei"/>
                <a:cs typeface="Microsoft YaHei"/>
              </a:rPr>
              <a:t>操作规程等</a:t>
            </a:r>
            <a:r>
              <a:rPr sz="1800" spc="0">
                <a:solidFill>
                  <a:srgbClr val="000000">
                    <a:alpha val="100000"/>
                  </a:srgbClr>
                </a:solidFill>
                <a:latin typeface="Microsoft YaHei"/>
                <a:ea typeface="Microsoft YaHei"/>
                <a:cs typeface="Microsoft YaHei"/>
              </a:rPr>
              <a:t>；                     </a:t>
            </a:r>
            <a:r>
              <a:rPr sz="2000" spc="0">
                <a:solidFill>
                  <a:srgbClr val="000000">
                    <a:alpha val="100000"/>
                  </a:srgbClr>
                </a:solidFill>
                <a:latin typeface="Microsoft YaHei"/>
                <a:ea typeface="Microsoft YaHei"/>
                <a:cs typeface="Microsoft YaHei"/>
              </a:rPr>
              <a:t>b</a:t>
            </a:r>
            <a:r>
              <a:rPr sz="900" spc="30">
                <a:solidFill>
                  <a:srgbClr val="000000">
                    <a:alpha val="100000"/>
                  </a:srgbClr>
                </a:solidFill>
                <a:latin typeface="Microsoft YaHei"/>
                <a:ea typeface="Microsoft YaHei"/>
                <a:cs typeface="Microsoft YaHei"/>
              </a:rPr>
              <a:t>)    本单位</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本岗位的火灾危险</a:t>
            </a:r>
            <a:r>
              <a:rPr sz="900" spc="20">
                <a:solidFill>
                  <a:srgbClr val="000000">
                    <a:alpha val="100000"/>
                  </a:srgbClr>
                </a:solidFill>
                <a:latin typeface="Microsoft YaHei"/>
                <a:ea typeface="Microsoft YaHei"/>
                <a:cs typeface="Microsoft YaHei"/>
              </a:rPr>
              <a:t>性</a:t>
            </a:r>
            <a:r>
              <a:rPr sz="900" spc="0">
                <a:solidFill>
                  <a:srgbClr val="000000">
                    <a:alpha val="100000"/>
                  </a:srgbClr>
                </a:solidFill>
                <a:latin typeface="Microsoft YaHei"/>
                <a:ea typeface="Microsoft YaHei"/>
                <a:cs typeface="Microsoft YaHei"/>
              </a:rPr>
              <a:t>和防火措施</a:t>
            </a:r>
            <a:r>
              <a:rPr sz="1800" spc="0">
                <a:solidFill>
                  <a:srgbClr val="000000">
                    <a:alpha val="100000"/>
                  </a:srgbClr>
                </a:solidFill>
                <a:latin typeface="Microsoft YaHei"/>
                <a:ea typeface="Microsoft YaHei"/>
                <a:cs typeface="Microsoft YaHei"/>
              </a:rPr>
              <a:t>；</a:t>
            </a:r>
            <a:endParaRPr lang="Microsoft YaHei" altLang="Microsoft YaHei" sz="1800"/>
          </a:p>
          <a:p>
            <a:pPr marL="282531" algn="l" rtl="0" eaLnBrk="0">
              <a:lnSpc>
                <a:spcPts val="1144"/>
              </a:lnSpc>
              <a:spcBef>
                <a:spcPts val="246"/>
              </a:spcBef>
            </a:pPr>
            <a:r>
              <a:rPr sz="2000" spc="0">
                <a:solidFill>
                  <a:srgbClr val="000000">
                    <a:alpha val="100000"/>
                  </a:srgbClr>
                </a:solidFill>
                <a:latin typeface="Microsoft YaHei"/>
                <a:ea typeface="Microsoft YaHei"/>
                <a:cs typeface="Microsoft YaHei"/>
              </a:rPr>
              <a:t>c</a:t>
            </a:r>
            <a:r>
              <a:rPr sz="900" spc="10">
                <a:solidFill>
                  <a:srgbClr val="000000">
                    <a:alpha val="100000"/>
                  </a:srgbClr>
                </a:solidFill>
                <a:latin typeface="Microsoft YaHei"/>
                <a:ea typeface="Microsoft YaHei"/>
                <a:cs typeface="Microsoft YaHei"/>
              </a:rPr>
              <a:t>)    建筑消防设施</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灭火器材的性能</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使用方法和操</a:t>
            </a:r>
            <a:r>
              <a:rPr sz="900" spc="0">
                <a:solidFill>
                  <a:srgbClr val="000000">
                    <a:alpha val="100000"/>
                  </a:srgbClr>
                </a:solidFill>
                <a:latin typeface="Microsoft YaHei"/>
                <a:ea typeface="Microsoft YaHei"/>
                <a:cs typeface="Microsoft YaHei"/>
              </a:rPr>
              <a:t>作规程</a:t>
            </a:r>
            <a:r>
              <a:rPr sz="1800" spc="0">
                <a:solidFill>
                  <a:srgbClr val="000000">
                    <a:alpha val="100000"/>
                  </a:srgbClr>
                </a:solidFill>
                <a:latin typeface="Microsoft YaHei"/>
                <a:ea typeface="Microsoft YaHei"/>
                <a:cs typeface="Microsoft YaHei"/>
              </a:rPr>
              <a:t>；</a:t>
            </a:r>
            <a:endParaRPr lang="Microsoft YaHei" altLang="Microsoft YaHei" sz="1800"/>
          </a:p>
          <a:p>
            <a:pPr marL="282275" algn="l" rtl="0" eaLnBrk="0">
              <a:lnSpc>
                <a:spcPct val="67000"/>
              </a:lnSpc>
              <a:spcBef>
                <a:spcPts val="13"/>
              </a:spcBef>
            </a:pPr>
            <a:r>
              <a:rPr sz="2000" spc="0">
                <a:solidFill>
                  <a:srgbClr val="000000">
                    <a:alpha val="100000"/>
                  </a:srgbClr>
                </a:solidFill>
                <a:latin typeface="Microsoft YaHei"/>
                <a:ea typeface="Microsoft YaHei"/>
                <a:cs typeface="Microsoft YaHei"/>
              </a:rPr>
              <a:t>d</a:t>
            </a:r>
            <a:r>
              <a:rPr sz="900" spc="-40">
                <a:solidFill>
                  <a:srgbClr val="000000">
                    <a:alpha val="100000"/>
                  </a:srgbClr>
                </a:solidFill>
                <a:latin typeface="Microsoft YaHei"/>
                <a:ea typeface="Microsoft YaHei"/>
                <a:cs typeface="Microsoft YaHei"/>
              </a:rPr>
              <a:t>)    报火警</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扑救初起火灾</a:t>
            </a:r>
            <a:r>
              <a:rPr sz="1800" spc="-40">
                <a:solidFill>
                  <a:srgbClr val="000000">
                    <a:alpha val="100000"/>
                  </a:srgbClr>
                </a:solidFill>
                <a:latin typeface="Microsoft YaHei"/>
                <a:ea typeface="Microsoft YaHei"/>
                <a:cs typeface="Microsoft YaHei"/>
              </a:rPr>
              <a:t>、</a:t>
            </a:r>
            <a:r>
              <a:rPr sz="900" spc="-40">
                <a:solidFill>
                  <a:srgbClr val="000000">
                    <a:alpha val="100000"/>
                  </a:srgbClr>
                </a:solidFill>
                <a:latin typeface="Microsoft YaHei"/>
                <a:ea typeface="Microsoft YaHei"/>
                <a:cs typeface="Microsoft YaHei"/>
              </a:rPr>
              <a:t>应急疏散和自救逃生的知识</a:t>
            </a:r>
            <a:r>
              <a:rPr sz="1800" spc="-2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技能</a:t>
            </a:r>
            <a:r>
              <a:rPr sz="1800" spc="0">
                <a:solidFill>
                  <a:srgbClr val="000000">
                    <a:alpha val="100000"/>
                  </a:srgbClr>
                </a:solidFill>
                <a:latin typeface="Microsoft YaHei"/>
                <a:ea typeface="Microsoft YaHei"/>
                <a:cs typeface="Microsoft YaHei"/>
              </a:rPr>
              <a:t>；</a:t>
            </a:r>
            <a:endParaRPr lang="Microsoft YaHei" altLang="Microsoft YaHei" sz="1800"/>
          </a:p>
          <a:p>
            <a:pPr marL="282480" algn="l" rtl="0" eaLnBrk="0">
              <a:lnSpc>
                <a:spcPct val="67000"/>
              </a:lnSpc>
              <a:spcBef>
                <a:spcPts val="13"/>
              </a:spcBef>
            </a:pPr>
            <a:r>
              <a:rPr sz="2000" spc="0">
                <a:solidFill>
                  <a:srgbClr val="000000">
                    <a:alpha val="100000"/>
                  </a:srgbClr>
                </a:solidFill>
                <a:latin typeface="Microsoft YaHei"/>
                <a:ea typeface="Microsoft YaHei"/>
                <a:cs typeface="Microsoft YaHei"/>
              </a:rPr>
              <a:t>e</a:t>
            </a:r>
            <a:r>
              <a:rPr sz="900" spc="60">
                <a:solidFill>
                  <a:srgbClr val="000000">
                    <a:alpha val="100000"/>
                  </a:srgbClr>
                </a:solidFill>
                <a:latin typeface="Microsoft YaHei"/>
                <a:ea typeface="Microsoft YaHei"/>
                <a:cs typeface="Microsoft YaHei"/>
              </a:rPr>
              <a:t>)    本场所的安全疏散路线</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引导人员疏散的程序</a:t>
            </a:r>
            <a:r>
              <a:rPr sz="900" spc="50">
                <a:solidFill>
                  <a:srgbClr val="000000">
                    <a:alpha val="100000"/>
                  </a:srgbClr>
                </a:solidFill>
                <a:latin typeface="Microsoft YaHei"/>
                <a:ea typeface="Microsoft YaHei"/>
                <a:cs typeface="Microsoft YaHei"/>
              </a:rPr>
              <a:t>和</a:t>
            </a:r>
            <a:r>
              <a:rPr sz="900" spc="0">
                <a:solidFill>
                  <a:srgbClr val="000000">
                    <a:alpha val="100000"/>
                  </a:srgbClr>
                </a:solidFill>
                <a:latin typeface="Microsoft YaHei"/>
                <a:ea typeface="Microsoft YaHei"/>
                <a:cs typeface="Microsoft YaHei"/>
              </a:rPr>
              <a:t>方法等</a:t>
            </a:r>
            <a:r>
              <a:rPr sz="1800" spc="0">
                <a:solidFill>
                  <a:srgbClr val="000000">
                    <a:alpha val="100000"/>
                  </a:srgbClr>
                </a:solidFill>
                <a:latin typeface="Microsoft YaHei"/>
                <a:ea typeface="Microsoft YaHei"/>
                <a:cs typeface="Microsoft YaHei"/>
              </a:rPr>
              <a:t>；</a:t>
            </a:r>
            <a:endParaRPr lang="Microsoft YaHei" altLang="Microsoft YaHei" sz="1800"/>
          </a:p>
          <a:p>
            <a:pPr marL="280733" algn="l" rtl="0" eaLnBrk="0">
              <a:lnSpc>
                <a:spcPct val="77000"/>
              </a:lnSpc>
              <a:spcBef>
                <a:spcPts val="2"/>
              </a:spcBef>
            </a:pPr>
            <a:r>
              <a:rPr sz="2000" spc="0">
                <a:solidFill>
                  <a:srgbClr val="000000">
                    <a:alpha val="100000"/>
                  </a:srgbClr>
                </a:solidFill>
                <a:latin typeface="Microsoft YaHei"/>
                <a:ea typeface="Microsoft YaHei"/>
                <a:cs typeface="Microsoft YaHei"/>
              </a:rPr>
              <a:t>f</a:t>
            </a:r>
            <a:r>
              <a:rPr sz="900" spc="30">
                <a:solidFill>
                  <a:srgbClr val="000000">
                    <a:alpha val="100000"/>
                  </a:srgbClr>
                </a:solidFill>
                <a:latin typeface="Microsoft YaHei"/>
                <a:ea typeface="Microsoft YaHei"/>
                <a:cs typeface="Microsoft YaHei"/>
              </a:rPr>
              <a:t>)     灭火和应急疏散预案的内容</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操作程序</a:t>
            </a:r>
            <a:r>
              <a:rPr sz="1800" spc="10">
                <a:solidFill>
                  <a:srgbClr val="000000">
                    <a:alpha val="100000"/>
                  </a:srgbClr>
                </a:solidFill>
                <a:latin typeface="Microsoft YaHei"/>
                <a:ea typeface="Microsoft YaHei"/>
                <a:cs typeface="Microsoft YaHei"/>
              </a:rPr>
              <a:t>；</a:t>
            </a:r>
            <a:endParaRPr lang="Microsoft YaHei" altLang="Microsoft YaHei" sz="1800"/>
          </a:p>
          <a:p>
            <a:pPr marL="281249" algn="l" rtl="0" eaLnBrk="0">
              <a:lnSpc>
                <a:spcPts val="1173"/>
              </a:lnSpc>
              <a:spcBef>
                <a:spcPts val="246"/>
              </a:spcBef>
            </a:pPr>
            <a:r>
              <a:rPr sz="3100" spc="0" baseline="-3796">
                <a:solidFill>
                  <a:srgbClr val="000000">
                    <a:alpha val="100000"/>
                  </a:srgbClr>
                </a:solidFill>
                <a:latin typeface="Microsoft YaHei"/>
                <a:ea typeface="Microsoft YaHei"/>
                <a:cs typeface="Microsoft YaHei"/>
              </a:rPr>
              <a:t>g</a:t>
            </a:r>
            <a:r>
              <a:rPr sz="900" spc="60">
                <a:solidFill>
                  <a:srgbClr val="000000">
                    <a:alpha val="100000"/>
                  </a:srgbClr>
                </a:solidFill>
                <a:latin typeface="Microsoft YaHei"/>
                <a:ea typeface="Microsoft YaHei"/>
                <a:cs typeface="Microsoft YaHei"/>
              </a:rPr>
              <a:t>)    其他消防安全宣传教育内容</a:t>
            </a:r>
            <a:r>
              <a:rPr sz="1800" spc="40">
                <a:solidFill>
                  <a:srgbClr val="000000">
                    <a:alpha val="100000"/>
                  </a:srgbClr>
                </a:solidFill>
                <a:latin typeface="Microsoft YaHei"/>
                <a:ea typeface="Microsoft YaHei"/>
                <a:cs typeface="Microsoft YaHei"/>
              </a:rPr>
              <a:t>。</a:t>
            </a:r>
            <a:endParaRPr lang="Microsoft YaHei" altLang="Microsoft YaHei" sz="1800"/>
          </a:p>
          <a:p>
            <a:pPr marL="12700" algn="l" rtl="0" eaLnBrk="0">
              <a:lnSpc>
                <a:spcPts val="2695"/>
              </a:lnSpc>
              <a:spcBef>
                <a:spcPts val="29"/>
              </a:spcBef>
            </a:pPr>
            <a:r>
              <a:rPr sz="1400" spc="-40" baseline="-12313">
                <a:solidFill>
                  <a:srgbClr val="000000">
                    <a:alpha val="100000"/>
                  </a:srgbClr>
                </a:solidFill>
                <a:latin typeface="Arial"/>
                <a:ea typeface="Arial"/>
                <a:cs typeface="Arial"/>
              </a:rPr>
              <a:t>7</a:t>
            </a:r>
            <a:r>
              <a:rPr sz="2000" spc="-40">
                <a:solidFill>
                  <a:srgbClr val="000000">
                    <a:alpha val="100000"/>
                  </a:srgbClr>
                </a:solidFill>
                <a:latin typeface="Microsoft YaHei"/>
                <a:ea typeface="Microsoft YaHei"/>
                <a:cs typeface="Microsoft YaHei"/>
              </a:rPr>
              <a:t>．</a:t>
            </a:r>
            <a:r>
              <a:rPr sz="1400" spc="-40" baseline="-12313">
                <a:solidFill>
                  <a:srgbClr val="000000">
                    <a:alpha val="100000"/>
                  </a:srgbClr>
                </a:solidFill>
                <a:latin typeface="Arial"/>
                <a:ea typeface="Arial"/>
                <a:cs typeface="Arial"/>
              </a:rPr>
              <a:t>5</a:t>
            </a:r>
            <a:r>
              <a:rPr sz="900" spc="-40">
                <a:solidFill>
                  <a:srgbClr val="000000">
                    <a:alpha val="100000"/>
                  </a:srgbClr>
                </a:solidFill>
                <a:latin typeface="Arial"/>
                <a:ea typeface="Arial"/>
                <a:cs typeface="Arial"/>
              </a:rPr>
              <a:t>    </a:t>
            </a:r>
            <a:r>
              <a:rPr sz="900" spc="-40">
                <a:solidFill>
                  <a:srgbClr val="000000">
                    <a:alpha val="100000"/>
                  </a:srgbClr>
                </a:solidFill>
                <a:latin typeface="Microsoft YaHei"/>
                <a:ea typeface="Microsoft YaHei"/>
                <a:cs typeface="Microsoft YaHei"/>
              </a:rPr>
              <a:t>安全疏散设</a:t>
            </a:r>
            <a:r>
              <a:rPr sz="900" spc="-30">
                <a:solidFill>
                  <a:srgbClr val="000000">
                    <a:alpha val="100000"/>
                  </a:srgbClr>
                </a:solidFill>
                <a:latin typeface="Microsoft YaHei"/>
                <a:ea typeface="Microsoft YaHei"/>
                <a:cs typeface="Microsoft YaHei"/>
              </a:rPr>
              <a:t>施</a:t>
            </a:r>
            <a:r>
              <a:rPr sz="900" spc="0">
                <a:solidFill>
                  <a:srgbClr val="000000">
                    <a:alpha val="100000"/>
                  </a:srgbClr>
                </a:solidFill>
                <a:latin typeface="Microsoft YaHei"/>
                <a:ea typeface="Microsoft YaHei"/>
                <a:cs typeface="Microsoft YaHei"/>
              </a:rPr>
              <a:t>管理</a:t>
            </a:r>
            <a:endParaRPr lang="Microsoft YaHei" altLang="Microsoft YaHei" sz="900"/>
          </a:p>
          <a:p>
            <a:pPr marL="14153" indent="-1453" algn="l" rtl="0" eaLnBrk="0">
              <a:lnSpc>
                <a:spcPct val="71000"/>
              </a:lnSpc>
              <a:spcBef>
                <a:spcPts val="513"/>
              </a:spcBef>
            </a:pPr>
            <a:r>
              <a:rPr sz="1400" spc="20" baseline="-3720">
                <a:solidFill>
                  <a:srgbClr val="000000">
                    <a:alpha val="100000"/>
                  </a:srgbClr>
                </a:solidFill>
                <a:latin typeface="Arial"/>
                <a:ea typeface="Arial"/>
                <a:cs typeface="Arial"/>
              </a:rPr>
              <a:t>7</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5</a:t>
            </a:r>
            <a:r>
              <a:rPr sz="2000" spc="20">
                <a:solidFill>
                  <a:srgbClr val="000000">
                    <a:alpha val="100000"/>
                  </a:srgbClr>
                </a:solidFill>
                <a:latin typeface="Microsoft YaHei"/>
                <a:ea typeface="Microsoft YaHei"/>
                <a:cs typeface="Microsoft YaHei"/>
              </a:rPr>
              <a:t>．</a:t>
            </a:r>
            <a:r>
              <a:rPr sz="1400" spc="20" baseline="-3720">
                <a:solidFill>
                  <a:srgbClr val="000000">
                    <a:alpha val="100000"/>
                  </a:srgbClr>
                </a:solidFill>
                <a:latin typeface="Arial"/>
                <a:ea typeface="Arial"/>
                <a:cs typeface="Arial"/>
              </a:rPr>
              <a:t>1</a:t>
            </a:r>
            <a:r>
              <a:rPr sz="900" spc="20">
                <a:solidFill>
                  <a:srgbClr val="000000">
                    <a:alpha val="100000"/>
                  </a:srgbClr>
                </a:solidFill>
                <a:latin typeface="Arial"/>
                <a:ea typeface="Arial"/>
                <a:cs typeface="Arial"/>
              </a:rPr>
              <a:t>     </a:t>
            </a:r>
            <a:r>
              <a:rPr sz="900" spc="20">
                <a:solidFill>
                  <a:srgbClr val="000000">
                    <a:alpha val="100000"/>
                  </a:srgbClr>
                </a:solidFill>
                <a:latin typeface="Microsoft YaHei"/>
                <a:ea typeface="Microsoft YaHei"/>
                <a:cs typeface="Microsoft YaHei"/>
              </a:rPr>
              <a:t>人员密集场所应建立安全疏散设施管理</a:t>
            </a:r>
            <a:r>
              <a:rPr sz="900" spc="10">
                <a:solidFill>
                  <a:srgbClr val="000000">
                    <a:alpha val="100000"/>
                  </a:srgbClr>
                </a:solidFill>
                <a:latin typeface="Microsoft YaHei"/>
                <a:ea typeface="Microsoft YaHei"/>
                <a:cs typeface="Microsoft YaHei"/>
              </a:rPr>
              <a:t>制</a:t>
            </a:r>
            <a:r>
              <a:rPr sz="900" spc="0">
                <a:solidFill>
                  <a:srgbClr val="000000">
                    <a:alpha val="100000"/>
                  </a:srgbClr>
                </a:solidFill>
                <a:latin typeface="Microsoft YaHei"/>
                <a:ea typeface="Microsoft YaHei"/>
                <a:cs typeface="Microsoft YaHei"/>
              </a:rPr>
              <a:t>度</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明确安全疏散设施管理的责任部门</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责任人和安 </a:t>
            </a:r>
            <a:r>
              <a:rPr sz="900" spc="30">
                <a:solidFill>
                  <a:srgbClr val="000000">
                    <a:alpha val="100000"/>
                  </a:srgbClr>
                </a:solidFill>
                <a:latin typeface="Microsoft YaHei"/>
                <a:ea typeface="Microsoft YaHei"/>
                <a:cs typeface="Microsoft YaHei"/>
              </a:rPr>
              <a:t>全疏散设施的检查内容</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要求</a:t>
            </a:r>
            <a:r>
              <a:rPr sz="1800" spc="0">
                <a:solidFill>
                  <a:srgbClr val="000000">
                    <a:alpha val="100000"/>
                  </a:srgbClr>
                </a:solidFill>
                <a:latin typeface="Microsoft YaHei"/>
                <a:ea typeface="Microsoft YaHei"/>
                <a:cs typeface="Microsoft YaHei"/>
              </a:rPr>
              <a:t>。</a:t>
            </a:r>
            <a:endParaRPr lang="Microsoft YaHei" altLang="Microsoft YaHei" sz="1800"/>
          </a:p>
          <a:p>
            <a:pPr marL="246715" algn="l" rtl="0" eaLnBrk="0">
              <a:lnSpc>
                <a:spcPts val="1023"/>
              </a:lnSpc>
              <a:spcBef>
                <a:spcPts val="395"/>
              </a:spcBef>
            </a:pPr>
            <a:r>
              <a:rPr sz="800" spc="-40">
                <a:solidFill>
                  <a:srgbClr val="000000">
                    <a:alpha val="100000"/>
                  </a:srgbClr>
                </a:solidFill>
                <a:latin typeface="Microsoft YaHei"/>
                <a:ea typeface="Microsoft YaHei"/>
                <a:cs typeface="Microsoft YaHei"/>
              </a:rPr>
              <a:t>注</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安全疏散设施包括疏散门</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疏散走道</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疏散楼梯</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消防应急照明</a:t>
            </a:r>
            <a:r>
              <a:rPr sz="1600" spc="-40">
                <a:solidFill>
                  <a:srgbClr val="000000">
                    <a:alpha val="100000"/>
                  </a:srgbClr>
                </a:solidFill>
                <a:latin typeface="Microsoft YaHei"/>
                <a:ea typeface="Microsoft YaHei"/>
                <a:cs typeface="Microsoft YaHei"/>
              </a:rPr>
              <a:t>、</a:t>
            </a:r>
            <a:r>
              <a:rPr sz="800" spc="-40">
                <a:solidFill>
                  <a:srgbClr val="000000">
                    <a:alpha val="100000"/>
                  </a:srgbClr>
                </a:solidFill>
                <a:latin typeface="Microsoft YaHei"/>
                <a:ea typeface="Microsoft YaHei"/>
                <a:cs typeface="Microsoft YaHei"/>
              </a:rPr>
              <a:t>疏散指示标志等设施</a:t>
            </a:r>
            <a:r>
              <a:rPr sz="1600" spc="-40">
                <a:solidFill>
                  <a:srgbClr val="000000">
                    <a:alpha val="100000"/>
                  </a:srgbClr>
                </a:solidFill>
                <a:latin typeface="Microsoft YaHei"/>
                <a:ea typeface="Microsoft YaHei"/>
                <a:cs typeface="Microsoft YaHei"/>
              </a:rPr>
              <a:t>，</a:t>
            </a:r>
            <a:r>
              <a:rPr sz="800" spc="-20">
                <a:solidFill>
                  <a:srgbClr val="000000">
                    <a:alpha val="100000"/>
                  </a:srgbClr>
                </a:solidFill>
                <a:latin typeface="Microsoft YaHei"/>
                <a:ea typeface="Microsoft YaHei"/>
                <a:cs typeface="Microsoft YaHei"/>
              </a:rPr>
              <a:t>以</a:t>
            </a:r>
            <a:r>
              <a:rPr sz="800" spc="0">
                <a:solidFill>
                  <a:srgbClr val="000000">
                    <a:alpha val="100000"/>
                  </a:srgbClr>
                </a:solidFill>
                <a:latin typeface="Microsoft YaHei"/>
                <a:ea typeface="Microsoft YaHei"/>
                <a:cs typeface="Microsoft YaHei"/>
              </a:rPr>
              <a:t>及消防过滤式 自救呼</a:t>
            </a:r>
            <a:endParaRPr lang="Microsoft YaHei" altLang="Microsoft YaHei" sz="800"/>
          </a:p>
          <a:p>
            <a:pPr marL="456972" algn="l" rtl="0" eaLnBrk="0">
              <a:lnSpc>
                <a:spcPts val="1048"/>
              </a:lnSpc>
              <a:spcBef>
                <a:spcPts val="422"/>
              </a:spcBef>
            </a:pPr>
            <a:r>
              <a:rPr sz="800" spc="20">
                <a:solidFill>
                  <a:srgbClr val="000000">
                    <a:alpha val="100000"/>
                  </a:srgbClr>
                </a:solidFill>
                <a:latin typeface="Microsoft YaHei"/>
                <a:ea typeface="Microsoft YaHei"/>
                <a:cs typeface="Microsoft YaHei"/>
              </a:rPr>
              <a:t>吸器</a:t>
            </a:r>
            <a:r>
              <a:rPr sz="1600" spc="20">
                <a:solidFill>
                  <a:srgbClr val="000000">
                    <a:alpha val="100000"/>
                  </a:srgbClr>
                </a:solidFill>
                <a:latin typeface="Microsoft YaHei"/>
                <a:ea typeface="Microsoft YaHei"/>
                <a:cs typeface="Microsoft YaHei"/>
              </a:rPr>
              <a:t>、</a:t>
            </a:r>
            <a:r>
              <a:rPr sz="800" spc="20">
                <a:solidFill>
                  <a:srgbClr val="000000">
                    <a:alpha val="100000"/>
                  </a:srgbClr>
                </a:solidFill>
                <a:latin typeface="Microsoft YaHei"/>
                <a:ea typeface="Microsoft YaHei"/>
                <a:cs typeface="Microsoft YaHei"/>
              </a:rPr>
              <a:t>逃生缓降器等安全疏散辅助器材</a:t>
            </a:r>
            <a:r>
              <a:rPr sz="1600" spc="0">
                <a:solidFill>
                  <a:srgbClr val="000000">
                    <a:alpha val="100000"/>
                  </a:srgbClr>
                </a:solidFill>
                <a:latin typeface="Microsoft YaHei"/>
                <a:ea typeface="Microsoft YaHei"/>
                <a:cs typeface="Microsoft YaHei"/>
              </a:rPr>
              <a:t>。</a:t>
            </a:r>
            <a:endParaRPr lang="Microsoft YaHei" altLang="Microsoft YaHei" sz="1600"/>
          </a:p>
          <a:p>
            <a:pPr marL="12700" algn="l" rtl="0" eaLnBrk="0">
              <a:lnSpc>
                <a:spcPts val="1501"/>
              </a:lnSpc>
              <a:spcBef>
                <a:spcPts val="418"/>
              </a:spcBef>
            </a:pPr>
            <a:r>
              <a:rPr sz="1400" spc="-50" baseline="-2569">
                <a:solidFill>
                  <a:srgbClr val="000000">
                    <a:alpha val="100000"/>
                  </a:srgbClr>
                </a:solidFill>
                <a:latin typeface="Arial"/>
                <a:ea typeface="Arial"/>
                <a:cs typeface="Arial"/>
              </a:rPr>
              <a:t>7</a:t>
            </a:r>
            <a:r>
              <a:rPr sz="2000" spc="-50">
                <a:solidFill>
                  <a:srgbClr val="000000">
                    <a:alpha val="100000"/>
                  </a:srgbClr>
                </a:solidFill>
                <a:latin typeface="Microsoft YaHei"/>
                <a:ea typeface="Microsoft YaHei"/>
                <a:cs typeface="Microsoft YaHei"/>
              </a:rPr>
              <a:t>．</a:t>
            </a:r>
            <a:r>
              <a:rPr sz="1400" spc="-50" baseline="-2569">
                <a:solidFill>
                  <a:srgbClr val="000000">
                    <a:alpha val="100000"/>
                  </a:srgbClr>
                </a:solidFill>
                <a:latin typeface="Arial"/>
                <a:ea typeface="Arial"/>
                <a:cs typeface="Arial"/>
              </a:rPr>
              <a:t>5</a:t>
            </a:r>
            <a:r>
              <a:rPr sz="2000" spc="-50">
                <a:solidFill>
                  <a:srgbClr val="000000">
                    <a:alpha val="100000"/>
                  </a:srgbClr>
                </a:solidFill>
                <a:latin typeface="Microsoft YaHei"/>
                <a:ea typeface="Microsoft YaHei"/>
                <a:cs typeface="Microsoft YaHei"/>
              </a:rPr>
              <a:t>．</a:t>
            </a:r>
            <a:r>
              <a:rPr sz="1400" spc="-50" baseline="-2569">
                <a:solidFill>
                  <a:srgbClr val="000000">
                    <a:alpha val="100000"/>
                  </a:srgbClr>
                </a:solidFill>
                <a:latin typeface="Arial"/>
                <a:ea typeface="Arial"/>
                <a:cs typeface="Arial"/>
              </a:rPr>
              <a:t>2</a:t>
            </a:r>
            <a:r>
              <a:rPr sz="900" spc="-50">
                <a:solidFill>
                  <a:srgbClr val="000000">
                    <a:alpha val="100000"/>
                  </a:srgbClr>
                </a:solidFill>
                <a:latin typeface="Arial"/>
                <a:ea typeface="Arial"/>
                <a:cs typeface="Arial"/>
              </a:rPr>
              <a:t>    </a:t>
            </a:r>
            <a:r>
              <a:rPr sz="900" spc="-50">
                <a:solidFill>
                  <a:srgbClr val="000000">
                    <a:alpha val="100000"/>
                  </a:srgbClr>
                </a:solidFill>
                <a:latin typeface="Microsoft YaHei"/>
                <a:ea typeface="Microsoft YaHei"/>
                <a:cs typeface="Microsoft YaHei"/>
              </a:rPr>
              <a:t>安全疏散设施管理应符合下列</a:t>
            </a:r>
            <a:r>
              <a:rPr sz="900" spc="-30">
                <a:solidFill>
                  <a:srgbClr val="000000">
                    <a:alpha val="100000"/>
                  </a:srgbClr>
                </a:solidFill>
                <a:latin typeface="Microsoft YaHei"/>
                <a:ea typeface="Microsoft YaHei"/>
                <a:cs typeface="Microsoft YaHei"/>
              </a:rPr>
              <a:t>要</a:t>
            </a:r>
            <a:r>
              <a:rPr sz="900" spc="0">
                <a:solidFill>
                  <a:srgbClr val="000000">
                    <a:alpha val="100000"/>
                  </a:srgbClr>
                </a:solidFill>
                <a:latin typeface="Microsoft YaHei"/>
                <a:ea typeface="Microsoft YaHei"/>
                <a:cs typeface="Microsoft YaHei"/>
              </a:rPr>
              <a:t>求</a:t>
            </a:r>
            <a:r>
              <a:rPr sz="1800" spc="0">
                <a:solidFill>
                  <a:srgbClr val="000000">
                    <a:alpha val="100000"/>
                  </a:srgbClr>
                </a:solidFill>
                <a:latin typeface="Microsoft YaHei"/>
                <a:ea typeface="Microsoft YaHei"/>
                <a:cs typeface="Microsoft YaHei"/>
              </a:rPr>
              <a:t>：</a:t>
            </a:r>
            <a:endParaRPr lang="Microsoft YaHei" altLang="Microsoft YaHei" sz="1800"/>
          </a:p>
          <a:p>
            <a:pPr marL="281196" algn="l" rtl="0" eaLnBrk="0">
              <a:lnSpc>
                <a:spcPts val="1374"/>
              </a:lnSpc>
              <a:spcBef>
                <a:spcPts val="119"/>
              </a:spcBef>
            </a:pPr>
            <a:r>
              <a:rPr sz="2000" spc="0">
                <a:solidFill>
                  <a:srgbClr val="000000">
                    <a:alpha val="100000"/>
                  </a:srgbClr>
                </a:solidFill>
                <a:latin typeface="Microsoft YaHei"/>
                <a:ea typeface="Microsoft YaHei"/>
                <a:cs typeface="Microsoft YaHei"/>
              </a:rPr>
              <a:t>a</a:t>
            </a:r>
            <a:r>
              <a:rPr sz="900" spc="-20">
                <a:solidFill>
                  <a:srgbClr val="000000">
                    <a:alpha val="100000"/>
                  </a:srgbClr>
                </a:solidFill>
                <a:latin typeface="Microsoft YaHei"/>
                <a:ea typeface="Microsoft YaHei"/>
                <a:cs typeface="Microsoft YaHei"/>
              </a:rPr>
              <a:t>)    确保疏散通道</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安全出口和疏散门的畅通</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禁止占用</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堵塞</a:t>
            </a:r>
            <a:r>
              <a:rPr sz="1800" spc="-20">
                <a:solidFill>
                  <a:srgbClr val="000000">
                    <a:alpha val="100000"/>
                  </a:srgbClr>
                </a:solidFill>
                <a:latin typeface="Microsoft YaHei"/>
                <a:ea typeface="Microsoft YaHei"/>
                <a:cs typeface="Microsoft YaHei"/>
              </a:rPr>
              <a:t>、</a:t>
            </a:r>
            <a:r>
              <a:rPr sz="900" spc="-20">
                <a:solidFill>
                  <a:srgbClr val="000000">
                    <a:alpha val="100000"/>
                  </a:srgbClr>
                </a:solidFill>
                <a:latin typeface="Microsoft YaHei"/>
                <a:ea typeface="Microsoft YaHei"/>
                <a:cs typeface="Microsoft YaHei"/>
              </a:rPr>
              <a:t>封闭疏散通道</a:t>
            </a:r>
            <a:r>
              <a:rPr sz="900" spc="0">
                <a:solidFill>
                  <a:srgbClr val="000000">
                    <a:alpha val="100000"/>
                  </a:srgbClr>
                </a:solidFill>
                <a:latin typeface="Microsoft YaHei"/>
                <a:ea typeface="Microsoft YaHei"/>
                <a:cs typeface="Microsoft YaHei"/>
              </a:rPr>
              <a:t>和楼梯间</a:t>
            </a:r>
            <a:r>
              <a:rPr sz="1800" spc="0">
                <a:solidFill>
                  <a:srgbClr val="000000">
                    <a:alpha val="100000"/>
                  </a:srgbClr>
                </a:solidFill>
                <a:latin typeface="Microsoft YaHei"/>
                <a:ea typeface="Microsoft YaHei"/>
                <a:cs typeface="Microsoft YaHei"/>
              </a:rPr>
              <a:t>；</a:t>
            </a:r>
            <a:endParaRPr lang="Microsoft YaHei" altLang="Microsoft YaHei" sz="1800"/>
          </a:p>
          <a:p>
            <a:pPr marL="281454" algn="l" rtl="0" eaLnBrk="0">
              <a:lnSpc>
                <a:spcPts val="1374"/>
              </a:lnSpc>
              <a:spcBef>
                <a:spcPts val="246"/>
              </a:spcBef>
            </a:pPr>
            <a:r>
              <a:rPr sz="2000" spc="0">
                <a:solidFill>
                  <a:srgbClr val="000000">
                    <a:alpha val="100000"/>
                  </a:srgbClr>
                </a:solidFill>
                <a:latin typeface="Microsoft YaHei"/>
                <a:ea typeface="Microsoft YaHei"/>
                <a:cs typeface="Microsoft YaHei"/>
              </a:rPr>
              <a:t>b</a:t>
            </a:r>
            <a:r>
              <a:rPr sz="900" spc="30">
                <a:solidFill>
                  <a:srgbClr val="000000">
                    <a:alpha val="100000"/>
                  </a:srgbClr>
                </a:solidFill>
                <a:latin typeface="Microsoft YaHei"/>
                <a:ea typeface="Microsoft YaHei"/>
                <a:cs typeface="Microsoft YaHei"/>
              </a:rPr>
              <a:t>)    人员密集场所在使用和营业期间</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不应锁闭疏散出 口</a:t>
            </a:r>
            <a:r>
              <a:rPr sz="1800" spc="30">
                <a:solidFill>
                  <a:srgbClr val="000000">
                    <a:alpha val="100000"/>
                  </a:srgbClr>
                </a:solidFill>
                <a:latin typeface="Microsoft YaHei"/>
                <a:ea typeface="Microsoft YaHei"/>
                <a:cs typeface="Microsoft YaHei"/>
              </a:rPr>
              <a:t>、</a:t>
            </a:r>
            <a:r>
              <a:rPr sz="900" spc="30">
                <a:solidFill>
                  <a:srgbClr val="000000">
                    <a:alpha val="100000"/>
                  </a:srgbClr>
                </a:solidFill>
                <a:latin typeface="Microsoft YaHei"/>
                <a:ea typeface="Microsoft YaHei"/>
                <a:cs typeface="Microsoft YaHei"/>
              </a:rPr>
              <a:t>安全出 口的门</a:t>
            </a:r>
            <a:r>
              <a:rPr sz="1800" spc="1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或采取火灾时不需使用</a:t>
            </a:r>
            <a:endParaRPr lang="Microsoft YaHei" altLang="Microsoft YaHei" sz="900"/>
          </a:p>
          <a:p>
            <a:pPr marL="539502" algn="l" rtl="0" eaLnBrk="0">
              <a:lnSpc>
                <a:spcPts val="1196"/>
              </a:lnSpc>
              <a:spcBef>
                <a:spcPts val="246"/>
              </a:spcBef>
            </a:pPr>
            <a:r>
              <a:rPr sz="900" spc="110">
                <a:solidFill>
                  <a:srgbClr val="000000">
                    <a:alpha val="100000"/>
                  </a:srgbClr>
                </a:solidFill>
                <a:latin typeface="Microsoft YaHei"/>
                <a:ea typeface="Microsoft YaHei"/>
                <a:cs typeface="Microsoft YaHei"/>
              </a:rPr>
              <a:t>钥匙等任何工具即能从内部易于打开的措施</a:t>
            </a:r>
            <a:r>
              <a:rPr sz="1800" spc="110">
                <a:solidFill>
                  <a:srgbClr val="000000">
                    <a:alpha val="100000"/>
                  </a:srgbClr>
                </a:solidFill>
                <a:latin typeface="Microsoft YaHei"/>
                <a:ea typeface="Microsoft YaHei"/>
                <a:cs typeface="Microsoft YaHei"/>
              </a:rPr>
              <a:t>，</a:t>
            </a:r>
            <a:r>
              <a:rPr sz="900" spc="110">
                <a:solidFill>
                  <a:srgbClr val="000000">
                    <a:alpha val="100000"/>
                  </a:srgbClr>
                </a:solidFill>
                <a:latin typeface="Microsoft YaHei"/>
                <a:ea typeface="Microsoft YaHei"/>
                <a:cs typeface="Microsoft YaHei"/>
              </a:rPr>
              <a:t>并应在明显位置设置含有使用提示的标</a:t>
            </a:r>
            <a:r>
              <a:rPr sz="900" spc="30">
                <a:solidFill>
                  <a:srgbClr val="000000">
                    <a:alpha val="100000"/>
                  </a:srgbClr>
                </a:solidFill>
                <a:latin typeface="Microsoft YaHei"/>
                <a:ea typeface="Microsoft YaHei"/>
                <a:cs typeface="Microsoft YaHei"/>
              </a:rPr>
              <a:t>识</a:t>
            </a:r>
            <a:r>
              <a:rPr sz="1800" spc="0">
                <a:solidFill>
                  <a:srgbClr val="000000">
                    <a:alpha val="100000"/>
                  </a:srgbClr>
                </a:solidFill>
                <a:latin typeface="Microsoft YaHei"/>
                <a:ea typeface="Microsoft YaHei"/>
                <a:cs typeface="Microsoft YaHei"/>
              </a:rPr>
              <a:t>；</a:t>
            </a:r>
            <a:endParaRPr lang="Microsoft YaHei" altLang="Microsoft YaHei" sz="1800"/>
          </a:p>
          <a:p>
            <a:pPr marL="282531" algn="l" rtl="0" eaLnBrk="0">
              <a:lnSpc>
                <a:spcPts val="1374"/>
              </a:lnSpc>
              <a:spcBef>
                <a:spcPts val="424"/>
              </a:spcBef>
            </a:pPr>
            <a:r>
              <a:rPr sz="2000" spc="0">
                <a:solidFill>
                  <a:srgbClr val="000000">
                    <a:alpha val="100000"/>
                  </a:srgbClr>
                </a:solidFill>
                <a:latin typeface="Microsoft YaHei"/>
                <a:ea typeface="Microsoft YaHei"/>
                <a:cs typeface="Microsoft YaHei"/>
              </a:rPr>
              <a:t>c</a:t>
            </a:r>
            <a:r>
              <a:rPr sz="900" spc="10">
                <a:solidFill>
                  <a:srgbClr val="000000">
                    <a:alpha val="100000"/>
                  </a:srgbClr>
                </a:solidFill>
                <a:latin typeface="Microsoft YaHei"/>
                <a:ea typeface="Microsoft YaHei"/>
                <a:cs typeface="Microsoft YaHei"/>
              </a:rPr>
              <a:t>)    避难层(间) </a:t>
            </a:r>
            <a:r>
              <a:rPr sz="1800" spc="10">
                <a:solidFill>
                  <a:srgbClr val="000000">
                    <a:alpha val="100000"/>
                  </a:srgbClr>
                </a:solidFill>
                <a:latin typeface="Microsoft YaHei"/>
                <a:ea typeface="Microsoft YaHei"/>
                <a:cs typeface="Microsoft YaHei"/>
              </a:rPr>
              <a:t>、</a:t>
            </a:r>
            <a:r>
              <a:rPr sz="900" spc="10">
                <a:solidFill>
                  <a:srgbClr val="000000">
                    <a:alpha val="100000"/>
                  </a:srgbClr>
                </a:solidFill>
                <a:latin typeface="Microsoft YaHei"/>
                <a:ea typeface="Microsoft YaHei"/>
                <a:cs typeface="Microsoft YaHei"/>
              </a:rPr>
              <a:t>避难走</a:t>
            </a:r>
            <a:r>
              <a:rPr sz="900" spc="0">
                <a:solidFill>
                  <a:srgbClr val="000000">
                    <a:alpha val="100000"/>
                  </a:srgbClr>
                </a:solidFill>
                <a:latin typeface="Microsoft YaHei"/>
                <a:ea typeface="Microsoft YaHei"/>
                <a:cs typeface="Microsoft YaHei"/>
              </a:rPr>
              <a:t>道不应挪作他用</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封闭楼梯间</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防烟楼梯间及其前室的门应保持完好</a:t>
            </a:r>
            <a:r>
              <a:rPr sz="1800" spc="0">
                <a:solidFill>
                  <a:srgbClr val="000000">
                    <a:alpha val="100000"/>
                  </a:srgbClr>
                </a:solidFill>
                <a:latin typeface="Microsoft YaHei"/>
                <a:ea typeface="Microsoft YaHei"/>
                <a:cs typeface="Microsoft YaHei"/>
              </a:rPr>
              <a:t>，</a:t>
            </a:r>
            <a:r>
              <a:rPr sz="900" spc="0">
                <a:solidFill>
                  <a:srgbClr val="000000">
                    <a:alpha val="100000"/>
                  </a:srgbClr>
                </a:solidFill>
                <a:latin typeface="Microsoft YaHei"/>
                <a:ea typeface="Microsoft YaHei"/>
                <a:cs typeface="Microsoft YaHei"/>
              </a:rPr>
              <a:t>门上</a:t>
            </a:r>
            <a:endParaRPr lang="Microsoft YaHei" altLang="Microsoft YaHei" sz="900"/>
          </a:p>
          <a:p>
            <a:pPr marL="550100" algn="l" rtl="0" eaLnBrk="0">
              <a:lnSpc>
                <a:spcPts val="1196"/>
              </a:lnSpc>
              <a:spcBef>
                <a:spcPts val="256"/>
              </a:spcBef>
            </a:pPr>
            <a:r>
              <a:rPr sz="900" spc="140">
                <a:solidFill>
                  <a:srgbClr val="000000">
                    <a:alpha val="100000"/>
                  </a:srgbClr>
                </a:solidFill>
                <a:latin typeface="Microsoft YaHei"/>
                <a:ea typeface="Microsoft YaHei"/>
                <a:cs typeface="Microsoft YaHei"/>
              </a:rPr>
              <a:t>明显位置应设置提示正确启闭状态的标</a:t>
            </a:r>
            <a:r>
              <a:rPr sz="900" spc="100">
                <a:solidFill>
                  <a:srgbClr val="000000">
                    <a:alpha val="100000"/>
                  </a:srgbClr>
                </a:solidFill>
                <a:latin typeface="Microsoft YaHei"/>
                <a:ea typeface="Microsoft YaHei"/>
                <a:cs typeface="Microsoft YaHei"/>
              </a:rPr>
              <a:t>识</a:t>
            </a:r>
            <a:r>
              <a:rPr sz="1800" spc="0">
                <a:solidFill>
                  <a:srgbClr val="000000">
                    <a:alpha val="100000"/>
                  </a:srgbClr>
                </a:solidFill>
                <a:latin typeface="Microsoft YaHei"/>
                <a:ea typeface="Microsoft YaHei"/>
                <a:cs typeface="Microsoft YaHei"/>
              </a:rPr>
              <a:t>；</a:t>
            </a:r>
            <a:endParaRPr lang="Microsoft YaHei" altLang="Microsoft YaHei" sz="1800"/>
          </a:p>
          <a:p>
            <a:pPr marL="282275" algn="l" rtl="0" eaLnBrk="0">
              <a:lnSpc>
                <a:spcPts val="1374"/>
              </a:lnSpc>
              <a:spcBef>
                <a:spcPts val="424"/>
              </a:spcBef>
            </a:pPr>
            <a:r>
              <a:rPr sz="2000" spc="0">
                <a:solidFill>
                  <a:srgbClr val="000000">
                    <a:alpha val="100000"/>
                  </a:srgbClr>
                </a:solidFill>
                <a:latin typeface="Microsoft YaHei"/>
                <a:ea typeface="Microsoft YaHei"/>
                <a:cs typeface="Microsoft YaHei"/>
              </a:rPr>
              <a:t>d</a:t>
            </a:r>
            <a:r>
              <a:rPr sz="900" spc="60">
                <a:solidFill>
                  <a:srgbClr val="000000">
                    <a:alpha val="100000"/>
                  </a:srgbClr>
                </a:solidFill>
                <a:latin typeface="Microsoft YaHei"/>
                <a:ea typeface="Microsoft YaHei"/>
                <a:cs typeface="Microsoft YaHei"/>
              </a:rPr>
              <a:t>)    应保持常闭式防火门处于关闭状态</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常开防火门应能在火灾时自行关闭</a:t>
            </a:r>
            <a:r>
              <a:rPr sz="1800" spc="60">
                <a:solidFill>
                  <a:srgbClr val="000000">
                    <a:alpha val="100000"/>
                  </a:srgbClr>
                </a:solidFill>
                <a:latin typeface="Microsoft YaHei"/>
                <a:ea typeface="Microsoft YaHei"/>
                <a:cs typeface="Microsoft YaHei"/>
              </a:rPr>
              <a:t>，</a:t>
            </a:r>
            <a:r>
              <a:rPr sz="900" spc="60">
                <a:solidFill>
                  <a:srgbClr val="000000">
                    <a:alpha val="100000"/>
                  </a:srgbClr>
                </a:solidFill>
                <a:latin typeface="Microsoft YaHei"/>
                <a:ea typeface="Microsoft YaHei"/>
                <a:cs typeface="Microsoft YaHei"/>
              </a:rPr>
              <a:t>并应具有信</a:t>
            </a:r>
            <a:r>
              <a:rPr sz="900" spc="30">
                <a:solidFill>
                  <a:srgbClr val="000000">
                    <a:alpha val="100000"/>
                  </a:srgbClr>
                </a:solidFill>
                <a:latin typeface="Microsoft YaHei"/>
                <a:ea typeface="Microsoft YaHei"/>
                <a:cs typeface="Microsoft YaHei"/>
              </a:rPr>
              <a:t>号</a:t>
            </a:r>
            <a:r>
              <a:rPr sz="900" spc="0">
                <a:solidFill>
                  <a:srgbClr val="000000">
                    <a:alpha val="100000"/>
                  </a:srgbClr>
                </a:solidFill>
                <a:latin typeface="Microsoft YaHei"/>
                <a:ea typeface="Microsoft YaHei"/>
                <a:cs typeface="Microsoft YaHei"/>
              </a:rPr>
              <a:t>反债的</a:t>
            </a:r>
            <a:endParaRPr lang="Microsoft YaHei" altLang="Microsoft YaHei" sz="900"/>
          </a:p>
        </p:txBody>
      </p:sp>
      <p:pic>
        <p:nvPicPr>
          <p:cNvPr id="46" name="picture 46"/>
          <p:cNvPicPr>
            <a:picLocks noChangeAspect="1"/>
          </p:cNvPicPr>
          <p:nvPr/>
        </p:nvPicPr>
        <p:blipFill>
          <a:blip r:embed="rId2"/>
          <a:stretch>
            <a:fillRect/>
          </a:stretch>
        </p:blipFill>
        <p:spPr>
          <a:xfrm rot="21600000">
            <a:off x="927988" y="5798565"/>
            <a:ext cx="190500" cy="190500"/>
          </a:xfrm>
          <a:prstGeom prst="rect">
            <a:avLst/>
          </a:prstGeom>
        </p:spPr>
      </p:pic>
      <p:sp>
        <p:nvSpPr>
          <p:cNvPr id="47" name="textbox 47"/>
          <p:cNvSpPr/>
          <p:nvPr/>
        </p:nvSpPr>
        <p:spPr>
          <a:xfrm>
            <a:off x="6519416" y="9861154"/>
            <a:ext cx="64769" cy="111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678"/>
              </a:lnSpc>
            </a:pPr>
            <a:r>
              <a:rPr sz="500" spc="10">
                <a:solidFill>
                  <a:srgbClr val="000000">
                    <a:alpha val="100000"/>
                  </a:srgbClr>
                </a:solidFill>
                <a:latin typeface="Microsoft YaHei"/>
                <a:ea typeface="Microsoft YaHei"/>
                <a:cs typeface="Microsoft YaHei"/>
              </a:rPr>
              <a:t>7</a:t>
            </a:r>
            <a:endParaRPr lang="Microsoft YaHei" altLang="Microsoft YaHei" sz="5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6289802" cy="9421621"/>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https://d.book118.com/955230134324011120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2024-09-23T15:42:18.607</cp:lastPrinted>
  <dcterms:created xsi:type="dcterms:W3CDTF">2024-09-23T07:42:18Z</dcterms:created>
  <dcterms:modified xsi:type="dcterms:W3CDTF">2024-09-23T07:42:20Z</dcterms:modified>
</cp:coreProperties>
</file>