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156DB-94F7-470C-9E8B-3E3771819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7DEFA-DB2D-498A-A430-A188FEA29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9D1F2-1BD8-448B-8713-B61B4DACB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290E84-1755-4CCB-B97F-F61A6B0E8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B1AF20-5A4E-4F06-8D67-2691C5028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D83EF4-BF51-47C5-BFE8-4537BA9D3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420DC8-2CD8-43A2-B580-ACC5C3760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C73EBB-F5CB-4E9F-A10E-7A07C8B6F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0A7990-EED5-4D70-B983-DA5DB849F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3D368-7E12-401B-833F-65D2639DF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BB8C6-7DAE-4504-B779-B0C823E07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9.jpeg" /><Relationship Id="rId4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240132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胸部肿瘤急症护理\n## 1.胸部肿瘤概述及流行病学\n### 1.1胸部肿瘤的定义与分类\n### 1.2胸部肿瘤的发病原因及危险因素\n### 1.3胸部肿瘤的全球流行病学数据及趋势\n## 2.胸部肿瘤急症的识别与评估\n### 2.1胸部肿瘤急症的定义与类型\n### 2.2胸部肿瘤急症的临床表现与诊断\n### 2.3胸部肿瘤急症的病情评估与分级\n## 3.胸部肿瘤急症的护理措施\n### 3.1胸部肿瘤急症的一般护理措施\n### 3.2胸部肿瘤急症的疼痛管理\n### 3.3胸部肿瘤急症的心理护理与支持\n## 4.胸部肿瘤急症的并发症预防与护理\n### 4.1肺部感染与呼吸衰竭的预防与护理\n### 4.2胸腔积液与胸膜粘连的预防与护理\n### 4.3肺栓塞与肺动脉高压的预防与护理\n## 5.胸部肿瘤急症的特殊护理技术\n### 5.1胸腔闭式引流的护理\n### 5.2气管插管与气管切开的护理\n### 5.3胸部肿瘤急症患者的营养支持与护理\n## 6.胸部肿瘤急症的护理团队协作与沟通\n### 6.1多学科协作在胸部肿瘤急症护理中的应用\n### 6.2护理团队在胸部肿瘤急症患者的沟通与关怀\n### 6.3胸部肿瘤急症护理的持续质量改进与评估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胸部肿瘤急症护理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胸部肿瘤概述及流行病学</a:t>
            </a:r>
            <a:endParaRPr/>
          </a:p>
        </p:txBody>
      </p:sp>
      <p:sp>
        <p:nvSpPr>
          <p:cNvPr id="15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胸部肿瘤是指发生在胸部器官的恶性肿瘤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胸膜癌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食管癌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胸部肿瘤的分类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根据组织学类型分类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根据肿瘤来源分类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根据肿瘤分期分类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胸部肿瘤的定义与分类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6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6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疾病因素</a:t>
                </a:r>
                <a:endParaRPr/>
              </a:p>
            </p:txBody>
          </p:sp>
          <p:sp>
            <p:nvSpPr>
              <p:cNvPr id="26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胸部肿瘤的发病原因</a:t>
                </a:r>
                <a:endParaRPr/>
              </a:p>
            </p:txBody>
          </p:sp>
          <p:sp>
            <p:nvSpPr>
              <p:cNvPr id="26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6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长期吸烟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高污染环境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家族遗传史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慢性肺部疾病</a:t>
                </a:r>
                <a:endParaRPr/>
              </a:p>
            </p:txBody>
          </p:sp>
          <p:sp>
            <p:nvSpPr>
              <p:cNvPr id="27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胸部肿瘤的危险因素</a:t>
                </a:r>
                <a:endParaRPr/>
              </a:p>
            </p:txBody>
          </p:sp>
          <p:sp>
            <p:nvSpPr>
              <p:cNvPr id="27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胸部肿瘤的发病原因及危险因素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7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7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发病率逐年上升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死亡率居高不下</a:t>
                </a:r>
                <a:endParaRPr/>
              </a:p>
            </p:txBody>
          </p:sp>
          <p:sp>
            <p:nvSpPr>
              <p:cNvPr id="2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全球胸部肿瘤发病率及死亡率</a:t>
                </a:r>
                <a:endParaRPr/>
              </a:p>
            </p:txBody>
          </p:sp>
        </p:grpSp>
        <p:grpSp>
          <p:nvGrpSpPr>
            <p:cNvPr id="28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高发地区：北美、欧洲、亚洲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低发地区：非洲、拉丁美洲</a:t>
                </a:r>
                <a:endParaRPr/>
              </a:p>
            </p:txBody>
          </p:sp>
          <p:sp>
            <p:nvSpPr>
              <p:cNvPr id="28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胸部肿瘤在不同地区的流行病学数据</a:t>
                </a:r>
                <a:endParaRPr/>
              </a:p>
            </p:txBody>
          </p:sp>
        </p:grpSp>
        <p:grpSp>
          <p:nvGrpSpPr>
            <p:cNvPr id="28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8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肺癌发病率及死亡率逐年上升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乳腺癌发病率逐年上升，死亡率逐年下降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食管癌发病率及死亡率波动较大</a:t>
                </a:r>
                <a:endParaRPr/>
              </a:p>
            </p:txBody>
          </p:sp>
          <p:sp>
            <p:nvSpPr>
              <p:cNvPr id="28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胸部肿瘤的发病趋势</a:t>
                </a:r>
                <a:endParaRPr/>
              </a:p>
            </p:txBody>
          </p:sp>
        </p:grpSp>
      </p:grpSp>
      <p:pic>
        <p:nvPicPr>
          <p:cNvPr id="28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8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胸部肿瘤的全球流行病学数据及趋势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胸部肿瘤急症的识别与评估</a:t>
            </a:r>
            <a:endParaRPr/>
          </a:p>
        </p:txBody>
      </p:sp>
      <p:sp>
        <p:nvSpPr>
          <p:cNvPr id="29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4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95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387465" y="1615393"/>
            <a:ext cx="3412534" cy="4831976"/>
            <a:chOff x="7387465" y="1615393"/>
            <a:chExt cx="3412534" cy="4831976"/>
          </a:xfrm>
        </p:grpSpPr>
        <p:grpSp>
          <p:nvGrpSpPr>
            <p:cNvPr id="297" name=""/>
            <p:cNvGrpSpPr/>
            <p:nvPr/>
          </p:nvGrpSpPr>
          <p:grpSpPr>
            <a:xfrm>
              <a:off x="7387465" y="1615393"/>
              <a:ext cx="3412534" cy="1950045"/>
              <a:chOff x="7387465" y="1615393"/>
              <a:chExt cx="3412534" cy="1950045"/>
            </a:xfrm>
          </p:grpSpPr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1615393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胸部肿瘤急症的定义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2015503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胸部肿瘤患者出现的急性症状和并发症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需要紧急处理和救治的病情</a:t>
                </a:r>
                <a:endParaRPr/>
              </a:p>
            </p:txBody>
          </p:sp>
        </p:grpSp>
        <p:grpSp>
          <p:nvGrpSpPr>
            <p:cNvPr id="300" name=""/>
            <p:cNvGrpSpPr/>
            <p:nvPr/>
          </p:nvGrpSpPr>
          <p:grpSpPr>
            <a:xfrm>
              <a:off x="7387465" y="4497324"/>
              <a:ext cx="3412534" cy="1950045"/>
              <a:chOff x="7387465" y="4497324"/>
              <a:chExt cx="3412534" cy="1950045"/>
            </a:xfrm>
          </p:grpSpPr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4497324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胸部肿瘤急症的类型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4897434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咳嗽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咯血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肺栓塞</a:t>
                </a:r>
                <a:endParaRPr/>
              </a:p>
            </p:txBody>
          </p:sp>
        </p:grpSp>
      </p:grpSp>
      <p:sp>
        <p:nvSpPr>
          <p:cNvPr id="303" name="椭圆 5"/>
          <p:cNvSpPr>
            <a:spLocks noChangeAspect="1"/>
          </p:cNvSpPr>
          <p:nvPr/>
        </p:nvSpPr>
        <p:spPr>
          <a:xfrm>
            <a:off x="7098206" y="174980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04" name="椭圆 9"/>
          <p:cNvSpPr>
            <a:spLocks noChangeAspect="1"/>
          </p:cNvSpPr>
          <p:nvPr/>
        </p:nvSpPr>
        <p:spPr>
          <a:xfrm>
            <a:off x="7098206" y="4625959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胸部肿瘤急症的定义与类型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307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8" name="椭圆 48"/>
          <p:cNvSpPr>
            <a:spLocks noChangeAspect="1"/>
          </p:cNvSpPr>
          <p:nvPr/>
        </p:nvSpPr>
        <p:spPr>
          <a:xfrm>
            <a:off x="6756206" y="161539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09" name="椭圆 49"/>
          <p:cNvSpPr>
            <a:spLocks noChangeAspect="1"/>
          </p:cNvSpPr>
          <p:nvPr/>
        </p:nvSpPr>
        <p:spPr>
          <a:xfrm>
            <a:off x="6756206" y="449352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3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77764" y="1615393"/>
            <a:ext cx="3412535" cy="4719321"/>
            <a:chOff x="7877764" y="1615393"/>
            <a:chExt cx="3412535" cy="4719321"/>
          </a:xfrm>
        </p:grpSpPr>
        <p:grpSp>
          <p:nvGrpSpPr>
            <p:cNvPr id="311" name=""/>
            <p:cNvGrpSpPr/>
            <p:nvPr/>
          </p:nvGrpSpPr>
          <p:grpSpPr>
            <a:xfrm>
              <a:off x="7877765" y="1615393"/>
              <a:ext cx="3412534" cy="1841188"/>
              <a:chOff x="7877765" y="1615393"/>
              <a:chExt cx="3412534" cy="1841188"/>
            </a:xfrm>
          </p:grpSpPr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1615393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胸部肿瘤急症的临床表现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5" y="2015503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咳嗽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咯血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体重减轻</a:t>
                </a:r>
                <a:endParaRPr/>
              </a:p>
            </p:txBody>
          </p:sp>
        </p:grpSp>
        <p:grpSp>
          <p:nvGrpSpPr>
            <p:cNvPr id="314" name=""/>
            <p:cNvGrpSpPr/>
            <p:nvPr/>
          </p:nvGrpSpPr>
          <p:grpSpPr>
            <a:xfrm>
              <a:off x="7877764" y="4493526"/>
              <a:ext cx="3412534" cy="1841188"/>
              <a:chOff x="7877764" y="4493526"/>
              <a:chExt cx="3412534" cy="1841188"/>
            </a:xfrm>
          </p:grpSpPr>
          <p:sp>
            <p:nvSpPr>
              <p:cNvPr id="3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4493526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胸部肿瘤急症的诊断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4" y="4893636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影像学检查：X线、CT、MRI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实验室检查：血常规、生化、肿瘤标志物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病理检查：活检、细胞学检查</a:t>
                </a:r>
                <a:endParaRPr/>
              </a:p>
            </p:txBody>
          </p:sp>
        </p:grpSp>
      </p:grpSp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胸部肿瘤急症的临床表现与诊断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胸部肿瘤急症的病情评估与分级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胸部肿瘤急症的病情评估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生命体征监测：呼吸、心率、血压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血液生化检查：肝肾功能、电解质、凝血功能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影像学检查：胸部X线、CT、MRI</a:t>
                </a:r>
                <a:endParaRPr/>
              </a:p>
            </p:txBody>
          </p:sp>
          <p:pic>
            <p:nvPicPr>
              <p:cNvPr id="3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胸部肿瘤急症的分级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根据病情严重程度分级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根据临床表现分级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根据治疗效果分级</a:t>
                </a:r>
                <a:endParaRPr/>
              </a:p>
            </p:txBody>
          </p:sp>
          <p:pic>
            <p:nvPicPr>
              <p:cNvPr id="3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胸部肿瘤急症的护理措施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病室环境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保持空气流通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保持温度适宜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减少噪音干扰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患者体位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半卧位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舒适的姿势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适当变换体位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生活照顾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保持口腔清洁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协助进食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协助排便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胸部肿瘤急症的一般护理措施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胸部肿瘤急症的疼痛管理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采用疼痛评分工具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定期评估疼痛程度</a:t>
                </a:r>
                <a:endParaRPr/>
              </a:p>
            </p:txBody>
          </p:sp>
          <p:pic>
            <p:nvPicPr>
              <p:cNvPr id="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药物治疗：止痛药、抗炎药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非药物治疗：冷敷、热敷、按摩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疼痛教育：指导患者控制疼痛的方法</a:t>
                </a:r>
                <a:endParaRPr/>
              </a:p>
            </p:txBody>
          </p:sp>
          <p:pic>
            <p:nvPicPr>
              <p:cNvPr id="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胸部肿瘤急症的心理护理与支持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4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4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采用心理评估工具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了解患者的心理状况</a:t>
                </a:r>
                <a:endParaRPr/>
              </a:p>
            </p:txBody>
          </p:sp>
          <p:pic>
            <p:nvPicPr>
              <p:cNvPr id="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4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4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同伴支持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专业心理辅导</a:t>
                </a:r>
                <a:endParaRPr/>
              </a:p>
            </p:txBody>
          </p:sp>
          <p:pic>
            <p:nvPicPr>
              <p:cNvPr id="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5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5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沟通与关怀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倾听患者的感受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给予关心和支持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提供信息和建议</a:t>
                </a:r>
                <a:endParaRPr/>
              </a:p>
            </p:txBody>
          </p:sp>
          <p:pic>
            <p:nvPicPr>
              <p:cNvPr id="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https://d.book118.com/955240132010011110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胸部肿瘤急症护理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2024-09-15T02:27:47.206</cp:lastPrinted>
  <dcterms:created xsi:type="dcterms:W3CDTF">2024-09-14T18:27:47Z</dcterms:created>
  <dcterms:modified xsi:type="dcterms:W3CDTF">2024-09-14T18:27:49Z</dcterms:modified>
</cp:coreProperties>
</file>