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CE278-9C2F-491D-B29F-6E5AB9DAA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26AEDC-8111-4300-8367-D1F8653D7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F5962-725D-4951-9A8C-9D40BDB1D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E68D05-51B7-4865-AB79-BA083F878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D527B1-0C88-496C-815B-972B57675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966FDB-FF74-4277-8BDA-DCF79DAE8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6CACF6-7EBB-476C-BAE6-65FA003BE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5A3A10-96FA-4FAA-A2DE-0DEFD53D4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CFF6CF-828D-44AB-AD75-3E96071E5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2212A-BE4E-47FA-B2E5-898EAC2BC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7BF56-F677-4EFF-9A5E-AEAEA0003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24410412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预防感冒方法PPT春季中班视频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感冒的起因和影响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预防感冒的方法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感冒后的护理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春季中班孩子的特别注意事项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感冒的起因和影响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感冒的起因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838" r="1838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病毒感染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感冒主要是由病毒引起的，如流感病毒、鼻病毒等。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接触传染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接触感冒患者或病毒携带者，通过飞沫、接触等方式传播。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免疫力下降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免疫力低下时，人体容易感染病毒，导致感冒。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气候变化、空气污染、室内通风不良等环境因素也可能引发感冒。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感冒对中班孩子的影响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影响生长发育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感冒可能导致孩子食欲不振、睡眠不足，影响其生长发育。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降低免疫力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反复感冒可能导致孩子免疫力下降，增加感染其他疾病的风险。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学习障碍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感冒可能导致孩子注意力不集中、记忆力减退，影响学习表现。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心理压力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感冒带来的不适和反复发作可能给孩子带来心理压力，影响情绪状态。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如何判断孩子是否感冒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观察症状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注意孩子是否有发热、咳嗽、流鼻涕、喉咙痛等感冒症状。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医生诊断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如有疑虑，可寻求医生的专业诊断和建议，以便及时治疗和管理。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注意病程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感冒一般病程较短，若持续时间较长或症状加重，应及时就医。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比较以往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与孩子以往的感冒症状进行比较，如有明显不同或病情较重，应及时就医。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预防感冒的方法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经常开窗通风，保持室内空气新鲜。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使用空气净化器，减少室内病毒和细菌的数量。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避免长时间处于密闭、不通风的环境中。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47813" y="4407218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38450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9670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7284451" y="1940227"/>
            <a:ext cx="550450" cy="526446"/>
            <a:chOff x="7284451" y="1940227"/>
            <a:chExt cx="550450" cy="526446"/>
          </a:xfrm>
        </p:grpSpPr>
        <p:sp>
          <p:nvSpPr>
            <p:cNvPr id="63" name="Freeform 63"/>
            <p:cNvSpPr/>
            <p:nvPr/>
          </p:nvSpPr>
          <p:spPr>
            <a:xfrm>
              <a:off x="7486190" y="2318655"/>
              <a:ext cx="148018" cy="148018"/>
            </a:xfrm>
            <a:custGeom>
              <a:rect l="l" t="t" r="r" b="b"/>
              <a:pathLst>
                <a:path w="412" h="412">
                  <a:moveTo>
                    <a:pt x="206" y="413"/>
                  </a:moveTo>
                  <a:lnTo>
                    <a:pt x="0" y="0"/>
                  </a:lnTo>
                  <a:lnTo>
                    <a:pt x="413" y="0"/>
                  </a:lnTo>
                  <a:lnTo>
                    <a:pt x="206" y="41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7284451" y="1940227"/>
              <a:ext cx="550450" cy="400622"/>
            </a:xfrm>
            <a:custGeom>
              <a:rect l="l" t="t" r="r" b="b"/>
              <a:pathLst>
                <a:path w="2438400" h="1774825">
                  <a:moveTo>
                    <a:pt x="290196" y="0"/>
                  </a:moveTo>
                  <a:cubicBezTo>
                    <a:pt x="2151973" y="0"/>
                    <a:pt x="2151973" y="0"/>
                    <a:pt x="2151973" y="0"/>
                  </a:cubicBezTo>
                  <a:cubicBezTo>
                    <a:pt x="2310262" y="0"/>
                    <a:pt x="2438400" y="128119"/>
                    <a:pt x="2438400" y="286384"/>
                  </a:cubicBezTo>
                  <a:lnTo>
                    <a:pt x="2438400" y="1484673"/>
                  </a:lnTo>
                  <a:cubicBezTo>
                    <a:pt x="2438400" y="1646706"/>
                    <a:pt x="2310262" y="1774825"/>
                    <a:pt x="2151973" y="1774825"/>
                  </a:cubicBezTo>
                  <a:cubicBezTo>
                    <a:pt x="290196" y="1774825"/>
                    <a:pt x="290196" y="1774825"/>
                    <a:pt x="290196" y="1774825"/>
                  </a:cubicBezTo>
                  <a:cubicBezTo>
                    <a:pt x="131907" y="1774825"/>
                    <a:pt x="0" y="1646706"/>
                    <a:pt x="0" y="1484673"/>
                  </a:cubicBezTo>
                  <a:cubicBezTo>
                    <a:pt x="0" y="286384"/>
                    <a:pt x="0" y="286384"/>
                    <a:pt x="0" y="286384"/>
                  </a:cubicBezTo>
                  <a:cubicBezTo>
                    <a:pt x="0" y="128119"/>
                    <a:pt x="131907" y="0"/>
                    <a:pt x="290196" y="0"/>
                  </a:cubicBezTo>
                  <a:close/>
                  <a:moveTo>
                    <a:pt x="471488" y="425450"/>
                  </a:moveTo>
                  <a:lnTo>
                    <a:pt x="471488" y="598488"/>
                  </a:lnTo>
                  <a:lnTo>
                    <a:pt x="1971676" y="598488"/>
                  </a:lnTo>
                  <a:lnTo>
                    <a:pt x="1971676" y="425450"/>
                  </a:lnTo>
                  <a:lnTo>
                    <a:pt x="471488" y="425450"/>
                  </a:lnTo>
                  <a:close/>
                  <a:moveTo>
                    <a:pt x="471488" y="801688"/>
                  </a:moveTo>
                  <a:lnTo>
                    <a:pt x="471488" y="971551"/>
                  </a:lnTo>
                  <a:lnTo>
                    <a:pt x="1971676" y="971551"/>
                  </a:lnTo>
                  <a:lnTo>
                    <a:pt x="1971676" y="801688"/>
                  </a:lnTo>
                  <a:lnTo>
                    <a:pt x="471488" y="801688"/>
                  </a:lnTo>
                  <a:close/>
                  <a:moveTo>
                    <a:pt x="471488" y="1174750"/>
                  </a:moveTo>
                  <a:lnTo>
                    <a:pt x="471488" y="1347788"/>
                  </a:lnTo>
                  <a:lnTo>
                    <a:pt x="1971676" y="1347788"/>
                  </a:lnTo>
                  <a:lnTo>
                    <a:pt x="1971676" y="1174750"/>
                  </a:lnTo>
                  <a:lnTo>
                    <a:pt x="471488" y="117475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5" name="Group 65"/>
          <p:cNvGrpSpPr/>
          <p:nvPr/>
        </p:nvGrpSpPr>
        <p:grpSpPr>
          <a:xfrm>
            <a:off x="4612704" y="3605816"/>
            <a:ext cx="534543" cy="529019"/>
            <a:chOff x="4612704" y="3605816"/>
            <a:chExt cx="534543" cy="529019"/>
          </a:xfrm>
        </p:grpSpPr>
        <p:sp>
          <p:nvSpPr>
            <p:cNvPr id="66" name="Freeform 66"/>
            <p:cNvSpPr/>
            <p:nvPr/>
          </p:nvSpPr>
          <p:spPr>
            <a:xfrm>
              <a:off x="4612704" y="3902234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12704" y="3605816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1862868" y="5125181"/>
            <a:ext cx="477964" cy="611315"/>
            <a:chOff x="1862868" y="5125181"/>
            <a:chExt cx="477964" cy="611315"/>
          </a:xfrm>
        </p:grpSpPr>
        <p:sp>
          <p:nvSpPr>
            <p:cNvPr id="69" name="Freeform 69"/>
            <p:cNvSpPr/>
            <p:nvPr/>
          </p:nvSpPr>
          <p:spPr>
            <a:xfrm>
              <a:off x="2040604" y="5125181"/>
              <a:ext cx="121158" cy="611219"/>
            </a:xfrm>
            <a:custGeom>
              <a:rect l="l" t="t" r="r" b="b"/>
              <a:pathLst>
                <a:path w="64" h="321">
                  <a:moveTo>
                    <a:pt x="64" y="289"/>
                  </a:moveTo>
                  <a:cubicBezTo>
                    <a:pt x="64" y="307"/>
                    <a:pt x="49" y="321"/>
                    <a:pt x="32" y="321"/>
                  </a:cubicBezTo>
                  <a:cubicBezTo>
                    <a:pt x="14" y="321"/>
                    <a:pt x="0" y="307"/>
                    <a:pt x="0" y="289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2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1862868" y="5498180"/>
              <a:ext cx="119824" cy="238316"/>
            </a:xfrm>
            <a:custGeom>
              <a:rect l="l" t="t" r="r" b="b"/>
              <a:pathLst>
                <a:path w="62" h="125">
                  <a:moveTo>
                    <a:pt x="63" y="93"/>
                  </a:moveTo>
                  <a:cubicBezTo>
                    <a:pt x="63" y="111"/>
                    <a:pt x="49" y="125"/>
                    <a:pt x="32" y="125"/>
                  </a:cubicBezTo>
                  <a:cubicBezTo>
                    <a:pt x="14" y="125"/>
                    <a:pt x="0" y="111"/>
                    <a:pt x="0" y="93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3" y="14"/>
                    <a:pt x="63" y="32"/>
                  </a:cubicBezTo>
                  <a:lnTo>
                    <a:pt x="63" y="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219674" y="5321777"/>
              <a:ext cx="121158" cy="414719"/>
            </a:xfrm>
            <a:custGeom>
              <a:rect l="l" t="t" r="r" b="b"/>
              <a:pathLst>
                <a:path w="64" h="218">
                  <a:moveTo>
                    <a:pt x="64" y="186"/>
                  </a:moveTo>
                  <a:cubicBezTo>
                    <a:pt x="64" y="204"/>
                    <a:pt x="49" y="218"/>
                    <a:pt x="32" y="218"/>
                  </a:cubicBezTo>
                  <a:cubicBezTo>
                    <a:pt x="14" y="218"/>
                    <a:pt x="0" y="204"/>
                    <a:pt x="0" y="186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186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3" name="AutoShape 7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TextBox 9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勤洗手，保持良好的卫生习惯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不与他人共用餐具、水杯等个人物品。</a:t>
              </a:r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7" name="TextBox 97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定期清洗和消毒日常用品，如手机、键盘等。</a:t>
              </a:r>
            </a:p>
          </p:txBody>
        </p:sp>
      </p:grpSp>
      <p:grpSp>
        <p:nvGrpSpPr>
          <p:cNvPr id="98" name="Group 98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9" name="TextBox 99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饭前便后要洗手，避免病毒和细菌的传播。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58" b="145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648" b="1464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摄入充足的蛋白质、维生素和矿物质，增强身体免疫力。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多喝水，保持身体水分充足。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避免过度饮酒、吸烟等不良生活习惯，以免降低免疫力。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均衡饮食，增强免疫力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133" b="81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195" b="171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适当的运动和休息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定期进行适度的体育锻炼，增强身体素质。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保证充足的睡眠时间，避免疲劳和过度紧张。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根据天气变化和个人情况，适时增减衣物，避免感冒。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感冒后的护理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https://d.book118.com/955244104120011112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2024-09-18T15:39:26.577</cp:lastPrinted>
  <dcterms:created xsi:type="dcterms:W3CDTF">2024-09-18T07:39:26Z</dcterms:created>
  <dcterms:modified xsi:type="dcterms:W3CDTF">2024-09-18T07:39:28Z</dcterms:modified>
</cp:coreProperties>
</file>