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ELSSIR+EBAVAG+MicrosoftYaHei-Bold"/>
      <p:regular r:id="rId18"/>
    </p:embeddedFont>
    <p:embeddedFont>
      <p:font typeface="AGFSFR+MS-UIGothic"/>
      <p:regular r:id="rId19"/>
    </p:embeddedFont>
    <p:embeddedFont>
      <p:font typeface="DMDTIQ+URGAVK+ArialMT"/>
      <p:regular r:id="rId20"/>
    </p:embeddedFont>
    <p:embeddedFont>
      <p:font typeface="HDCEGN+OAGNJC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7E10E-B077-4F6E-B59B-58E3CC0F2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E897A-C315-4417-B15F-4E90ADFDE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4BAFA-699C-4E2A-B5B3-4EBA7C644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C25D2-1D1F-4E9D-8B5E-7682B1E47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0B2974-EF22-4406-ADD2-7BC2E6A91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A37DEF-D409-44CC-B365-6D5A546B9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0CD778-2A11-40B3-A141-0838E17E1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D2FAEC-1705-4E25-A975-D76F24C43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68CD76-2712-4690-AE57-F14FE4AA0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E5BBB-6A2F-4938-925A-280457962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2538E-1711-4E5F-844E-246F9BAC5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311032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1654859"/>
            <a:ext cx="6223296" cy="33892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ELSSIR+EBAVAG+MicrosoftYaHei-Bold"/>
                <a:cs typeface="ELSSIR+EBAVAG+MicrosoftYaHei-Bold"/>
              </a:rPr>
              <a:t>Hamlet</a:t>
            </a:r>
            <a:r>
              <a:rPr sz="5400" spc="258">
                <a:solidFill>
                  <a:srgbClr val="000000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5400">
                <a:solidFill>
                  <a:srgbClr val="000000"/>
                </a:solidFill>
                <a:latin typeface="ELSSIR+EBAVAG+MicrosoftYaHei-Bold"/>
                <a:cs typeface="ELSSIR+EBAVAG+MicrosoftYaHei-Bold"/>
              </a:rPr>
              <a:t>English</a:t>
            </a:r>
          </a:p>
          <a:p>
            <a:pPr marL="0" marR="0">
              <a:lnSpc>
                <a:spcPts val="5626"/>
              </a:lnSpc>
              <a:spcBef>
                <a:spcPts val="853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ELSSIR+EBAVAG+MicrosoftYaHei-Bold"/>
                <a:cs typeface="ELSSIR+EBAVAG+MicrosoftYaHei-Bold"/>
              </a:rPr>
              <a:t>version</a:t>
            </a:r>
          </a:p>
          <a:p>
            <a:pPr marL="0" marR="0">
              <a:lnSpc>
                <a:spcPts val="5626"/>
              </a:lnSpc>
              <a:spcBef>
                <a:spcPts val="853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ELSSIR+EBAVAG+MicrosoftYaHei-Bold"/>
                <a:cs typeface="ELSSIR+EBAVAG+MicrosoftYaHei-Bold"/>
              </a:rPr>
              <a:t>courseware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AGFSFR+MS-UIGothic"/>
                <a:cs typeface="AGFSFR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ELSSIR+EBAVAG+MicrosoftYaHei-Bold"/>
                <a:cs typeface="ELSSIR+EBAVAG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2869" y="2025798"/>
            <a:ext cx="4094795" cy="7818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DMDTIQ+URGAVK+ArialMT"/>
                <a:cs typeface="DMDTIQ+URGAVK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Introduction to Hamlet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72869" y="2512208"/>
            <a:ext cx="5904646" cy="17558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DMDTIQ+URGAVK+ArialMT"/>
                <a:cs typeface="DMDTIQ+URGAVK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Hamlet Character Analysis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DMDTIQ+URGAVK+ArialMT"/>
                <a:cs typeface="DMDTIQ+URGAVK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Hamlet's Classic Line and Analysis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DMDTIQ+URGAVK+ArialMT"/>
                <a:cs typeface="DMDTIQ+URGAVK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Exploring the Theme of Hamlet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72869" y="3972073"/>
            <a:ext cx="5742686" cy="7817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DMDTIQ+URGAVK+ArialMT"/>
                <a:cs typeface="DMDTIQ+URGAVK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The Influence of Hamlet on Later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576069" y="4416306"/>
            <a:ext cx="2219824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Generations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72869" y="4897268"/>
            <a:ext cx="5746639" cy="7817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DMDTIQ+URGAVK+ArialMT"/>
                <a:cs typeface="DMDTIQ+URGAVK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Recommendation of the Original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576069" y="5341501"/>
            <a:ext cx="4332623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English Version of Hamlet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087495" y="2359401"/>
            <a:ext cx="4978236" cy="22839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428"/>
              </a:lnSpc>
              <a:spcBef>
                <a:spcPct val="0"/>
              </a:spcBef>
              <a:spcAft>
                <a:spcPct val="0"/>
              </a:spcAft>
            </a:pPr>
            <a:r>
              <a:rPr sz="4250" spc="10">
                <a:solidFill>
                  <a:srgbClr val="000000"/>
                </a:solidFill>
                <a:latin typeface="ELSSIR+EBAVAG+MicrosoftYaHei-Bold"/>
                <a:cs typeface="ELSSIR+EBAVAG+MicrosoftYaHei-Bold"/>
              </a:rPr>
              <a:t>Introduction</a:t>
            </a:r>
            <a:r>
              <a:rPr sz="4250" spc="206">
                <a:solidFill>
                  <a:srgbClr val="000000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4250">
                <a:solidFill>
                  <a:srgbClr val="000000"/>
                </a:solidFill>
                <a:latin typeface="ELSSIR+EBAVAG+MicrosoftYaHei-Bold"/>
                <a:cs typeface="ELSSIR+EBAVAG+MicrosoftYaHei-Bold"/>
              </a:rPr>
              <a:t>to</a:t>
            </a:r>
          </a:p>
          <a:p>
            <a:pPr marL="0" marR="0">
              <a:lnSpc>
                <a:spcPts val="4428"/>
              </a:lnSpc>
              <a:spcBef>
                <a:spcPts val="2751"/>
              </a:spcBef>
              <a:spcAft>
                <a:spcPct val="0"/>
              </a:spcAft>
            </a:pPr>
            <a:r>
              <a:rPr sz="4250" spc="15">
                <a:solidFill>
                  <a:srgbClr val="000000"/>
                </a:solidFill>
                <a:latin typeface="ELSSIR+EBAVAG+MicrosoftYaHei-Bold"/>
                <a:cs typeface="ELSSIR+EBAVAG+MicrosoftYaHei-Bold"/>
              </a:rPr>
              <a:t>Hamlet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7354763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Author</a:t>
            </a:r>
            <a:r>
              <a:rPr sz="3000" spc="138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Shakespeare</a:t>
            </a:r>
            <a:r>
              <a:rPr sz="3000" spc="143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Introduction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32946"/>
            <a:ext cx="5032842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William Shakespeare (1564-1616): English playwright,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1941556"/>
            <a:ext cx="4707089" cy="744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poet, and actor, widely recognized as the greatest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writer in the English language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3928471"/>
            <a:ext cx="5253078" cy="744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His works are known for their depth of characterization,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language, and influence on Western culture and culture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7001176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Background</a:t>
            </a:r>
            <a:r>
              <a:rPr sz="3000" spc="142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of</a:t>
            </a:r>
            <a:r>
              <a:rPr sz="3000" spc="14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Hamlet</a:t>
            </a:r>
            <a:r>
              <a:rPr sz="3000" spc="144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Creation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8484" y="1969496"/>
            <a:ext cx="4801360" cy="1011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Hamlet was written around 1600-1602, during a</a:t>
            </a:r>
          </a:p>
          <a:p>
            <a:pPr marL="0" marR="0">
              <a:lnSpc>
                <a:spcPts val="1406"/>
              </a:lnSpc>
              <a:spcBef>
                <a:spcPts val="858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period when Shakespeare was exploring themes of</a:t>
            </a:r>
          </a:p>
          <a:p>
            <a:pPr marL="0" marR="0">
              <a:lnSpc>
                <a:spcPts val="1406"/>
              </a:lnSpc>
              <a:spcBef>
                <a:spcPts val="808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madness, death, and the nature of existence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642211"/>
            <a:ext cx="4973320" cy="7234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The play is thought to have been based on an earlier</a:t>
            </a:r>
          </a:p>
          <a:p>
            <a:pPr marL="0" marR="0">
              <a:lnSpc>
                <a:spcPts val="1406"/>
              </a:lnSpc>
              <a:spcBef>
                <a:spcPts val="858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story by the Danish writer Saxo Grammatics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7143187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Overview</a:t>
            </a:r>
            <a:r>
              <a:rPr sz="3000" spc="139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of</a:t>
            </a:r>
            <a:r>
              <a:rPr sz="3000" spc="14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the</a:t>
            </a:r>
            <a:r>
              <a:rPr sz="3000" spc="144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Story</a:t>
            </a:r>
            <a:r>
              <a:rPr sz="3000" spc="143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of</a:t>
            </a:r>
            <a:r>
              <a:rPr sz="3000" spc="14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Hamlet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81430" y="1896765"/>
            <a:ext cx="3264850" cy="18558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DCEGN+OAGNJC+MicrosoftYaHei"/>
                <a:cs typeface="HDCEGN+OAGNJC+MicrosoftYaHei"/>
              </a:rPr>
              <a:t>Hamlet, Prince of Denmark,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DCEGN+OAGNJC+MicrosoftYaHei"/>
                <a:cs typeface="HDCEGN+OAGNJC+MicrosoftYaHei"/>
              </a:rPr>
              <a:t>returns home from Wittenberg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DCEGN+OAGNJC+MicrosoftYaHei"/>
                <a:cs typeface="HDCEGN+OAGNJC+MicrosoftYaHei"/>
              </a:rPr>
              <a:t>University to find his father has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DCEGN+OAGNJC+MicrosoftYaHei"/>
                <a:cs typeface="HDCEGN+OAGNJC+MicrosoftYaHei"/>
              </a:rPr>
              <a:t>been murdered by his uncle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DCEGN+OAGNJC+MicrosoftYaHei"/>
                <a:cs typeface="HDCEGN+OAGNJC+MicrosoftYaHei"/>
              </a:rPr>
              <a:t>Claudius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43215" y="2068215"/>
            <a:ext cx="3560271" cy="15129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DCEGN+OAGNJC+MicrosoftYaHei"/>
                <a:cs typeface="HDCEGN+OAGNJC+MicrosoftYaHei"/>
              </a:rPr>
              <a:t>The play curves in a climatic word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DCEGN+OAGNJC+MicrosoftYaHei"/>
                <a:cs typeface="HDCEGN+OAGNJC+MicrosoftYaHei"/>
              </a:rPr>
              <a:t>fit between Hamlet and Claudius,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DCEGN+OAGNJC+MicrosoftYaHei"/>
                <a:cs typeface="HDCEGN+OAGNJC+MicrosoftYaHei"/>
              </a:rPr>
              <a:t>and Hamlet's final moments as he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DCEGN+OAGNJC+MicrosoftYaHei"/>
                <a:cs typeface="HDCEGN+OAGNJC+MicrosoftYaHei"/>
              </a:rPr>
              <a:t>stabs the king to death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84700" y="4211976"/>
            <a:ext cx="3475986" cy="15129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DCEGN+OAGNJC+MicrosoftYaHei"/>
                <a:cs typeface="HDCEGN+OAGNJC+MicrosoftYaHei"/>
              </a:rPr>
              <a:t>Hamlet is consumed by thoughts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DCEGN+OAGNJC+MicrosoftYaHei"/>
                <a:cs typeface="HDCEGN+OAGNJC+MicrosoftYaHei"/>
              </a:rPr>
              <a:t>of revenge and madness, leading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DCEGN+OAGNJC+MicrosoftYaHei"/>
                <a:cs typeface="HDCEGN+OAGNJC+MicrosoftYaHei"/>
              </a:rPr>
              <a:t>to a series of complex plot twists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DCEGN+OAGNJC+MicrosoftYaHei"/>
                <a:cs typeface="HDCEGN+OAGNJC+MicrosoftYaHei"/>
              </a:rPr>
              <a:t>and betrayals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087495" y="2359401"/>
            <a:ext cx="5583620" cy="22839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428"/>
              </a:lnSpc>
              <a:spcBef>
                <a:spcPct val="0"/>
              </a:spcBef>
              <a:spcAft>
                <a:spcPct val="0"/>
              </a:spcAft>
            </a:pPr>
            <a:r>
              <a:rPr sz="4250" spc="15">
                <a:solidFill>
                  <a:srgbClr val="000000"/>
                </a:solidFill>
                <a:latin typeface="ELSSIR+EBAVAG+MicrosoftYaHei-Bold"/>
                <a:cs typeface="ELSSIR+EBAVAG+MicrosoftYaHei-Bold"/>
              </a:rPr>
              <a:t>Hamlet</a:t>
            </a:r>
            <a:r>
              <a:rPr sz="4250" spc="206">
                <a:solidFill>
                  <a:srgbClr val="000000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4250" spc="10">
                <a:solidFill>
                  <a:srgbClr val="000000"/>
                </a:solidFill>
                <a:latin typeface="ELSSIR+EBAVAG+MicrosoftYaHei-Bold"/>
                <a:cs typeface="ELSSIR+EBAVAG+MicrosoftYaHei-Bold"/>
              </a:rPr>
              <a:t>Character</a:t>
            </a:r>
          </a:p>
          <a:p>
            <a:pPr marL="0" marR="0">
              <a:lnSpc>
                <a:spcPts val="4428"/>
              </a:lnSpc>
              <a:spcBef>
                <a:spcPts val="2751"/>
              </a:spcBef>
              <a:spcAft>
                <a:spcPct val="0"/>
              </a:spcAft>
            </a:pPr>
            <a:r>
              <a:rPr sz="4250" spc="10">
                <a:solidFill>
                  <a:srgbClr val="000000"/>
                </a:solidFill>
                <a:latin typeface="ELSSIR+EBAVAG+MicrosoftYaHei-Bold"/>
                <a:cs typeface="ELSSIR+EBAVAG+MicrosoftYaHei-Bold"/>
              </a:rPr>
              <a:t>Analysis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7205662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Hamlet</a:t>
            </a:r>
            <a:r>
              <a:rPr sz="3000" spc="143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Character</a:t>
            </a:r>
            <a:r>
              <a:rPr sz="3000" spc="138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Characteristics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5840"/>
            <a:ext cx="2983996" cy="1032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DCEGN+OAGNJC+MicrosoftYaHei"/>
                <a:cs typeface="HDCEGN+OAGNJC+MicrosoftYaHei"/>
              </a:rPr>
              <a:t>A young Danish price who is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DCEGN+OAGNJC+MicrosoftYaHei"/>
                <a:cs typeface="HDCEGN+OAGNJC+MicrosoftYaHei"/>
              </a:rPr>
              <a:t>intelligent, sensitive, and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DCEGN+OAGNJC+MicrosoftYaHei"/>
                <a:cs typeface="HDCEGN+OAGNJC+MicrosoftYaHei"/>
              </a:rPr>
              <a:t>bilingual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5840"/>
            <a:ext cx="2030900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DCEGN+OAGNJC+MicrosoftYaHei"/>
                <a:cs typeface="HDCEGN+OAGNJC+MicrosoftYaHei"/>
              </a:rPr>
              <a:t>He is known for his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5840"/>
            <a:ext cx="2868812" cy="1307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DCEGN+OAGNJC+MicrosoftYaHei"/>
                <a:cs typeface="HDCEGN+OAGNJC+MicrosoftYaHei"/>
              </a:rPr>
              <a:t>Hamlet is a complex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DCEGN+OAGNJC+MicrosoftYaHei"/>
                <a:cs typeface="HDCEGN+OAGNJC+MicrosoftYaHei"/>
              </a:rPr>
              <a:t>character who is born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DCEGN+OAGNJC+MicrosoftYaHei"/>
                <a:cs typeface="HDCEGN+OAGNJC+MicrosoftYaHei"/>
              </a:rPr>
              <a:t>between duty and personal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DCEGN+OAGNJC+MicrosoftYaHei"/>
                <a:cs typeface="HDCEGN+OAGNJC+MicrosoftYaHei"/>
              </a:rPr>
              <a:t>morality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09490" y="4930161"/>
            <a:ext cx="2829180" cy="758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DCEGN+OAGNJC+MicrosoftYaHei"/>
                <a:cs typeface="HDCEGN+OAGNJC+MicrosoftYaHei"/>
              </a:rPr>
              <a:t>discrimination and delay in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DCEGN+OAGNJC+MicrosoftYaHei"/>
                <a:cs typeface="HDCEGN+OAGNJC+MicrosoftYaHei"/>
              </a:rPr>
              <a:t>saving his father's murder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7806108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Analysis</a:t>
            </a:r>
            <a:r>
              <a:rPr sz="3000" spc="145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of</a:t>
            </a:r>
            <a:r>
              <a:rPr sz="3000" spc="137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Hamlet's</a:t>
            </a:r>
            <a:r>
              <a:rPr sz="3000" spc="138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Inner</a:t>
            </a:r>
            <a:r>
              <a:rPr sz="3000" spc="137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Contract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53439" y="4803795"/>
            <a:ext cx="3631144" cy="1032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1275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Hamlet's indentation and delay in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saving his father's music reflect his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inner conflict and moral ambiguity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28209" y="4803795"/>
            <a:ext cx="3259764" cy="1307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He questions the correlation of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human nature and doubles the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existence of absolute truth and</a:t>
            </a:r>
          </a:p>
          <a:p>
            <a:pPr marL="1137919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reality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211819" y="4803795"/>
            <a:ext cx="3265912" cy="758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Hamlet's inner competition is a</a:t>
            </a:r>
          </a:p>
          <a:p>
            <a:pPr marL="35560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result of his foundation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73084" y="5352436"/>
            <a:ext cx="3355275" cy="758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understanding of human nature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and the complexity of the world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875057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The</a:t>
            </a:r>
            <a:r>
              <a:rPr sz="3000" spc="143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Conflict</a:t>
            </a:r>
            <a:r>
              <a:rPr sz="3000" spc="143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between</a:t>
            </a:r>
            <a:r>
              <a:rPr sz="3000" spc="137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Hamlet</a:t>
            </a:r>
            <a:r>
              <a:rPr sz="3000" spc="143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and</a:t>
            </a:r>
            <a:r>
              <a:rPr sz="3000" spc="146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Kraus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4370"/>
            <a:ext cx="5989693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DCEGN+OAGNJC+MicrosoftYaHei"/>
                <a:cs typeface="HDCEGN+OAGNJC+MicrosoftYaHei"/>
              </a:rPr>
              <a:t>Kraus is a river of Hamlet and the ruler of Hamlet's father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8545"/>
            <a:ext cx="7681768" cy="758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DCEGN+OAGNJC+MicrosoftYaHei"/>
                <a:cs typeface="HDCEGN+OAGNJC+MicrosoftYaHei"/>
              </a:rPr>
              <a:t>The conflict between Hamlet and Kraus is not only a personal conflict but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DCEGN+OAGNJC+MicrosoftYaHei"/>
                <a:cs typeface="HDCEGN+OAGNJC+MicrosoftYaHei"/>
              </a:rPr>
              <a:t>also a conflict between good and evil, truth and falsehood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60336"/>
            <a:ext cx="7900003" cy="758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DCEGN+OAGNJC+MicrosoftYaHei"/>
                <a:cs typeface="HDCEGN+OAGNJC+MicrosoftYaHei"/>
              </a:rPr>
              <a:t>This conflict is resolved in a climatic due between the two characters, which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DCEGN+OAGNJC+MicrosoftYaHei"/>
                <a:cs typeface="HDCEGN+OAGNJC+MicrosoftYaHei"/>
              </a:rPr>
              <a:t>leads to Kraus's death and the limax of the play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087495" y="2359401"/>
            <a:ext cx="6537983" cy="22839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428"/>
              </a:lnSpc>
              <a:spcBef>
                <a:spcPct val="0"/>
              </a:spcBef>
              <a:spcAft>
                <a:spcPct val="0"/>
              </a:spcAft>
            </a:pPr>
            <a:r>
              <a:rPr sz="4250" spc="10">
                <a:solidFill>
                  <a:srgbClr val="000000"/>
                </a:solidFill>
                <a:latin typeface="ELSSIR+EBAVAG+MicrosoftYaHei-Bold"/>
                <a:cs typeface="ELSSIR+EBAVAG+MicrosoftYaHei-Bold"/>
              </a:rPr>
              <a:t>Hamlet's</a:t>
            </a:r>
            <a:r>
              <a:rPr sz="4250" spc="204">
                <a:solidFill>
                  <a:srgbClr val="000000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4250" spc="10">
                <a:solidFill>
                  <a:srgbClr val="000000"/>
                </a:solidFill>
                <a:latin typeface="ELSSIR+EBAVAG+MicrosoftYaHei-Bold"/>
                <a:cs typeface="ELSSIR+EBAVAG+MicrosoftYaHei-Bold"/>
              </a:rPr>
              <a:t>Classic</a:t>
            </a:r>
            <a:r>
              <a:rPr sz="4250" spc="208">
                <a:solidFill>
                  <a:srgbClr val="000000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4250" spc="10">
                <a:solidFill>
                  <a:srgbClr val="000000"/>
                </a:solidFill>
                <a:latin typeface="ELSSIR+EBAVAG+MicrosoftYaHei-Bold"/>
                <a:cs typeface="ELSSIR+EBAVAG+MicrosoftYaHei-Bold"/>
              </a:rPr>
              <a:t>Line</a:t>
            </a:r>
          </a:p>
          <a:p>
            <a:pPr marL="0" marR="0">
              <a:lnSpc>
                <a:spcPts val="4428"/>
              </a:lnSpc>
              <a:spcBef>
                <a:spcPts val="2751"/>
              </a:spcBef>
              <a:spcAft>
                <a:spcPct val="0"/>
              </a:spcAft>
            </a:pPr>
            <a:r>
              <a:rPr sz="4250">
                <a:solidFill>
                  <a:srgbClr val="000000"/>
                </a:solidFill>
                <a:latin typeface="ELSSIR+EBAVAG+MicrosoftYaHei-Bold"/>
                <a:cs typeface="ELSSIR+EBAVAG+MicrosoftYaHei-Bold"/>
              </a:rPr>
              <a:t>and</a:t>
            </a:r>
            <a:r>
              <a:rPr sz="4250" spc="209">
                <a:solidFill>
                  <a:srgbClr val="000000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4250" spc="10">
                <a:solidFill>
                  <a:srgbClr val="000000"/>
                </a:solidFill>
                <a:latin typeface="ELSSIR+EBAVAG+MicrosoftYaHei-Bold"/>
                <a:cs typeface="ELSSIR+EBAVAG+MicrosoftYaHei-Bold"/>
              </a:rPr>
              <a:t>Analysis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4459050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"To</a:t>
            </a:r>
            <a:r>
              <a:rPr sz="3000" spc="146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be</a:t>
            </a:r>
            <a:r>
              <a:rPr sz="3000" spc="137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or</a:t>
            </a:r>
            <a:r>
              <a:rPr sz="3000" spc="139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not</a:t>
            </a:r>
            <a:r>
              <a:rPr sz="3000" spc="144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to</a:t>
            </a:r>
            <a:r>
              <a:rPr sz="3000" spc="14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be"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37019" y="1657631"/>
            <a:ext cx="1608891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Summary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92445" y="2759730"/>
            <a:ext cx="3819656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Life choices and survival significance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946775" y="4019196"/>
            <a:ext cx="2995178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Detailed</a:t>
            </a:r>
            <a:r>
              <a:rPr sz="2000" spc="104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2000" spc="1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description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76015" y="4606945"/>
            <a:ext cx="8226643" cy="15129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60704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This line is one of the most famous lines in Hamlet, expressing the</a:t>
            </a:r>
          </a:p>
          <a:p>
            <a:pPr marL="68579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protagonist's contemplation on the meaning of survival and confusion about</a:t>
            </a:r>
          </a:p>
          <a:p>
            <a:pPr marL="389889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life choices. It reflects human philosophical thinking on life and death,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existence, and nothingness, and is one of the core themes of the entire drama.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440252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"Murder</a:t>
            </a:r>
            <a:r>
              <a:rPr sz="3000" spc="138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most</a:t>
            </a:r>
            <a:r>
              <a:rPr sz="3000" spc="14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300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soul"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41755" y="1479958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AGFSFR+MS-UIGothic"/>
                <a:cs typeface="AGFSFR+MS-UIGothic"/>
              </a:rPr>
              <a:t>要点一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99275" y="1494563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AGFSFR+MS-UIGothic"/>
                <a:cs typeface="AGFSFR+MS-UIGothic"/>
              </a:rPr>
              <a:t>要点二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51255" y="2254611"/>
            <a:ext cx="1848472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5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Summary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57340" y="2254611"/>
            <a:ext cx="3440424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Detailed</a:t>
            </a:r>
            <a:r>
              <a:rPr sz="2300" spc="122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 </a:t>
            </a:r>
            <a:r>
              <a:rPr sz="2300" spc="10">
                <a:solidFill>
                  <a:srgbClr val="3045FD"/>
                </a:solidFill>
                <a:latin typeface="ELSSIR+EBAVAG+MicrosoftYaHei-Bold"/>
                <a:cs typeface="ELSSIR+EBAVAG+MicrosoftYaHei-Bold"/>
              </a:rPr>
              <a:t>description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01419" y="3494766"/>
            <a:ext cx="3714369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Reflection on morality and wrongdoing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71944" y="3494766"/>
            <a:ext cx="4870953" cy="22874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This line appears in Hamlet and represents the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protagonist's profound reflection on the act of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murder. It expresses the contemplation of morality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and evil, as well as the exploration of goodness and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evil in human nature. Through this line, the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protagonist's inner conflicts and struggles are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DCEGN+OAGNJC+MicrosoftYaHei"/>
                <a:cs typeface="HDCEGN+OAGNJC+MicrosoftYaHei"/>
              </a:rPr>
              <a:t>portrayed.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https://d.book118.com/955311032211011114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ELSSIR+EBAVAG+MicrosoftYaHei-Bold</vt:lpstr>
      <vt:lpstr>AGFSFR+MS-UIGothic</vt:lpstr>
      <vt:lpstr>SimSun</vt:lpstr>
      <vt:lpstr>DMDTIQ+URGAVK+ArialMT</vt:lpstr>
      <vt:lpstr>Times New Roman</vt:lpstr>
      <vt:lpstr>HDCEGN+OAGNJC+MicrosoftYaHei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2024-09-21T16:40:55.680</cp:lastPrinted>
  <dcterms:created xsi:type="dcterms:W3CDTF">2024-09-21T08:40:55Z</dcterms:created>
  <dcterms:modified xsi:type="dcterms:W3CDTF">2024-09-21T08:40:56Z</dcterms:modified>
</cp:coreProperties>
</file>