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5" r:id="rId45"/>
    <p:sldId id="388" r:id="rId46"/>
    <p:sldId id="391" r:id="rId47"/>
    <p:sldId id="394" r:id="rId48"/>
    <p:sldId id="396" r:id="rId49"/>
  </p:sldIdLst>
  <p:sldSz cx="9194800" cy="6908800"/>
  <p:notesSz cx="6858000" cy="9144000"/>
  <p:custDataLst>
    <p:tags r:id="rId5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slide" Target="slides/slide44.xml" /><Relationship Id="rId47" Type="http://schemas.openxmlformats.org/officeDocument/2006/relationships/slide" Target="slides/slide45.xml" /><Relationship Id="rId48" Type="http://schemas.openxmlformats.org/officeDocument/2006/relationships/slide" Target="slides/slide46.xml" /><Relationship Id="rId49" Type="http://schemas.openxmlformats.org/officeDocument/2006/relationships/slide" Target="slides/slide47.xml" /><Relationship Id="rId5" Type="http://schemas.openxmlformats.org/officeDocument/2006/relationships/slide" Target="slides/slide3.xml" /><Relationship Id="rId50" Type="http://schemas.openxmlformats.org/officeDocument/2006/relationships/tags" Target="tags/tag1.xml" /><Relationship Id="rId51" Type="http://schemas.openxmlformats.org/officeDocument/2006/relationships/presProps" Target="presProps.xml" /><Relationship Id="rId52" Type="http://schemas.openxmlformats.org/officeDocument/2006/relationships/viewProps" Target="viewProps.xml" /><Relationship Id="rId53" Type="http://schemas.openxmlformats.org/officeDocument/2006/relationships/theme" Target="theme/theme1.xml" /><Relationship Id="rId54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995CA-E25E-4312-8B93-7E2EB54AA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45CD8-0450-42C6-B728-6C0A3F07A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95299-A948-4765-89B4-413AD8F28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7A169-7B1B-4E84-BBDD-70184E87D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AD0360-D6FB-442C-897C-B75CBD3E4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D097DA-7560-4F7A-984A-1A8EBE4CE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272D33-B85A-47D3-AEE8-3BBDC4CE7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E3B79-3EE5-4FAD-A55A-8BF1A8128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EBE0D-C7D1-4363-A0BF-E1A040735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01CD2-F041-4F23-910E-D9DB2B6B6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3D160-F784-4742-9404-32574CE67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7.jpeg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3.jpeg" /><Relationship Id="rId7" Type="http://schemas.openxmlformats.org/officeDocument/2006/relationships/image" Target="../media/image24.jpeg" /><Relationship Id="rId8" Type="http://schemas.openxmlformats.org/officeDocument/2006/relationships/image" Target="../media/image25.jpeg" /><Relationship Id="rId9" Type="http://schemas.openxmlformats.org/officeDocument/2006/relationships/image" Target="../media/image2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8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0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2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3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4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5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6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7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8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9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0.jpe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1.jpe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2.jpe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3.jpe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4.jpe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5.jpe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6.jpe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7.jpeg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8.jpeg" /><Relationship Id="rId3" Type="http://schemas.openxmlformats.org/officeDocument/2006/relationships/image" Target="../media/image49.pn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0.jpeg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1.jpeg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2.jpeg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3.jpeg" /></Relationships>
</file>

<file path=ppt/slides/_rels/slide4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4.png" /><Relationship Id="rId3" Type="http://schemas.openxmlformats.org/officeDocument/2006/relationships/image" Target="../media/image55.png" /></Relationships>
</file>

<file path=ppt/slides/_rels/slide4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6.jpeg" /></Relationships>
</file>

<file path=ppt/slides/_rels/slide4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131223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37817" y="587617"/>
            <a:ext cx="6289040" cy="1294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586"/>
              </a:lnSpc>
            </a:pPr>
            <a:endParaRPr lang="Arial" altLang="Arial" sz="100"/>
          </a:p>
          <a:p>
            <a:pPr algn="r" rtl="0" eaLnBrk="0">
              <a:lnSpc>
                <a:spcPct val="85000"/>
              </a:lnSpc>
            </a:pPr>
            <a:r>
              <a:rPr sz="4100" b="1" kern="0" spc="-1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护理程序</a:t>
            </a:r>
            <a:r>
              <a:rPr sz="4100" b="1" kern="0" spc="-1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</a:t>
            </a:r>
            <a:r>
              <a:rPr sz="4100" b="1" kern="0" spc="-1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优质护理服</a:t>
            </a:r>
            <a:r>
              <a:rPr sz="4100" b="1" kern="0" spc="-2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务</a:t>
            </a:r>
            <a:r>
              <a:rPr sz="4100" b="1" kern="0" spc="-2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</a:t>
            </a:r>
            <a:endParaRPr lang="SimHei" altLang="SimHei" sz="4100"/>
          </a:p>
          <a:p>
            <a:pPr marL="1257300" algn="l" rtl="0" eaLnBrk="0">
              <a:lnSpc>
                <a:spcPts val="5828"/>
              </a:lnSpc>
            </a:pPr>
            <a:r>
              <a:rPr sz="4100" b="1" kern="0" spc="-1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应周的重要意义</a:t>
            </a:r>
            <a:endParaRPr lang="SimHei" altLang="SimHei" sz="4100"/>
          </a:p>
        </p:txBody>
      </p:sp>
      <p:sp>
        <p:nvSpPr>
          <p:cNvPr id="6" name="textbox 6"/>
          <p:cNvSpPr/>
          <p:nvPr/>
        </p:nvSpPr>
        <p:spPr>
          <a:xfrm>
            <a:off x="2215677" y="4076284"/>
            <a:ext cx="5097145" cy="1148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6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200" b="1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方昌县</a:t>
            </a:r>
            <a:r>
              <a:rPr sz="3200" b="1" kern="0" spc="15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人民进院</a:t>
            </a:r>
            <a:r>
              <a:rPr sz="3200" b="1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3200" kern="0" spc="1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200" kern="0" spc="15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护理部</a:t>
            </a:r>
            <a:endParaRPr lang="SimSun" altLang="SimSun" sz="3200"/>
          </a:p>
          <a:p>
            <a:pPr marL="1854200" algn="l" rtl="0" eaLnBrk="0">
              <a:lnSpc>
                <a:spcPct val="95000"/>
              </a:lnSpc>
              <a:spcBef>
                <a:spcPts val="1049"/>
              </a:spcBef>
            </a:pPr>
            <a:r>
              <a:rPr sz="3600" kern="0" spc="2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张莉巧</a:t>
            </a:r>
            <a:endParaRPr lang="SimSun" altLang="SimSun" sz="36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85774" y="3695724"/>
            <a:ext cx="196860" cy="1650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520793" y="971817"/>
            <a:ext cx="6820534" cy="3872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90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500" b="1" kern="0" spc="24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查房现状</a:t>
            </a:r>
            <a:endParaRPr lang="SimHei" altLang="SimHei" sz="35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67944" algn="l" rtl="0" eaLnBrk="0">
              <a:lnSpc>
                <a:spcPct val="93000"/>
              </a:lnSpc>
              <a:spcBef>
                <a:spcPts val="845"/>
              </a:spcBef>
            </a:pPr>
            <a:r>
              <a:rPr sz="2800" b="1" kern="0" spc="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800" kern="0" spc="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2800" kern="0" spc="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、有些护士根本不知道什么是护理</a:t>
            </a:r>
            <a:endParaRPr lang="STXinwei" altLang="STXinwei" sz="2800"/>
          </a:p>
          <a:p>
            <a:pPr marL="323215" algn="l" rtl="0" eaLnBrk="0">
              <a:lnSpc>
                <a:spcPct val="93000"/>
              </a:lnSpc>
              <a:spcBef>
                <a:spcPts val="715"/>
              </a:spcBef>
            </a:pPr>
            <a:r>
              <a:rPr sz="2800" kern="0" spc="-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程</a:t>
            </a:r>
            <a:r>
              <a:rPr sz="2800" kern="0" spc="4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kern="0" spc="-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序</a:t>
            </a:r>
            <a:endParaRPr lang="STXinwei" altLang="STXinwei" sz="2800"/>
          </a:p>
          <a:p>
            <a:pPr marL="67944" algn="l" rtl="0" eaLnBrk="0">
              <a:lnSpc>
                <a:spcPct val="92000"/>
              </a:lnSpc>
              <a:spcBef>
                <a:spcPts val="1291"/>
              </a:spcBef>
            </a:pPr>
            <a:r>
              <a:rPr sz="28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◎二、虽然知道但不</a:t>
            </a:r>
            <a:r>
              <a:rPr sz="2800" b="1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会应用、不会评估</a:t>
            </a:r>
            <a:endParaRPr lang="STXinwei" altLang="STXinwei" sz="2800"/>
          </a:p>
          <a:p>
            <a:pPr marL="67944" algn="l" rtl="0" eaLnBrk="0">
              <a:lnSpc>
                <a:spcPct val="93000"/>
              </a:lnSpc>
              <a:spcBef>
                <a:spcPts val="1343"/>
              </a:spcBef>
            </a:pPr>
            <a:r>
              <a:rPr sz="2800" b="1" kern="0" spc="2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◎三、停留在以疾病为中心的查房现状</a:t>
            </a:r>
            <a:endParaRPr lang="STXinwei" altLang="STXinwei" sz="28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9993"/>
              </a:lnSpc>
            </a:pPr>
            <a:endParaRPr lang="Arial" altLang="Arial" sz="100"/>
          </a:p>
          <a:p>
            <a:pPr marL="397509" indent="-329565" algn="l" rtl="0" eaLnBrk="0">
              <a:lnSpc>
                <a:spcPct val="105000"/>
              </a:lnSpc>
            </a:pPr>
            <a:r>
              <a:rPr sz="2800" b="1" kern="0" spc="-5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◎四、</a:t>
            </a:r>
            <a:r>
              <a:rPr sz="2800" kern="0" spc="2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800" b="1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虽然在大查房中会背，但回到日</a:t>
            </a:r>
            <a:r>
              <a:rPr sz="28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常工作中还是无从下手</a:t>
            </a:r>
            <a:endParaRPr lang="STXinwei" altLang="STXinwei" sz="28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85119" y="0"/>
            <a:ext cx="971614" cy="6870732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2405660" y="2603077"/>
            <a:ext cx="3374390" cy="966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6400" b="1" kern="0" spc="16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何为程序</a:t>
            </a:r>
            <a:endParaRPr lang="SimHei" altLang="SimHei" sz="6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285865" y="975424"/>
            <a:ext cx="7898765" cy="4910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8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500" b="1" kern="0" spc="27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护理程序在护理工作中的应用价值</a:t>
            </a:r>
            <a:endParaRPr lang="SimHei" altLang="SimHei" sz="35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449580" indent="-335915" algn="l" rtl="0" eaLnBrk="0">
              <a:lnSpc>
                <a:spcPct val="106000"/>
              </a:lnSpc>
              <a:spcBef>
                <a:spcPts val="810"/>
              </a:spcBef>
            </a:pPr>
            <a:r>
              <a:rPr sz="2700" kern="0" spc="3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◎护理程序是护理实践的基础，是衡量 一 个</a:t>
            </a:r>
            <a:r>
              <a:rPr sz="2700" kern="0" spc="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2700" kern="0" spc="4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国家在专业与非专业之间的标志。</a:t>
            </a:r>
            <a:endParaRPr lang="STXinwei" altLang="STXinwei" sz="2700"/>
          </a:p>
          <a:p>
            <a:pPr algn="r" rtl="0" eaLnBrk="0">
              <a:lnSpc>
                <a:spcPct val="94000"/>
              </a:lnSpc>
              <a:spcBef>
                <a:spcPts val="1284"/>
              </a:spcBef>
            </a:pPr>
            <a:r>
              <a:rPr sz="2700" b="1" kern="0" spc="3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◎是护士摆脱了过去多年来</a:t>
            </a:r>
            <a:r>
              <a:rPr sz="2700" b="1" kern="0" spc="3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执行医嘱+常规工</a:t>
            </a:r>
            <a:endParaRPr lang="STXinwei" altLang="STXinwei" sz="2700"/>
          </a:p>
          <a:p>
            <a:pPr marL="418465" algn="l" rtl="0" eaLnBrk="0">
              <a:lnSpc>
                <a:spcPct val="98000"/>
              </a:lnSpc>
              <a:spcBef>
                <a:spcPts val="826"/>
              </a:spcBef>
            </a:pPr>
            <a:r>
              <a:rPr sz="2700" kern="0" spc="1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作的被动局面。</a:t>
            </a:r>
            <a:endParaRPr lang="STXinwei" altLang="STXinwei" sz="2700"/>
          </a:p>
          <a:p>
            <a:pPr marL="113664" algn="l" rtl="0" eaLnBrk="0">
              <a:lnSpc>
                <a:spcPct val="93000"/>
              </a:lnSpc>
              <a:spcBef>
                <a:spcPts val="1314"/>
              </a:spcBef>
            </a:pPr>
            <a:r>
              <a:rPr sz="2700" kern="0" spc="40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700" b="1" kern="0" spc="4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帮助护士有效的利用时间和资源</a:t>
            </a:r>
            <a:endParaRPr lang="STXinwei" altLang="STXinwei" sz="2700"/>
          </a:p>
          <a:p>
            <a:pPr marL="429894" indent="-311150" algn="l" rtl="0" eaLnBrk="0">
              <a:lnSpc>
                <a:spcPct val="109000"/>
              </a:lnSpc>
              <a:spcBef>
                <a:spcPts val="1294"/>
              </a:spcBef>
            </a:pPr>
            <a:r>
              <a:rPr sz="2700" b="1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◎能创造医务人员之间的协作，创造良好的</a:t>
            </a:r>
            <a:r>
              <a:rPr sz="2700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2700" b="1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的工作氛围。</a:t>
            </a:r>
            <a:endParaRPr lang="STXinwei" altLang="STXinwei" sz="27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18745" algn="l" rtl="0" eaLnBrk="0">
              <a:lnSpc>
                <a:spcPct val="94000"/>
              </a:lnSpc>
              <a:spcBef>
                <a:spcPts val="2"/>
              </a:spcBef>
            </a:pPr>
            <a:r>
              <a:rPr sz="27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◎有利于护士明确自己的职</a:t>
            </a:r>
            <a:r>
              <a:rPr sz="2700" b="1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责范围和标准。</a:t>
            </a:r>
            <a:endParaRPr lang="STXinwei" altLang="STXinwei" sz="27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textbox 22"/>
          <p:cNvSpPr/>
          <p:nvPr/>
        </p:nvSpPr>
        <p:spPr>
          <a:xfrm>
            <a:off x="55921" y="1201852"/>
            <a:ext cx="8140700" cy="51682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995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800" b="1" kern="0" spc="38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护理程序</a:t>
            </a:r>
            <a:endParaRPr lang="SimHei" altLang="SimHei" sz="2800"/>
          </a:p>
          <a:p>
            <a:pPr algn="r" rtl="0" eaLnBrk="0">
              <a:lnSpc>
                <a:spcPct val="92000"/>
              </a:lnSpc>
              <a:spcBef>
                <a:spcPts val="17"/>
              </a:spcBef>
            </a:pPr>
            <a:r>
              <a:rPr sz="2800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定义：护理程序是临床护理中 一 个完</a:t>
            </a:r>
            <a:r>
              <a:rPr sz="2800" kern="0" spc="2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整的工</a:t>
            </a:r>
            <a:endParaRPr lang="STXinwei" altLang="STXinwei" sz="2800"/>
          </a:p>
          <a:p>
            <a:pPr marL="349884" algn="l" rtl="0" eaLnBrk="0">
              <a:lnSpc>
                <a:spcPct val="86000"/>
              </a:lnSpc>
              <a:spcBef>
                <a:spcPts val="778"/>
              </a:spcBef>
            </a:pPr>
            <a:r>
              <a:rPr sz="2800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作过程，是 一 种有计划的、</a:t>
            </a:r>
            <a:r>
              <a:rPr sz="2800" kern="0" spc="2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系统的实施护理</a:t>
            </a:r>
            <a:endParaRPr lang="STXinwei" altLang="STXinwei" sz="2800"/>
          </a:p>
          <a:p>
            <a:pPr marL="354965" algn="l" rtl="0" eaLnBrk="0">
              <a:lnSpc>
                <a:spcPct val="116000"/>
              </a:lnSpc>
              <a:spcBef>
                <a:spcPts val="30"/>
              </a:spcBef>
            </a:pPr>
            <a:r>
              <a:rPr sz="2800" b="1" kern="0" spc="2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的程序，并且是综合的、动态的、具有</a:t>
            </a:r>
            <a:r>
              <a:rPr sz="2800" kern="0" spc="2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决</a:t>
            </a:r>
            <a:r>
              <a:rPr sz="2800" kern="0" spc="5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kern="0" spc="2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策</a:t>
            </a:r>
            <a:r>
              <a:rPr sz="2800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800" b="1" kern="0" spc="2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与反馈功能的过程，该过程</a:t>
            </a:r>
            <a:r>
              <a:rPr sz="2800" b="1" kern="0" spc="2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是以促进或</a:t>
            </a:r>
            <a:r>
              <a:rPr sz="2800" kern="0" spc="2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恢</a:t>
            </a:r>
            <a:r>
              <a:rPr sz="2800" kern="0" spc="4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kern="0" spc="2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复  </a:t>
            </a:r>
            <a:r>
              <a:rPr sz="2800" b="1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人的健康为目标所进行的</a:t>
            </a:r>
            <a:r>
              <a:rPr sz="2800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2800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系列护理活动。</a:t>
            </a:r>
            <a:endParaRPr lang="STXinwei" altLang="STXinwei" sz="2800"/>
          </a:p>
          <a:p>
            <a:pPr marL="558165" algn="l" rtl="0" eaLnBrk="0">
              <a:lnSpc>
                <a:spcPct val="86000"/>
              </a:lnSpc>
              <a:spcBef>
                <a:spcPts val="632"/>
              </a:spcBef>
            </a:pPr>
            <a:r>
              <a:rPr sz="2800" b="1" kern="0" spc="2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(护理程序是</a:t>
            </a:r>
            <a:r>
              <a:rPr sz="2800" b="1" kern="0" spc="2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2800" kern="0" spc="2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2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种系统地解决问</a:t>
            </a:r>
            <a:r>
              <a:rPr sz="2800" b="1" kern="0" spc="2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题的方法，</a:t>
            </a:r>
            <a:endParaRPr lang="STXinwei" altLang="STXinwei" sz="2800"/>
          </a:p>
          <a:p>
            <a:pPr marL="354965" algn="l" rtl="0" eaLnBrk="0">
              <a:lnSpc>
                <a:spcPct val="115000"/>
              </a:lnSpc>
              <a:spcBef>
                <a:spcPts val="84"/>
              </a:spcBef>
            </a:pPr>
            <a:r>
              <a:rPr sz="2800" b="1" kern="0" spc="3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是护士为服务对象提供护理服务时所应用的</a:t>
            </a:r>
            <a:r>
              <a:rPr sz="2800" kern="0" spc="3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kern="0" spc="3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26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工作程序，它贯穿于护理工作的每</a:t>
            </a:r>
            <a:r>
              <a:rPr sz="2800" kern="0" spc="26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26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2800" kern="0" spc="26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26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个环节</a:t>
            </a:r>
            <a:r>
              <a:rPr sz="2800" kern="0" spc="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800" b="1" kern="0" spc="1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每</a:t>
            </a:r>
            <a:r>
              <a:rPr sz="2800" kern="0" spc="1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1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2800" kern="0" spc="1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1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个细节，并不仅仅适用于单</a:t>
            </a:r>
            <a:r>
              <a:rPr sz="2800" kern="0" spc="1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1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2800" kern="0" spc="1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1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的病种，</a:t>
            </a:r>
            <a:r>
              <a:rPr sz="2800" kern="0" spc="1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2800" b="1" kern="0" spc="1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它是</a:t>
            </a:r>
            <a:r>
              <a:rPr sz="2800" kern="0" spc="1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1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2800" kern="0" spc="1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1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个是动态的、循环往复的过程</a:t>
            </a:r>
            <a:r>
              <a:rPr sz="2800" b="1" kern="0" spc="1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。</a:t>
            </a:r>
            <a:r>
              <a:rPr sz="2800" kern="0" spc="1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2800" kern="0" spc="1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)</a:t>
            </a:r>
            <a:endParaRPr lang="STXinwei" altLang="STXinwei" sz="2800"/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53396" y="69847"/>
            <a:ext cx="1022370" cy="683259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28" name="textbox 28"/>
          <p:cNvSpPr/>
          <p:nvPr/>
        </p:nvSpPr>
        <p:spPr>
          <a:xfrm>
            <a:off x="4388577" y="1110258"/>
            <a:ext cx="1841500" cy="3556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989"/>
              </a:lnSpc>
            </a:pPr>
            <a:endParaRPr lang="Arial" altLang="Arial" sz="100"/>
          </a:p>
          <a:p>
            <a:pPr marL="544830" algn="l" rtl="0" eaLnBrk="0">
              <a:lnSpc>
                <a:spcPct val="99000"/>
              </a:lnSpc>
            </a:pPr>
            <a:r>
              <a:rPr sz="3600" kern="0" spc="-1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理</a:t>
            </a:r>
            <a:endParaRPr lang="SimSun" altLang="SimSun" sz="3600"/>
          </a:p>
          <a:p>
            <a:pPr marL="12700" algn="l" rtl="0" eaLnBrk="0">
              <a:lnSpc>
                <a:spcPct val="92000"/>
              </a:lnSpc>
              <a:spcBef>
                <a:spcPts val="132"/>
              </a:spcBef>
            </a:pPr>
            <a:r>
              <a:rPr sz="3900" b="1" kern="0" spc="10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评估</a:t>
            </a:r>
            <a:endParaRPr lang="STXinwei" altLang="STXinwei" sz="39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812800" algn="l" rtl="0" eaLnBrk="0">
              <a:lnSpc>
                <a:spcPct val="95000"/>
              </a:lnSpc>
              <a:spcBef>
                <a:spcPts val="1172"/>
              </a:spcBef>
            </a:pPr>
            <a:r>
              <a:rPr sz="3900" b="1" kern="0" spc="30">
                <a:solidFill>
                  <a:srgbClr val="B8145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护理</a:t>
            </a:r>
            <a:endParaRPr lang="SimSun" altLang="SimSun" sz="3900"/>
          </a:p>
          <a:p>
            <a:pPr algn="r" rtl="0" eaLnBrk="0">
              <a:lnSpc>
                <a:spcPct val="95000"/>
              </a:lnSpc>
              <a:spcBef>
                <a:spcPts val="134"/>
              </a:spcBef>
            </a:pPr>
            <a:r>
              <a:rPr sz="3900" b="1" kern="0" spc="19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诊断</a:t>
            </a:r>
            <a:endParaRPr lang="STXinwei" altLang="STXinwei" sz="3900"/>
          </a:p>
        </p:txBody>
      </p:sp>
      <p:sp>
        <p:nvSpPr>
          <p:cNvPr id="30" name="textbox 30"/>
          <p:cNvSpPr/>
          <p:nvPr/>
        </p:nvSpPr>
        <p:spPr>
          <a:xfrm>
            <a:off x="1073852" y="1111792"/>
            <a:ext cx="1240155" cy="3533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4151"/>
              </a:lnSpc>
            </a:pPr>
            <a:r>
              <a:rPr sz="3400" b="1" kern="0" spc="-25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护</a:t>
            </a:r>
            <a:endParaRPr lang="STXinwei" altLang="STXinwei" sz="3400"/>
          </a:p>
          <a:p>
            <a:pPr algn="r" rtl="0" eaLnBrk="0">
              <a:lnSpc>
                <a:spcPct val="94000"/>
              </a:lnSpc>
              <a:spcBef>
                <a:spcPts val="478"/>
              </a:spcBef>
            </a:pPr>
            <a:r>
              <a:rPr sz="3800" kern="0" spc="-30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</a:t>
            </a:r>
            <a:endParaRPr lang="STXinwei" altLang="STXinwei" sz="38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24765" algn="l" rtl="0" eaLnBrk="0">
              <a:lnSpc>
                <a:spcPct val="86000"/>
              </a:lnSpc>
              <a:spcBef>
                <a:spcPts val="1086"/>
              </a:spcBef>
            </a:pPr>
            <a:r>
              <a:rPr sz="3600" b="1" kern="0" spc="-1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护</a:t>
            </a:r>
            <a:r>
              <a:rPr sz="3600" kern="0" spc="-1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3600" b="1" kern="0" spc="-1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理</a:t>
            </a:r>
            <a:endParaRPr lang="STXinwei" altLang="STXinwei" sz="3600"/>
          </a:p>
          <a:p>
            <a:pPr marL="12700" algn="l" rtl="0" eaLnBrk="0">
              <a:lnSpc>
                <a:spcPts val="4943"/>
              </a:lnSpc>
            </a:pPr>
            <a:r>
              <a:rPr sz="3900" b="1" kern="0" spc="15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实施</a:t>
            </a:r>
            <a:endParaRPr lang="STXinwei" altLang="STXinwei" sz="3900"/>
          </a:p>
        </p:txBody>
      </p:sp>
      <p:sp>
        <p:nvSpPr>
          <p:cNvPr id="32" name="textbox 32"/>
          <p:cNvSpPr/>
          <p:nvPr/>
        </p:nvSpPr>
        <p:spPr>
          <a:xfrm>
            <a:off x="51574" y="455759"/>
            <a:ext cx="7686675" cy="594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60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900" b="1" kern="0" spc="100">
                <a:solidFill>
                  <a:srgbClr val="FFCC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护理程序在健康评</a:t>
            </a:r>
            <a:r>
              <a:rPr sz="3900" kern="0" spc="100">
                <a:solidFill>
                  <a:srgbClr val="FFCC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900" kern="0" spc="90">
                <a:solidFill>
                  <a:srgbClr val="FFCC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900" b="1" kern="0" spc="90">
                <a:solidFill>
                  <a:srgbClr val="FFCC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中的专业价值</a:t>
            </a:r>
            <a:endParaRPr lang="SimHei" altLang="SimHei" sz="3900"/>
          </a:p>
        </p:txBody>
      </p:sp>
      <p:sp>
        <p:nvSpPr>
          <p:cNvPr id="34" name="textbox 34"/>
          <p:cNvSpPr/>
          <p:nvPr/>
        </p:nvSpPr>
        <p:spPr>
          <a:xfrm>
            <a:off x="3130542" y="4998496"/>
            <a:ext cx="1030605" cy="11169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61"/>
              </a:lnSpc>
            </a:pPr>
            <a:endParaRPr lang="Arial" altLang="Arial" sz="100"/>
          </a:p>
          <a:p>
            <a:pPr marL="31115" algn="l" rtl="0" eaLnBrk="0">
              <a:lnSpc>
                <a:spcPct val="84000"/>
              </a:lnSpc>
            </a:pPr>
            <a:r>
              <a:rPr sz="3600" kern="0" spc="10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护理</a:t>
            </a:r>
            <a:endParaRPr lang="SimSun" altLang="SimSun" sz="3600"/>
          </a:p>
          <a:p>
            <a:pPr algn="r" rtl="0" eaLnBrk="0">
              <a:lnSpc>
                <a:spcPts val="4960"/>
              </a:lnSpc>
            </a:pPr>
            <a:r>
              <a:rPr sz="3700" kern="0" spc="15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</a:t>
            </a:r>
            <a:r>
              <a:rPr sz="3900" kern="0" spc="15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划</a:t>
            </a:r>
            <a:endParaRPr lang="SimSun" altLang="SimSun" sz="3900"/>
          </a:p>
        </p:txBody>
      </p:sp>
      <p:sp>
        <p:nvSpPr>
          <p:cNvPr id="36" name="textbox 36"/>
          <p:cNvSpPr/>
          <p:nvPr/>
        </p:nvSpPr>
        <p:spPr>
          <a:xfrm>
            <a:off x="2457079" y="1207804"/>
            <a:ext cx="487044" cy="1088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42"/>
              </a:lnSpc>
            </a:pPr>
            <a:endParaRPr lang="Arial" altLang="Arial" sz="100"/>
          </a:p>
          <a:p>
            <a:pPr algn="r" rtl="0" eaLnBrk="0">
              <a:lnSpc>
                <a:spcPct val="72000"/>
              </a:lnSpc>
            </a:pPr>
            <a:r>
              <a:rPr sz="3400" b="1" kern="0" spc="-28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理</a:t>
            </a:r>
            <a:endParaRPr lang="STXinwei" altLang="STXinwei" sz="3400"/>
          </a:p>
          <a:p>
            <a:pPr algn="r" rtl="0" eaLnBrk="0">
              <a:lnSpc>
                <a:spcPct val="96000"/>
              </a:lnSpc>
              <a:spcBef>
                <a:spcPts val="930"/>
              </a:spcBef>
            </a:pPr>
            <a:r>
              <a:rPr sz="3900" kern="0" spc="-28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价</a:t>
            </a:r>
            <a:endParaRPr lang="STXinwei" altLang="STXinwei" sz="39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40" name="textbox 40"/>
          <p:cNvSpPr/>
          <p:nvPr/>
        </p:nvSpPr>
        <p:spPr>
          <a:xfrm>
            <a:off x="533663" y="954802"/>
            <a:ext cx="8086090" cy="2147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76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600" b="1" kern="0" spc="4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步骤</a:t>
            </a:r>
            <a:endParaRPr lang="SimHei" altLang="SimHei" sz="36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r" rtl="0" eaLnBrk="0">
              <a:lnSpc>
                <a:spcPct val="93000"/>
              </a:lnSpc>
              <a:spcBef>
                <a:spcPts val="935"/>
              </a:spcBef>
            </a:pPr>
            <a:r>
              <a:rPr sz="3100" b="1" kern="0" spc="60">
                <a:solidFill>
                  <a:srgbClr val="FFCC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护理程序在健康评估中</a:t>
            </a:r>
            <a:r>
              <a:rPr sz="3100" b="1" kern="0" spc="50">
                <a:solidFill>
                  <a:srgbClr val="FFCC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的专业价</a:t>
            </a:r>
            <a:endParaRPr lang="STXinwei" altLang="STXinwei" sz="3100"/>
          </a:p>
          <a:p>
            <a:pPr marL="5028565" algn="l" rtl="0" eaLnBrk="0">
              <a:lnSpc>
                <a:spcPct val="80000"/>
              </a:lnSpc>
              <a:spcBef>
                <a:spcPts val="65"/>
              </a:spcBef>
            </a:pPr>
            <a:r>
              <a:rPr sz="4100" kern="0" spc="-10">
                <a:solidFill>
                  <a:srgbClr val="FFC3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值</a:t>
            </a:r>
            <a:endParaRPr lang="STXinwei" altLang="STXinwei" sz="4100"/>
          </a:p>
        </p:txBody>
      </p:sp>
      <p:sp>
        <p:nvSpPr>
          <p:cNvPr id="42" name="textbox 42"/>
          <p:cNvSpPr/>
          <p:nvPr/>
        </p:nvSpPr>
        <p:spPr>
          <a:xfrm>
            <a:off x="2831455" y="4167498"/>
            <a:ext cx="6148704" cy="906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163"/>
              </a:lnSpc>
            </a:pPr>
            <a:endParaRPr lang="Arial" altLang="Arial" sz="100"/>
          </a:p>
          <a:p>
            <a:pPr marL="2254250" indent="-2241550" algn="l" rtl="0" eaLnBrk="0">
              <a:lnSpc>
                <a:spcPct val="93000"/>
              </a:lnSpc>
            </a:pPr>
            <a:r>
              <a:rPr sz="3100" b="1" kern="0" spc="100">
                <a:solidFill>
                  <a:srgbClr val="FFCC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护理程序在查房、护理记录</a:t>
            </a:r>
            <a:r>
              <a:rPr sz="3100" b="1" kern="0" spc="90">
                <a:solidFill>
                  <a:srgbClr val="FFCC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中应用</a:t>
            </a:r>
            <a:r>
              <a:rPr sz="3100" kern="0" spc="0">
                <a:solidFill>
                  <a:srgbClr val="FFCC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180">
                <a:solidFill>
                  <a:srgbClr val="FFCC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关键环节</a:t>
            </a:r>
            <a:endParaRPr lang="STXinwei" altLang="STXinwei" sz="3100"/>
          </a:p>
        </p:txBody>
      </p:sp>
      <p:sp>
        <p:nvSpPr>
          <p:cNvPr id="44" name="textbox 44"/>
          <p:cNvSpPr/>
          <p:nvPr/>
        </p:nvSpPr>
        <p:spPr>
          <a:xfrm>
            <a:off x="3104540" y="6481662"/>
            <a:ext cx="5688329" cy="465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73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100" b="1" kern="0" spc="70">
                <a:solidFill>
                  <a:srgbClr val="FFE065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护理程库在临床护理中应用</a:t>
            </a:r>
            <a:r>
              <a:rPr sz="3100" b="1" kern="0" spc="60">
                <a:solidFill>
                  <a:srgbClr val="FFE065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案例</a:t>
            </a:r>
            <a:endParaRPr lang="STXinwei" altLang="STXinwei" sz="3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328315" y="1314480"/>
            <a:ext cx="7929880" cy="4298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71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200" b="1" kern="0" spc="-4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3200" b="1" kern="0" spc="-46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</a:t>
            </a:r>
            <a:r>
              <a:rPr sz="3200" kern="0" spc="3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200" b="1" kern="0" spc="-46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估</a:t>
            </a:r>
            <a:r>
              <a:rPr sz="3200" b="1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是有计划、有目的、有系统地收</a:t>
            </a:r>
            <a:endParaRPr lang="STXinwei" altLang="STXinwei" sz="3200"/>
          </a:p>
          <a:p>
            <a:pPr marL="293370" algn="l" rtl="0" eaLnBrk="0">
              <a:lnSpc>
                <a:spcPct val="112000"/>
              </a:lnSpc>
              <a:spcBef>
                <a:spcPts val="119"/>
              </a:spcBef>
            </a:pPr>
            <a:r>
              <a:rPr sz="3200" b="1" kern="0" spc="2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集病人资料的过程。根据收集到的资</a:t>
            </a:r>
            <a:r>
              <a:rPr sz="3200" kern="0" spc="2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3200" b="1" kern="0" spc="2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料信息，对护理对象和相关事物作出</a:t>
            </a:r>
            <a:r>
              <a:rPr sz="3200" kern="0" spc="2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3200" b="1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大概推断，从而为护理活动提供</a:t>
            </a:r>
            <a:r>
              <a:rPr sz="3200" b="1" kern="0" spc="3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基本</a:t>
            </a:r>
            <a:r>
              <a:rPr sz="32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</a:t>
            </a:r>
            <a:r>
              <a:rPr sz="3200" b="1" kern="0" spc="3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依据。评估</a:t>
            </a:r>
            <a:r>
              <a:rPr sz="3200" b="1" kern="0" spc="35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是整个护</a:t>
            </a:r>
            <a:r>
              <a:rPr sz="3200" b="1" kern="0" spc="3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理程序的基础</a:t>
            </a:r>
            <a:r>
              <a:rPr sz="3200" b="1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。</a:t>
            </a:r>
            <a:endParaRPr lang="STXinwei" altLang="STXinwei" sz="3200"/>
          </a:p>
          <a:p>
            <a:pPr algn="r" rtl="0" eaLnBrk="0">
              <a:lnSpc>
                <a:spcPct val="86000"/>
              </a:lnSpc>
              <a:spcBef>
                <a:spcPts val="793"/>
              </a:spcBef>
            </a:pPr>
            <a:r>
              <a:rPr sz="3200" b="1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同时也是护理程序中</a:t>
            </a:r>
            <a:r>
              <a:rPr sz="3200" b="1" kern="0" spc="3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最为关键</a:t>
            </a:r>
            <a:r>
              <a:rPr sz="3200" b="1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的步骤</a:t>
            </a:r>
            <a:r>
              <a:rPr sz="3200" kern="0" spc="-2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。</a:t>
            </a:r>
            <a:endParaRPr lang="STXinwei" altLang="STXinwei" sz="3200"/>
          </a:p>
          <a:p>
            <a:pPr marL="293370" algn="l" rtl="0" eaLnBrk="0">
              <a:lnSpc>
                <a:spcPct val="116000"/>
              </a:lnSpc>
              <a:spcBef>
                <a:spcPts val="7"/>
              </a:spcBef>
            </a:pPr>
            <a:r>
              <a:rPr sz="3200" b="1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如果估计</a:t>
            </a:r>
            <a:r>
              <a:rPr sz="3200" b="1" kern="0" spc="2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不正确</a:t>
            </a:r>
            <a:r>
              <a:rPr sz="3200" b="1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，</a:t>
            </a:r>
            <a:r>
              <a:rPr sz="3200" kern="0" spc="5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200" b="1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将</a:t>
            </a:r>
            <a:r>
              <a:rPr sz="3200" b="1" kern="0" spc="2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导</a:t>
            </a:r>
            <a:r>
              <a:rPr sz="3200" b="1" kern="0" spc="2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致护理诊断和</a:t>
            </a:r>
            <a:r>
              <a:rPr sz="3200" kern="0" spc="2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3200" b="1" kern="0" spc="30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计划的错误以及预期目标失</a:t>
            </a:r>
            <a:r>
              <a:rPr sz="3200" b="1" kern="0" spc="29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败。</a:t>
            </a:r>
            <a:endParaRPr lang="STXinwei" altLang="STXinwei" sz="32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" name="picture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412301" y="1711138"/>
            <a:ext cx="7318375" cy="267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42"/>
              </a:lnSpc>
            </a:pPr>
            <a:endParaRPr lang="Arial" altLang="Arial" sz="100"/>
          </a:p>
          <a:p>
            <a:pPr algn="r" rtl="0" eaLnBrk="0">
              <a:lnSpc>
                <a:spcPct val="88000"/>
              </a:lnSpc>
            </a:pPr>
            <a:r>
              <a:rPr sz="3200" b="1" kern="0" spc="3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护理诊断</a:t>
            </a:r>
            <a:r>
              <a:rPr sz="3200" b="1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是一个人生命过程中的</a:t>
            </a:r>
            <a:endParaRPr lang="STXinwei" altLang="STXinwei" sz="3200"/>
          </a:p>
          <a:p>
            <a:pPr marL="12700" algn="l" rtl="0" eaLnBrk="0">
              <a:lnSpc>
                <a:spcPct val="113000"/>
              </a:lnSpc>
              <a:spcBef>
                <a:spcPts val="113"/>
              </a:spcBef>
            </a:pPr>
            <a:r>
              <a:rPr sz="3200" b="1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重量、心理、社会文化、发展及精神</a:t>
            </a:r>
            <a:r>
              <a:rPr sz="32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3200" b="1" kern="0" spc="2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方面所出现的健康问题反应</a:t>
            </a:r>
            <a:r>
              <a:rPr sz="3200" b="1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的说明，</a:t>
            </a:r>
            <a:r>
              <a:rPr sz="32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3200" b="1" kern="0" spc="3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这些健康问题的反应属于护理职责范</a:t>
            </a:r>
            <a:r>
              <a:rPr sz="3200" kern="0" spc="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200" b="1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畴，可以用护理的方法来解决。</a:t>
            </a:r>
            <a:endParaRPr lang="STXinwei" altLang="STXinwei" sz="32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" name="picture 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56" name="textbox 56"/>
          <p:cNvSpPr/>
          <p:nvPr/>
        </p:nvSpPr>
        <p:spPr>
          <a:xfrm>
            <a:off x="857231" y="1763559"/>
            <a:ext cx="6586219" cy="29806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295"/>
              </a:lnSpc>
            </a:pPr>
            <a:endParaRPr lang="Arial" altLang="Arial" sz="100"/>
          </a:p>
          <a:p>
            <a:pPr marL="361950" algn="l" rtl="0" eaLnBrk="0">
              <a:lnSpc>
                <a:spcPct val="86000"/>
              </a:lnSpc>
            </a:pPr>
            <a:r>
              <a:rPr sz="3500" b="1" kern="0" spc="2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护理计划：</a:t>
            </a:r>
            <a:r>
              <a:rPr sz="3500" kern="0" spc="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3500" b="1" kern="0" spc="2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制定护理计划是</a:t>
            </a:r>
            <a:endParaRPr lang="STXinwei" altLang="STXinwei" sz="3500"/>
          </a:p>
          <a:p>
            <a:pPr marL="12700" algn="l" rtl="0" eaLnBrk="0">
              <a:lnSpc>
                <a:spcPct val="116000"/>
              </a:lnSpc>
              <a:spcBef>
                <a:spcPts val="154"/>
              </a:spcBef>
            </a:pPr>
            <a:r>
              <a:rPr sz="3500" b="1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如何解决护理问题的</a:t>
            </a:r>
            <a:r>
              <a:rPr sz="3500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500" b="1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3500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500" b="1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个决</a:t>
            </a:r>
            <a:r>
              <a:rPr sz="3500" b="1" kern="0" spc="2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策</a:t>
            </a:r>
            <a:r>
              <a:rPr sz="35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500" b="1" kern="0" spc="4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过程，其目的是为了确</a:t>
            </a:r>
            <a:r>
              <a:rPr sz="3500" b="1" kern="0" spc="4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认护理</a:t>
            </a:r>
            <a:r>
              <a:rPr sz="35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500" b="1" kern="0" spc="4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对象的护理重点的目标以及护</a:t>
            </a:r>
            <a:r>
              <a:rPr sz="3500" kern="0" spc="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500" b="1" kern="0" spc="3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士将要实施的护理措施</a:t>
            </a:r>
            <a:r>
              <a:rPr sz="3500" b="1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。</a:t>
            </a:r>
            <a:endParaRPr lang="STXinwei" altLang="STXinwei" sz="3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60" name="textbox 60"/>
          <p:cNvSpPr/>
          <p:nvPr/>
        </p:nvSpPr>
        <p:spPr>
          <a:xfrm>
            <a:off x="576544" y="1791799"/>
            <a:ext cx="7415530" cy="3789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4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3200" b="1" kern="0" spc="-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3200" b="1" kern="0" spc="-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实</a:t>
            </a:r>
            <a:r>
              <a:rPr sz="3200" kern="0" spc="-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3200" b="1" kern="0" spc="-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施</a:t>
            </a:r>
            <a:r>
              <a:rPr sz="3200" kern="0" spc="1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3200" b="1" kern="0" spc="-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</a:t>
            </a:r>
            <a:r>
              <a:rPr sz="3200" kern="0" spc="-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3200" b="1" kern="0" spc="-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措</a:t>
            </a:r>
            <a:r>
              <a:rPr sz="3200" kern="0" spc="-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3200" b="1" kern="0" spc="-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施</a:t>
            </a:r>
            <a:r>
              <a:rPr sz="3200" kern="0" spc="-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3200" b="1" kern="0" spc="-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)</a:t>
            </a:r>
            <a:r>
              <a:rPr sz="3200" kern="0" spc="-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3200" b="1" kern="0" spc="-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是将计划</a:t>
            </a:r>
            <a:r>
              <a:rPr sz="3200" b="1" kern="0" spc="-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付诸实现。</a:t>
            </a:r>
            <a:endParaRPr lang="STXinwei" altLang="STXinwei" sz="3200"/>
          </a:p>
          <a:p>
            <a:pPr marL="273684" algn="l" rtl="0" eaLnBrk="0">
              <a:lnSpc>
                <a:spcPts val="4460"/>
              </a:lnSpc>
            </a:pPr>
            <a:r>
              <a:rPr sz="3200" b="1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从理论上讲，实施是在护理计划</a:t>
            </a:r>
            <a:endParaRPr lang="STXinwei" altLang="STXinwei" sz="3200"/>
          </a:p>
          <a:p>
            <a:pPr marL="273684" algn="l" rtl="0" eaLnBrk="0">
              <a:lnSpc>
                <a:spcPct val="88000"/>
              </a:lnSpc>
              <a:spcBef>
                <a:spcPts val="932"/>
              </a:spcBef>
            </a:pPr>
            <a:r>
              <a:rPr sz="3200" b="1" kern="0" spc="3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制定之后，按计划实施，但在实</a:t>
            </a:r>
            <a:endParaRPr lang="STXinwei" altLang="STXinwei" sz="3200"/>
          </a:p>
          <a:p>
            <a:pPr marL="273684" algn="l" rtl="0" eaLnBrk="0">
              <a:lnSpc>
                <a:spcPct val="113000"/>
              </a:lnSpc>
              <a:spcBef>
                <a:spcPts val="139"/>
              </a:spcBef>
            </a:pPr>
            <a:r>
              <a:rPr sz="3200" b="1" kern="0" spc="2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际工作中，特别是遇上危、重病</a:t>
            </a:r>
            <a:r>
              <a:rPr sz="3200" kern="0" spc="2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3200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 </a:t>
            </a:r>
            <a:r>
              <a:rPr sz="3200" b="1" kern="0" spc="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人，往往在计划未制</a:t>
            </a:r>
            <a:r>
              <a:rPr sz="3200" b="1" kern="0" spc="1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定之前，</a:t>
            </a:r>
            <a:r>
              <a:rPr sz="3200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3200" b="1" kern="0" spc="1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即</a:t>
            </a:r>
            <a:r>
              <a:rPr sz="32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    </a:t>
            </a:r>
            <a:r>
              <a:rPr sz="3200" b="1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已开始实施，然后再补上计划的</a:t>
            </a:r>
            <a:r>
              <a:rPr sz="32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    </a:t>
            </a:r>
            <a:r>
              <a:rPr sz="3200" b="1" kern="0" spc="1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书写部分。</a:t>
            </a:r>
            <a:endParaRPr lang="STXinwei" altLang="STXinwei" sz="32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" name="picture 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582574" y="1809878"/>
            <a:ext cx="6873240" cy="3250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4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3200" b="1" kern="0" spc="-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3200" b="1" kern="0" spc="-3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</a:t>
            </a:r>
            <a:r>
              <a:rPr sz="3200" kern="0" spc="48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200" b="1" kern="0" spc="-3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价</a:t>
            </a:r>
            <a:r>
              <a:rPr sz="3200" kern="0" spc="2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200" b="1" kern="0" spc="-3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：</a:t>
            </a:r>
            <a:r>
              <a:rPr sz="3200" kern="0" spc="-20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200" b="1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是有计划地、系统地将病</a:t>
            </a:r>
            <a:endParaRPr lang="STXinwei" altLang="STXinwei" sz="3200"/>
          </a:p>
          <a:p>
            <a:pPr marL="286384" algn="l" rtl="0" eaLnBrk="0">
              <a:lnSpc>
                <a:spcPct val="114000"/>
              </a:lnSpc>
              <a:spcBef>
                <a:spcPts val="139"/>
              </a:spcBef>
            </a:pPr>
            <a:r>
              <a:rPr sz="3200" b="1" kern="0" spc="3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人的健康现状与预期护理目标</a:t>
            </a:r>
            <a:r>
              <a:rPr sz="3200" b="1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进</a:t>
            </a:r>
            <a:r>
              <a:rPr sz="32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3200" b="1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行比较的活动。在护理程序</a:t>
            </a:r>
            <a:r>
              <a:rPr sz="3200" b="1" kern="0" spc="2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的实</a:t>
            </a:r>
            <a:r>
              <a:rPr sz="3200" kern="0" spc="2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3200" b="1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施中，评价的重点是病人的</a:t>
            </a:r>
            <a:r>
              <a:rPr sz="3200" b="1" kern="0" spc="2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健康</a:t>
            </a:r>
            <a:r>
              <a:rPr sz="3200" kern="0" spc="2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3200" b="1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状况，对此进行评价的责任由</a:t>
            </a:r>
            <a:r>
              <a:rPr sz="3200" b="1" kern="0" spc="3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责</a:t>
            </a:r>
            <a:r>
              <a:rPr sz="32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3200" b="1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任护士承担。</a:t>
            </a:r>
            <a:endParaRPr lang="STXinwei" altLang="STXinwei" sz="32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2670937" y="4334299"/>
            <a:ext cx="1233169" cy="1795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1199"/>
              </a:lnSpc>
            </a:pPr>
            <a:endParaRPr lang="Arial" altLang="Arial" sz="100"/>
          </a:p>
          <a:p>
            <a:pPr marL="12700" algn="l" rtl="0" eaLnBrk="0">
              <a:lnSpc>
                <a:spcPct val="111000"/>
              </a:lnSpc>
            </a:pPr>
            <a:r>
              <a:rPr sz="2100" b="1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排列护理</a:t>
            </a:r>
            <a:r>
              <a:rPr sz="2100" kern="0" spc="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100" b="1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诊断顺序</a:t>
            </a:r>
            <a:r>
              <a:rPr sz="2100" kern="0" spc="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100" b="1" kern="0" spc="2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确定目标</a:t>
            </a:r>
            <a:r>
              <a:rPr sz="2100" kern="0" spc="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100" b="1" kern="0" spc="2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制定措施</a:t>
            </a:r>
            <a:r>
              <a:rPr sz="21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100" b="1" kern="0" spc="2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构成计划</a:t>
            </a:r>
            <a:endParaRPr lang="STXinwei" altLang="STXinwei" sz="2100"/>
          </a:p>
        </p:txBody>
      </p:sp>
      <p:sp>
        <p:nvSpPr>
          <p:cNvPr id="70" name="textbox 70"/>
          <p:cNvSpPr/>
          <p:nvPr/>
        </p:nvSpPr>
        <p:spPr>
          <a:xfrm>
            <a:off x="106040" y="4064438"/>
            <a:ext cx="991869" cy="2084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6000"/>
              </a:lnSpc>
            </a:pPr>
            <a:endParaRPr lang="Arial" altLang="Arial" sz="100"/>
          </a:p>
          <a:p>
            <a:pPr marL="12700" indent="18415" algn="l" rtl="0" eaLnBrk="0">
              <a:lnSpc>
                <a:spcPct val="116000"/>
              </a:lnSpc>
              <a:spcBef>
                <a:spcPts val="1"/>
              </a:spcBef>
            </a:pPr>
            <a:r>
              <a:rPr sz="2200" b="1" kern="0" spc="-1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收集、</a:t>
            </a:r>
            <a:r>
              <a:rPr sz="22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23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整理、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23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分析、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2400" b="1" kern="0" spc="-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记</a:t>
            </a:r>
            <a:r>
              <a:rPr sz="2400" kern="0" spc="4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400" b="1" kern="0" spc="-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录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</a:t>
            </a:r>
            <a:r>
              <a:rPr sz="2400" b="1" kern="0" spc="-1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资</a:t>
            </a:r>
            <a:r>
              <a:rPr sz="2400" kern="0" spc="3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400" b="1" kern="0" spc="-1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料</a:t>
            </a:r>
            <a:endParaRPr lang="STXinwei" altLang="STXinwei" sz="2400"/>
          </a:p>
        </p:txBody>
      </p:sp>
      <p:sp>
        <p:nvSpPr>
          <p:cNvPr id="72" name="textbox 72"/>
          <p:cNvSpPr/>
          <p:nvPr/>
        </p:nvSpPr>
        <p:spPr>
          <a:xfrm>
            <a:off x="5477649" y="4194057"/>
            <a:ext cx="1220469" cy="1421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24"/>
              </a:lnSpc>
            </a:pPr>
            <a:endParaRPr lang="Arial" altLang="Arial" sz="100"/>
          </a:p>
          <a:p>
            <a:pPr marL="12700" algn="l" rtl="0" eaLnBrk="0">
              <a:lnSpc>
                <a:spcPct val="109000"/>
              </a:lnSpc>
            </a:pPr>
            <a:r>
              <a:rPr sz="2100" b="1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建立标准</a:t>
            </a:r>
            <a:r>
              <a:rPr sz="2100" kern="0" spc="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100" b="1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收集资料</a:t>
            </a:r>
            <a:r>
              <a:rPr sz="2100" kern="0" spc="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100" b="1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评价效果</a:t>
            </a:r>
            <a:r>
              <a:rPr sz="2100" kern="0" spc="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100" b="1" kern="0" spc="2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修订计划</a:t>
            </a:r>
            <a:endParaRPr lang="STXinwei" altLang="STXinwei" sz="2100"/>
          </a:p>
        </p:txBody>
      </p:sp>
      <p:sp>
        <p:nvSpPr>
          <p:cNvPr id="74" name="textbox 74"/>
          <p:cNvSpPr/>
          <p:nvPr/>
        </p:nvSpPr>
        <p:spPr>
          <a:xfrm>
            <a:off x="4131438" y="4263904"/>
            <a:ext cx="1210310" cy="1070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269"/>
              </a:lnSpc>
            </a:pPr>
            <a:endParaRPr lang="Arial" altLang="Arial" sz="100"/>
          </a:p>
          <a:p>
            <a:pPr marL="12700" algn="l" rtl="0" eaLnBrk="0">
              <a:lnSpc>
                <a:spcPct val="109000"/>
              </a:lnSpc>
            </a:pPr>
            <a:r>
              <a:rPr sz="2100" b="1" kern="0" spc="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实施准备</a:t>
            </a:r>
            <a:r>
              <a:rPr sz="2100" kern="0" spc="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100" b="1" kern="0" spc="2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执行计划</a:t>
            </a:r>
            <a:r>
              <a:rPr sz="2100" kern="0" spc="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100" b="1" kern="0" spc="1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书写记录</a:t>
            </a:r>
            <a:endParaRPr lang="STXinwei" altLang="STXinwei" sz="2100"/>
          </a:p>
        </p:txBody>
      </p:sp>
      <p:sp>
        <p:nvSpPr>
          <p:cNvPr id="76" name="textbox 76"/>
          <p:cNvSpPr/>
          <p:nvPr/>
        </p:nvSpPr>
        <p:spPr>
          <a:xfrm>
            <a:off x="286138" y="964572"/>
            <a:ext cx="1945639" cy="567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4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700" b="1" kern="0" spc="6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具体内容</a:t>
            </a:r>
            <a:endParaRPr lang="SimHei" altLang="SimHei" sz="3700"/>
          </a:p>
        </p:txBody>
      </p:sp>
      <p:sp>
        <p:nvSpPr>
          <p:cNvPr id="78" name="textbox 78"/>
          <p:cNvSpPr/>
          <p:nvPr/>
        </p:nvSpPr>
        <p:spPr>
          <a:xfrm>
            <a:off x="1471284" y="4201956"/>
            <a:ext cx="707390" cy="1238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09"/>
              </a:lnSpc>
            </a:pPr>
            <a:endParaRPr lang="Arial" altLang="Arial" sz="100"/>
          </a:p>
          <a:p>
            <a:pPr algn="r" rtl="0" eaLnBrk="0">
              <a:lnSpc>
                <a:spcPct val="88000"/>
              </a:lnSpc>
            </a:pPr>
            <a:r>
              <a:rPr sz="2400" b="1" kern="0" spc="-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确</a:t>
            </a:r>
            <a:r>
              <a:rPr sz="2400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400" b="1" kern="0" spc="-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定</a:t>
            </a:r>
            <a:endParaRPr lang="STXinwei" altLang="STXinwei" sz="2400"/>
          </a:p>
          <a:p>
            <a:pPr marL="12700" algn="l" rtl="0" eaLnBrk="0">
              <a:lnSpc>
                <a:spcPct val="124000"/>
              </a:lnSpc>
              <a:spcBef>
                <a:spcPts val="15"/>
              </a:spcBef>
            </a:pPr>
            <a:r>
              <a:rPr sz="2300" b="1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护</a:t>
            </a:r>
            <a:r>
              <a:rPr sz="2300" kern="0" spc="4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300" b="1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理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400" b="1" kern="0" spc="-2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诊</a:t>
            </a:r>
            <a:r>
              <a:rPr sz="2400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400" b="1" kern="0" spc="-2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断</a:t>
            </a:r>
            <a:endParaRPr lang="STXinwei" altLang="STXinwei" sz="2400"/>
          </a:p>
        </p:txBody>
      </p:sp>
      <p:sp>
        <p:nvSpPr>
          <p:cNvPr id="80" name="textbox 80"/>
          <p:cNvSpPr/>
          <p:nvPr/>
        </p:nvSpPr>
        <p:spPr>
          <a:xfrm>
            <a:off x="4336743" y="2382638"/>
            <a:ext cx="2056129" cy="411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038"/>
              </a:lnSpc>
            </a:pPr>
            <a:r>
              <a:rPr sz="2500" b="1" i="1" kern="0" spc="-40">
                <a:solidFill>
                  <a:srgbClr val="FFFFFF">
                    <a:alpha val="100000"/>
                  </a:srgbClr>
                </a:solidFill>
                <a:latin typeface="FZShuTi"/>
                <a:ea typeface="FZShuTi"/>
                <a:cs typeface="FZShuTi"/>
              </a:rPr>
              <a:t>实施</a:t>
            </a:r>
            <a:r>
              <a:rPr sz="2500" kern="0" spc="50">
                <a:solidFill>
                  <a:srgbClr val="FFFFFF">
                    <a:alpha val="100000"/>
                  </a:srgbClr>
                </a:solidFill>
                <a:latin typeface="FZShuTi"/>
                <a:ea typeface="FZShuTi"/>
                <a:cs typeface="FZShuTi"/>
              </a:rPr>
              <a:t>         </a:t>
            </a:r>
            <a:r>
              <a:rPr sz="2500" b="1" i="1" kern="0" spc="-40">
                <a:solidFill>
                  <a:srgbClr val="FFFFF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评价</a:t>
            </a:r>
            <a:endParaRPr lang="STXinwei" altLang="STXinwei" sz="2500"/>
          </a:p>
        </p:txBody>
      </p:sp>
      <p:sp>
        <p:nvSpPr>
          <p:cNvPr id="82" name="textbox 82"/>
          <p:cNvSpPr/>
          <p:nvPr/>
        </p:nvSpPr>
        <p:spPr>
          <a:xfrm>
            <a:off x="1936781" y="2289929"/>
            <a:ext cx="324484" cy="729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92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诊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kern="0" spc="-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断</a:t>
            </a:r>
            <a:endParaRPr lang="STXinwei" altLang="STXinwei" sz="2500"/>
          </a:p>
        </p:txBody>
      </p:sp>
      <p:sp>
        <p:nvSpPr>
          <p:cNvPr id="84" name="textbox 84"/>
          <p:cNvSpPr/>
          <p:nvPr/>
        </p:nvSpPr>
        <p:spPr>
          <a:xfrm>
            <a:off x="3145405" y="2532063"/>
            <a:ext cx="687705" cy="334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9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200" b="1" i="1" kern="0" spc="380">
                <a:solidFill>
                  <a:srgbClr val="FFFFF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计划</a:t>
            </a:r>
            <a:endParaRPr lang="STXinwei" altLang="STXinwei" sz="2200"/>
          </a:p>
        </p:txBody>
      </p:sp>
      <p:sp>
        <p:nvSpPr>
          <p:cNvPr id="86" name="textbox 86"/>
          <p:cNvSpPr/>
          <p:nvPr/>
        </p:nvSpPr>
        <p:spPr>
          <a:xfrm>
            <a:off x="498400" y="2498929"/>
            <a:ext cx="471805" cy="264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7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b="1" kern="0" spc="30">
                <a:solidFill>
                  <a:srgbClr val="FFFFF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评估</a:t>
            </a:r>
            <a:endParaRPr lang="STXinwei" altLang="STXinwei" sz="17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2781245" y="2364362"/>
            <a:ext cx="1347469" cy="2898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32568"/>
              </a:lnSpc>
            </a:pPr>
            <a:endParaRPr lang="Arial" altLang="Arial" sz="100"/>
          </a:p>
          <a:p>
            <a:pPr marL="12700" indent="5080" algn="l" rtl="0" eaLnBrk="0">
              <a:lnSpc>
                <a:spcPct val="100000"/>
              </a:lnSpc>
            </a:pPr>
            <a:r>
              <a:rPr sz="3100" b="1" kern="0" spc="140">
                <a:solidFill>
                  <a:srgbClr val="FF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护理程</a:t>
            </a:r>
            <a:r>
              <a:rPr sz="3100" kern="0" spc="10">
                <a:solidFill>
                  <a:srgbClr val="FF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b="1" kern="0" spc="35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序在护</a:t>
            </a:r>
            <a:r>
              <a:rPr sz="3100" kern="0" spc="-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27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理程序</a:t>
            </a:r>
            <a:r>
              <a:rPr sz="3100" kern="0" spc="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400" b="1" kern="0" spc="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在健康</a:t>
            </a:r>
            <a:r>
              <a:rPr sz="3400" kern="0" spc="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26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评估中</a:t>
            </a:r>
            <a:r>
              <a:rPr sz="3100" kern="0" spc="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b="1" kern="0" spc="27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的要点</a:t>
            </a:r>
            <a:endParaRPr lang="STXinwei" altLang="STXinwei" sz="3100"/>
          </a:p>
        </p:txBody>
      </p:sp>
      <p:sp>
        <p:nvSpPr>
          <p:cNvPr id="92" name="textbox 92"/>
          <p:cNvSpPr/>
          <p:nvPr/>
        </p:nvSpPr>
        <p:spPr>
          <a:xfrm>
            <a:off x="7365320" y="2377354"/>
            <a:ext cx="1326514" cy="2851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6891"/>
              </a:lnSpc>
            </a:pPr>
            <a:endParaRPr lang="Arial" altLang="Arial" sz="100"/>
          </a:p>
          <a:p>
            <a:pPr marL="12700" algn="l" rtl="0" eaLnBrk="0">
              <a:lnSpc>
                <a:spcPct val="101000"/>
              </a:lnSpc>
            </a:pPr>
            <a:r>
              <a:rPr sz="3100" b="1" kern="0" spc="2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运用护</a:t>
            </a:r>
            <a:r>
              <a:rPr sz="3100" kern="0" spc="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2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理程序</a:t>
            </a:r>
            <a:r>
              <a:rPr sz="3100" kern="0" spc="-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25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进行健</a:t>
            </a:r>
            <a:r>
              <a:rPr sz="3100" kern="0" spc="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29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康评估</a:t>
            </a:r>
            <a:r>
              <a:rPr sz="3100" kern="0" spc="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2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的注意</a:t>
            </a:r>
            <a:endParaRPr lang="STXinwei" altLang="STXinwei" sz="3100"/>
          </a:p>
          <a:p>
            <a:pPr marL="489584" algn="l" rtl="0" eaLnBrk="0">
              <a:lnSpc>
                <a:spcPct val="81000"/>
              </a:lnSpc>
              <a:spcBef>
                <a:spcPts val="209"/>
              </a:spcBef>
            </a:pPr>
            <a:r>
              <a:rPr sz="3400" kern="0" spc="-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点</a:t>
            </a:r>
            <a:endParaRPr lang="STXinwei" altLang="STXinwei" sz="3400"/>
          </a:p>
        </p:txBody>
      </p:sp>
      <p:sp>
        <p:nvSpPr>
          <p:cNvPr id="94" name="textbox 94"/>
          <p:cNvSpPr/>
          <p:nvPr/>
        </p:nvSpPr>
        <p:spPr>
          <a:xfrm>
            <a:off x="551697" y="2735667"/>
            <a:ext cx="1235075" cy="2190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4000"/>
              </a:lnSpc>
            </a:pPr>
            <a:endParaRPr lang="Arial" altLang="Arial" sz="100"/>
          </a:p>
          <a:p>
            <a:pPr marL="12700" indent="30480" algn="l" rtl="0" eaLnBrk="0">
              <a:lnSpc>
                <a:spcPct val="99000"/>
              </a:lnSpc>
              <a:spcBef>
                <a:spcPts val="1"/>
              </a:spcBef>
            </a:pPr>
            <a:r>
              <a:rPr sz="2700" b="1" kern="0" spc="36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护理程</a:t>
            </a:r>
            <a:r>
              <a:rPr sz="2700" kern="0" spc="-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5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序在健</a:t>
            </a:r>
            <a:r>
              <a:rPr sz="3100" kern="0" spc="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700" b="1" kern="0" spc="-2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康</a:t>
            </a:r>
            <a:r>
              <a:rPr sz="2700" kern="0" spc="36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700" b="1" kern="0" spc="-2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</a:t>
            </a:r>
            <a:r>
              <a:rPr sz="2700" kern="0" spc="3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700" b="1" kern="0" spc="-22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估</a:t>
            </a:r>
            <a:r>
              <a:rPr sz="2700" kern="0" spc="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700" b="1" kern="0" spc="39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中的应</a:t>
            </a:r>
            <a:r>
              <a:rPr sz="2700" kern="0" spc="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用现状</a:t>
            </a:r>
            <a:endParaRPr lang="STXinwei" altLang="STXinwei" sz="3100"/>
          </a:p>
        </p:txBody>
      </p:sp>
      <p:sp>
        <p:nvSpPr>
          <p:cNvPr id="96" name="textbox 96"/>
          <p:cNvSpPr/>
          <p:nvPr/>
        </p:nvSpPr>
        <p:spPr>
          <a:xfrm>
            <a:off x="5143389" y="2980680"/>
            <a:ext cx="1344930" cy="1912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"/>
          </a:p>
          <a:p>
            <a:pPr marL="17145" indent="-5080" algn="l" rtl="0" eaLnBrk="0">
              <a:lnSpc>
                <a:spcPct val="99000"/>
              </a:lnSpc>
            </a:pPr>
            <a:r>
              <a:rPr sz="3400" b="1" kern="0" spc="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如何提</a:t>
            </a:r>
            <a:r>
              <a:rPr sz="3400" kern="0" spc="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29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高健康</a:t>
            </a:r>
            <a:r>
              <a:rPr sz="3100" kern="0" spc="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18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评估能</a:t>
            </a:r>
            <a:endParaRPr lang="SimSun" altLang="SimSun" sz="3100"/>
          </a:p>
          <a:p>
            <a:pPr marL="514350" algn="l" rtl="0" eaLnBrk="0">
              <a:lnSpc>
                <a:spcPct val="95000"/>
              </a:lnSpc>
              <a:spcBef>
                <a:spcPts val="342"/>
              </a:spcBef>
            </a:pPr>
            <a:r>
              <a:rPr sz="2700" kern="0" spc="-10">
                <a:solidFill>
                  <a:srgbClr val="FF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</a:t>
            </a:r>
            <a:endParaRPr lang="SimSun" altLang="SimSun" sz="2700"/>
          </a:p>
        </p:txBody>
      </p:sp>
      <p:sp>
        <p:nvSpPr>
          <p:cNvPr id="98" name="textbox 98"/>
          <p:cNvSpPr/>
          <p:nvPr/>
        </p:nvSpPr>
        <p:spPr>
          <a:xfrm>
            <a:off x="3021154" y="627655"/>
            <a:ext cx="3182620" cy="787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0441"/>
              </a:lnSpc>
            </a:pPr>
            <a:endParaRPr lang="Arial" altLang="Arial" sz="100"/>
          </a:p>
          <a:p>
            <a:pPr marL="577215" indent="-564515" algn="l" rtl="0" eaLnBrk="0">
              <a:lnSpc>
                <a:spcPct val="93000"/>
              </a:lnSpc>
            </a:pPr>
            <a:r>
              <a:rPr sz="2700" b="1" kern="0" spc="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护理程序在健康评估</a:t>
            </a:r>
            <a:r>
              <a:rPr sz="2700" kern="0" spc="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700" b="1" kern="0" spc="-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中的专业价值</a:t>
            </a:r>
            <a:endParaRPr lang="STXinwei" altLang="STXinwei" sz="27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picture 1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508195" y="969218"/>
            <a:ext cx="6830694" cy="2184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9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600" b="1" kern="0" spc="16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评估</a:t>
            </a:r>
            <a:endParaRPr lang="SimHei" altLang="SimHei" sz="3600"/>
          </a:p>
          <a:p>
            <a:pPr algn="r" rtl="0" eaLnBrk="0">
              <a:lnSpc>
                <a:spcPct val="88000"/>
              </a:lnSpc>
              <a:spcBef>
                <a:spcPts val="1971"/>
              </a:spcBef>
            </a:pPr>
            <a:r>
              <a:rPr sz="2800" b="1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◎评估是非常关键的一步，直接影响到</a:t>
            </a:r>
            <a:endParaRPr lang="STXinwei" altLang="STXinwei" sz="2800"/>
          </a:p>
          <a:p>
            <a:pPr marL="366395" algn="l" rtl="0" eaLnBrk="0">
              <a:lnSpc>
                <a:spcPts val="3825"/>
              </a:lnSpc>
            </a:pPr>
            <a:r>
              <a:rPr sz="2800" b="1" kern="0" spc="3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护理计划的制定、措施的实施和效果</a:t>
            </a:r>
            <a:endParaRPr lang="STXinwei" altLang="STXinwei" sz="2800"/>
          </a:p>
          <a:p>
            <a:pPr algn="l" rtl="0" eaLnBrk="0">
              <a:lnSpc>
                <a:spcPct val="113000"/>
              </a:lnSpc>
            </a:pPr>
            <a:endParaRPr lang="Arial" altLang="Arial" sz="700"/>
          </a:p>
          <a:p>
            <a:pPr marL="354965" algn="l" rtl="0" eaLnBrk="0">
              <a:lnSpc>
                <a:spcPct val="94000"/>
              </a:lnSpc>
              <a:spcBef>
                <a:spcPts val="1"/>
              </a:spcBef>
            </a:pPr>
            <a:r>
              <a:rPr sz="2800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评价</a:t>
            </a:r>
            <a:endParaRPr lang="STXinwei" altLang="STXinwei" sz="28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106" name="textbox 106"/>
          <p:cNvSpPr/>
          <p:nvPr/>
        </p:nvSpPr>
        <p:spPr>
          <a:xfrm>
            <a:off x="533481" y="975424"/>
            <a:ext cx="6792594" cy="3240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8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500" b="1" kern="0" spc="27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护理程序在健康评估中的</a:t>
            </a:r>
            <a:r>
              <a:rPr sz="3500" b="1" kern="0" spc="26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应用</a:t>
            </a:r>
            <a:endParaRPr lang="SimHei" altLang="SimHei" sz="3500"/>
          </a:p>
          <a:p>
            <a:pPr marL="316229" indent="-272415" algn="l" rtl="0" eaLnBrk="0">
              <a:lnSpc>
                <a:spcPct val="106000"/>
              </a:lnSpc>
              <a:spcBef>
                <a:spcPts val="1992"/>
              </a:spcBef>
            </a:pPr>
            <a:r>
              <a:rPr sz="2800" kern="0" spc="30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800" b="1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健康评估是指有组织、系统的收集资</a:t>
            </a:r>
            <a:r>
              <a:rPr sz="2800" kern="0" spc="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料。</a:t>
            </a:r>
            <a:endParaRPr lang="SimSun" altLang="SimSun" sz="2800"/>
          </a:p>
          <a:p>
            <a:pPr marL="321945" indent="-284479" algn="l" rtl="0" eaLnBrk="0">
              <a:lnSpc>
                <a:spcPct val="102000"/>
              </a:lnSpc>
              <a:spcBef>
                <a:spcPts val="1248"/>
              </a:spcBef>
            </a:pPr>
            <a:r>
              <a:rPr sz="2800" kern="0" spc="20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800" b="1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评估是护理程序的基础，是</a:t>
            </a:r>
            <a:r>
              <a:rPr sz="2800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2800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个连续</a:t>
            </a:r>
            <a:r>
              <a:rPr sz="2800" kern="0" spc="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不断的、动态的过程，它贯穿护理</a:t>
            </a:r>
            <a:r>
              <a:rPr sz="2800" b="1" kern="0" spc="3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工</a:t>
            </a:r>
            <a:endParaRPr lang="STXinwei" altLang="STXinwei" sz="2800"/>
          </a:p>
          <a:p>
            <a:pPr marL="316865" algn="l" rtl="0" eaLnBrk="0">
              <a:lnSpc>
                <a:spcPct val="96000"/>
              </a:lnSpc>
              <a:spcBef>
                <a:spcPts val="795"/>
              </a:spcBef>
            </a:pPr>
            <a:r>
              <a:rPr sz="2800" kern="0" spc="-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作的始终。</a:t>
            </a:r>
            <a:endParaRPr lang="STXinwei" altLang="STXinwei" sz="28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" name="picture 1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52845" y="307138"/>
            <a:ext cx="8010525" cy="5727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5264"/>
              </a:lnSpc>
            </a:pPr>
            <a:r>
              <a:rPr sz="4300" b="1" kern="0" spc="-34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看法：</a:t>
            </a:r>
            <a:endParaRPr lang="SimHei" altLang="SimHei" sz="4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r" rtl="0" eaLnBrk="0">
              <a:lnSpc>
                <a:spcPct val="88000"/>
              </a:lnSpc>
              <a:spcBef>
                <a:spcPts val="811"/>
              </a:spcBef>
            </a:pPr>
            <a:r>
              <a:rPr sz="2700" b="1" kern="0" spc="-3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评估：</a:t>
            </a:r>
            <a:r>
              <a:rPr sz="2700" kern="0" spc="13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2700" b="1" kern="0" spc="4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责任护士能在病人入院后迅速与</a:t>
            </a:r>
            <a:endParaRPr lang="STXinwei" altLang="STXinwei" sz="2700"/>
          </a:p>
          <a:p>
            <a:pPr marL="358140" algn="l" rtl="0" eaLnBrk="0">
              <a:lnSpc>
                <a:spcPct val="119000"/>
              </a:lnSpc>
              <a:spcBef>
                <a:spcPts val="51"/>
              </a:spcBef>
            </a:pPr>
            <a:r>
              <a:rPr sz="2700" b="1" kern="0" spc="2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病人或其家属沟通，掌</a:t>
            </a:r>
            <a:r>
              <a:rPr sz="2700" b="1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握第</a:t>
            </a:r>
            <a:r>
              <a:rPr sz="2700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700" b="1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2700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700" b="1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手材料，如：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2700" b="1" kern="0" spc="4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2700" kern="0" spc="-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700" b="1" kern="0" spc="4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般情况、住院经过、医疗诊断、阳性体</a:t>
            </a:r>
            <a:endParaRPr lang="STXinwei" altLang="STXinwei" sz="2700"/>
          </a:p>
          <a:p>
            <a:pPr marL="358140" algn="l" rtl="0" eaLnBrk="0">
              <a:lnSpc>
                <a:spcPct val="88000"/>
              </a:lnSpc>
              <a:spcBef>
                <a:spcPts val="743"/>
              </a:spcBef>
            </a:pPr>
            <a:r>
              <a:rPr sz="2700" b="1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征、</a:t>
            </a:r>
            <a:r>
              <a:rPr sz="2700" kern="0" spc="2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700" b="1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生活自理能力等，并在本班完</a:t>
            </a:r>
            <a:r>
              <a:rPr sz="2700" b="1" kern="0" spc="2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成记录，</a:t>
            </a:r>
            <a:endParaRPr lang="STXinwei" altLang="STXinwei" sz="2700"/>
          </a:p>
          <a:p>
            <a:pPr marL="358140" algn="l" rtl="0" eaLnBrk="0">
              <a:lnSpc>
                <a:spcPct val="120000"/>
              </a:lnSpc>
              <a:spcBef>
                <a:spcPts val="90"/>
              </a:spcBef>
            </a:pPr>
            <a:r>
              <a:rPr sz="2700" b="1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向下个班次交代清楚观察、执行、宣教内</a:t>
            </a:r>
            <a:r>
              <a:rPr sz="2700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</a:t>
            </a:r>
            <a:r>
              <a:rPr sz="2700" b="1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容。如果有</a:t>
            </a:r>
            <a:r>
              <a:rPr sz="2700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700" b="1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2700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700" b="1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种表格，既能陈述病人情况</a:t>
            </a:r>
            <a:r>
              <a:rPr sz="2700" kern="0" spc="-3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700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，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700" b="1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为护理诊断与计划提供依据，又避免与住</a:t>
            </a:r>
            <a:r>
              <a:rPr sz="2700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</a:t>
            </a:r>
            <a:r>
              <a:rPr sz="2700" b="1" kern="0" spc="4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院病历首页相重复，甚至产生误差，既</a:t>
            </a:r>
            <a:endParaRPr lang="STXinwei" altLang="STXinwei" sz="2700"/>
          </a:p>
          <a:p>
            <a:pPr algn="r" rtl="0" eaLnBrk="0">
              <a:lnSpc>
                <a:spcPct val="94000"/>
              </a:lnSpc>
              <a:spcBef>
                <a:spcPts val="783"/>
              </a:spcBef>
            </a:pPr>
            <a:r>
              <a:rPr sz="2700" kern="0" spc="4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“言多必失”,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700" b="1" kern="0" spc="4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我们的工作就要</a:t>
            </a:r>
            <a:r>
              <a:rPr sz="2700" b="1" kern="0" spc="4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方便的多</a:t>
            </a:r>
            <a:r>
              <a:rPr sz="2700" kern="0" spc="-26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。</a:t>
            </a:r>
            <a:endParaRPr lang="STXinwei" altLang="STXinwei" sz="27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95389" y="5746739"/>
            <a:ext cx="260304" cy="171476"/>
          </a:xfrm>
          <a:prstGeom prst="rect">
            <a:avLst/>
          </a:prstGeom>
        </p:spPr>
      </p:pic>
      <p:pic>
        <p:nvPicPr>
          <p:cNvPr id="114" name="picture 1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89045" y="5962639"/>
            <a:ext cx="260304" cy="171476"/>
          </a:xfrm>
          <a:prstGeom prst="rect">
            <a:avLst/>
          </a:prstGeom>
        </p:spPr>
      </p:pic>
      <p:graphicFrame>
        <p:nvGraphicFramePr>
          <p:cNvPr id="116" name="table 116"/>
          <p:cNvGraphicFramePr>
            <a:graphicFrameLocks noGrp="1"/>
          </p:cNvGraphicFramePr>
          <p:nvPr/>
        </p:nvGraphicFramePr>
        <p:xfrm>
          <a:off x="663539" y="816002"/>
          <a:ext cx="6832600" cy="5568315"/>
        </p:xfrm>
        <a:graphic>
          <a:graphicData uri="http://schemas.openxmlformats.org/drawingml/2006/table">
            <a:tbl>
              <a:tblPr/>
              <a:tblGrid>
                <a:gridCol w="213995"/>
                <a:gridCol w="69215"/>
                <a:gridCol w="227965"/>
                <a:gridCol w="123825"/>
                <a:gridCol w="335279"/>
                <a:gridCol w="556259"/>
                <a:gridCol w="236220"/>
                <a:gridCol w="100330"/>
                <a:gridCol w="508000"/>
                <a:gridCol w="208279"/>
                <a:gridCol w="1132205"/>
                <a:gridCol w="1060450"/>
                <a:gridCol w="1047750"/>
                <a:gridCol w="1012825"/>
              </a:tblGrid>
              <a:tr h="26352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5660"/>
                        </a:lnSpc>
                      </a:pPr>
                      <a:endParaRPr lang="Arial" altLang="Arial" sz="100"/>
                    </a:p>
                    <a:p>
                      <a:pPr marL="136525" indent="-50800" algn="l" rtl="0" eaLnBrk="0">
                        <a:lnSpc>
                          <a:spcPct val="89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评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估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914400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入 院 评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估 内 容 及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果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5660"/>
                        </a:lnSpc>
                      </a:pPr>
                      <a:endParaRPr lang="Arial" altLang="Arial" sz="100"/>
                    </a:p>
                    <a:p>
                      <a:pPr marL="348615" indent="-266065" algn="l" rtl="0" eaLnBrk="0">
                        <a:lnSpc>
                          <a:spcPct val="89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再</a:t>
                      </a:r>
                      <a:r>
                        <a:rPr sz="9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次</a:t>
                      </a:r>
                      <a:r>
                        <a:rPr sz="9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评</a:t>
                      </a:r>
                      <a:r>
                        <a:rPr sz="9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估 内</a:t>
                      </a:r>
                      <a:r>
                        <a:rPr sz="9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容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及结果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5660"/>
                        </a:lnSpc>
                      </a:pPr>
                      <a:endParaRPr lang="Arial" altLang="Arial" sz="100"/>
                    </a:p>
                    <a:p>
                      <a:pPr marL="342265" indent="-266065" algn="l" rtl="0" eaLnBrk="0">
                        <a:lnSpc>
                          <a:spcPct val="89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再</a:t>
                      </a:r>
                      <a:r>
                        <a:rPr sz="9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次</a:t>
                      </a:r>
                      <a:r>
                        <a:rPr sz="9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评</a:t>
                      </a:r>
                      <a:r>
                        <a:rPr sz="9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估 内</a:t>
                      </a:r>
                      <a:r>
                        <a:rPr sz="9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容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及结果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9747"/>
                        </a:lnSpc>
                      </a:pPr>
                      <a:endParaRPr lang="Arial" altLang="Arial" sz="100"/>
                    </a:p>
                    <a:p>
                      <a:pPr marL="285115" indent="-215265" algn="l" rtl="0" eaLnBrk="0">
                        <a:lnSpc>
                          <a:spcPct val="91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再</a:t>
                      </a:r>
                      <a:r>
                        <a:rPr sz="9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次</a:t>
                      </a:r>
                      <a:r>
                        <a:rPr sz="9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评</a:t>
                      </a:r>
                      <a:r>
                        <a:rPr sz="900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估</a:t>
                      </a:r>
                      <a:r>
                        <a:rPr sz="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内</a:t>
                      </a:r>
                      <a:r>
                        <a:rPr sz="9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容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及</a:t>
                      </a: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</a:t>
                      </a: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果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765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9835"/>
                        </a:lnSpc>
                      </a:pPr>
                      <a:endParaRPr lang="Arial" altLang="Arial" sz="100"/>
                    </a:p>
                    <a:p>
                      <a:pPr marL="136525" algn="l" rtl="0" eaLnBrk="0">
                        <a:lnSpc>
                          <a:spcPct val="85000"/>
                        </a:lnSpc>
                      </a:pP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意识</a:t>
                      </a:r>
                      <a:endParaRPr lang="SimSun" altLang="SimSun" sz="900"/>
                    </a:p>
                    <a:p>
                      <a:pPr marL="136525" algn="l" rtl="0" eaLnBrk="0">
                        <a:lnSpc>
                          <a:spcPct val="80000"/>
                        </a:lnSpc>
                        <a:spcBef>
                          <a:spcPts val="10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状态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78817"/>
                        </a:lnSpc>
                      </a:pPr>
                      <a:endParaRPr lang="Arial" altLang="Arial" sz="100"/>
                    </a:p>
                    <a:p>
                      <a:pPr marL="171450" algn="l" rtl="0" eaLnBrk="0">
                        <a:lnSpc>
                          <a:spcPct val="93000"/>
                        </a:lnSpc>
                      </a:pPr>
                      <a:r>
                        <a:rPr sz="8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呼之：□能应(a)</a:t>
                      </a:r>
                      <a:endParaRPr lang="SimSun" altLang="SimSun" sz="800"/>
                    </a:p>
                    <a:p>
                      <a:pPr marL="17145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8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对答：□切题(c)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"/>
                    </a:p>
                    <a:p>
                      <a:pPr marL="280034" algn="l" rtl="0" eaLnBrk="0">
                        <a:lnSpc>
                          <a:spcPct val="88000"/>
                        </a:lnSpc>
                      </a:pP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</a:t>
                      </a:r>
                      <a:r>
                        <a:rPr sz="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能</a:t>
                      </a:r>
                      <a:r>
                        <a:rPr sz="9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应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9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</a:t>
                      </a:r>
                      <a:r>
                        <a:rPr sz="9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900"/>
                    </a:p>
                    <a:p>
                      <a:pPr marL="267334" algn="l" rtl="0" eaLnBrk="0">
                        <a:lnSpc>
                          <a:spcPct val="74000"/>
                        </a:lnSpc>
                        <a:spcBef>
                          <a:spcPts val="4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□不切题(d)</a:t>
                      </a:r>
                      <a:endParaRPr lang="SimSun" altLang="SimSun" sz="9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6250">
                <a:tc rowSpan="2"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6000"/>
                        </a:lnSpc>
                      </a:pPr>
                      <a:endParaRPr lang="Arial" altLang="Arial" sz="1000"/>
                    </a:p>
                    <a:p>
                      <a:pPr marL="79375" algn="l" rtl="0" eaLnBrk="0">
                        <a:lnSpc>
                          <a:spcPct val="100000"/>
                        </a:lnSpc>
                        <a:spcBef>
                          <a:spcPts val="4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疼</a:t>
                      </a: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痛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100"/>
                    </a:p>
                    <a:p>
                      <a:pPr marL="88900" algn="l" rtl="0" eaLnBrk="0">
                        <a:lnSpc>
                          <a:spcPts val="749"/>
                        </a:lnSpc>
                      </a:pP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  无</a:t>
                      </a:r>
                      <a:r>
                        <a:rPr sz="6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6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</a:t>
                      </a:r>
                      <a:r>
                        <a:rPr sz="6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r>
                        <a:rPr sz="6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6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间  歇</a:t>
                      </a:r>
                      <a:r>
                        <a:rPr sz="6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  b  )</a:t>
                      </a:r>
                      <a:r>
                        <a:rPr sz="6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600" kern="0" spc="2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持</a:t>
                      </a:r>
                      <a:r>
                        <a:rPr sz="600" kern="0" spc="2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续</a:t>
                      </a:r>
                      <a:r>
                        <a:rPr sz="6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600" kern="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c</a:t>
                      </a:r>
                      <a:r>
                        <a:rPr sz="600" kern="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600"/>
                    </a:p>
                    <a:p>
                      <a:pPr marL="748665" indent="-659765" algn="l" rtl="0" eaLnBrk="0">
                        <a:lnSpc>
                          <a:spcPct val="101000"/>
                        </a:lnSpc>
                        <a:spcBef>
                          <a:spcPts val="200"/>
                        </a:spcBef>
                      </a:pPr>
                      <a:r>
                        <a:rPr sz="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  数</a:t>
                      </a: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字</a:t>
                      </a: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评</a:t>
                      </a: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分</a:t>
                      </a: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法</a:t>
                      </a:r>
                      <a:r>
                        <a:rPr sz="7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：              分  (  0  分  代  表</a:t>
                      </a:r>
                      <a:r>
                        <a:rPr sz="7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无  痛</a:t>
                      </a: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</a:t>
                      </a:r>
                      <a:r>
                        <a:rPr sz="7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</a:t>
                      </a:r>
                      <a:r>
                        <a:rPr sz="700" kern="0" spc="3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</a:t>
                      </a:r>
                      <a:r>
                        <a:rPr sz="700" kern="0" spc="2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分</a:t>
                      </a:r>
                      <a:r>
                        <a:rPr sz="700" kern="0" spc="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代</a:t>
                      </a:r>
                      <a:r>
                        <a:rPr sz="700" kern="0" spc="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表</a:t>
                      </a:r>
                      <a:r>
                        <a:rPr sz="700" kern="0" spc="2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剧</a:t>
                      </a:r>
                      <a:r>
                        <a:rPr sz="700" kern="0" spc="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痛</a:t>
                      </a:r>
                      <a:r>
                        <a:rPr sz="700" kern="0" spc="2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700"/>
                    </a:p>
                    <a:p>
                      <a:pPr marL="88900" algn="l" rtl="0" eaLnBrk="0">
                        <a:lnSpc>
                          <a:spcPct val="84000"/>
                        </a:lnSpc>
                        <a:spcBef>
                          <a:spcPts val="254"/>
                        </a:spcBef>
                      </a:pPr>
                      <a:r>
                        <a:rPr sz="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部</a:t>
                      </a:r>
                      <a:r>
                        <a:rPr sz="7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位</a:t>
                      </a:r>
                      <a:r>
                        <a:rPr sz="7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：</a:t>
                      </a:r>
                      <a:endParaRPr lang="SimSun" altLang="SimSun" sz="700"/>
                    </a:p>
                    <a:p>
                      <a:pPr marL="82550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7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减</a:t>
                      </a: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7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痛</a:t>
                      </a: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7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方</a:t>
                      </a: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7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法  ：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9700">
                <a:tc gridSpan="3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050"/>
                        </a:lnSpc>
                      </a:pPr>
                      <a:endParaRPr lang="Arial" altLang="Arial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 rowSpan="2"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369"/>
                        </a:lnSpc>
                      </a:pPr>
                      <a:endParaRPr lang="Arial" altLang="Arial" sz="100"/>
                    </a:p>
                    <a:p>
                      <a:pPr marL="79375" indent="5714" algn="l" rtl="0" eaLnBrk="0">
                        <a:lnSpc>
                          <a:spcPct val="96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皮  肤  情</a:t>
                      </a: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况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8890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常</a:t>
                      </a:r>
                      <a:r>
                        <a:rPr sz="900" kern="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 a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900"/>
                    </a:p>
                    <a:p>
                      <a:pPr marL="107950" algn="l" rtl="0" eaLnBrk="0">
                        <a:lnSpc>
                          <a:spcPct val="98000"/>
                        </a:lnSpc>
                      </a:pP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8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苍</a:t>
                      </a:r>
                      <a:r>
                        <a:rPr sz="800" kern="0" spc="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白</a:t>
                      </a:r>
                      <a:r>
                        <a:rPr sz="800" kern="0" spc="2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8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d</a:t>
                      </a:r>
                      <a:r>
                        <a:rPr sz="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800"/>
                    </a:p>
                    <a:p>
                      <a:pPr marL="101600" algn="l" rtl="0" eaLnBrk="0">
                        <a:lnSpc>
                          <a:spcPct val="87000"/>
                        </a:lnSpc>
                        <a:spcBef>
                          <a:spcPts val="3"/>
                        </a:spcBef>
                      </a:pP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□水肿部位</a:t>
                      </a:r>
                      <a:endParaRPr lang="SimSun" altLang="SimSun" sz="900"/>
                    </a:p>
                    <a:p>
                      <a:pPr marL="114300" algn="l" rtl="0" eaLnBrk="0">
                        <a:lnSpc>
                          <a:spcPct val="88000"/>
                        </a:lnSpc>
                        <a:spcBef>
                          <a:spcPts val="2"/>
                        </a:spcBef>
                      </a:pP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□皮疹部位</a:t>
                      </a:r>
                      <a:endParaRPr lang="SimSun" altLang="SimSun" sz="900"/>
                    </a:p>
                    <a:p>
                      <a:pPr marL="260350" indent="-88900" algn="l" rtl="0" eaLnBrk="0">
                        <a:lnSpc>
                          <a:spcPct val="88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9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皮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损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部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位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面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积</a:t>
                      </a:r>
                      <a:endParaRPr lang="SimSun" altLang="SimSun" sz="900"/>
                    </a:p>
                    <a:p>
                      <a:pPr marL="114300" algn="l" rtl="0" eaLnBrk="0">
                        <a:lnSpc>
                          <a:spcPct val="97000"/>
                        </a:lnSpc>
                        <a:spcBef>
                          <a:spcPts val="7"/>
                        </a:spcBef>
                      </a:pP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□其它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26034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9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黄 染</a:t>
                      </a:r>
                      <a:r>
                        <a:rPr sz="9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9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endParaRPr lang="SimSun" altLang="SimSun" sz="900"/>
                    </a:p>
                    <a:p>
                      <a:pPr marL="38734" algn="l" rtl="0" eaLnBrk="0">
                        <a:lnSpc>
                          <a:spcPts val="1151"/>
                        </a:lnSpc>
                      </a:pP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9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潮 红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e</a:t>
                      </a:r>
                      <a:r>
                        <a:rPr sz="9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400" kern="0" spc="-50" baseline="57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endParaRPr lang="SimSun" altLang="SimSun" sz="1400" baseline="575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25400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紫</a:t>
                      </a:r>
                      <a:r>
                        <a:rPr sz="9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绀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9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c</a:t>
                      </a:r>
                      <a:r>
                        <a:rPr sz="9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900"/>
                    </a:p>
                    <a:p>
                      <a:pPr marL="20954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脱</a:t>
                      </a:r>
                      <a:r>
                        <a:rPr sz="9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9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f</a:t>
                      </a:r>
                      <a:r>
                        <a:rPr sz="9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9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750">
                <a:tc gridSpan="3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370">
                <a:tc rowSpan="2"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500"/>
                    </a:p>
                    <a:p>
                      <a:pPr marL="136525" indent="-57150" algn="l" rtl="0" eaLnBrk="0">
                        <a:lnSpc>
                          <a:spcPct val="96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睡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眠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情况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200"/>
                    </a:p>
                    <a:p>
                      <a:pPr marL="171450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常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9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</a:t>
                      </a:r>
                      <a:r>
                        <a:rPr sz="9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900"/>
                    </a:p>
                    <a:p>
                      <a:pPr marL="171450" algn="l" rtl="0" eaLnBrk="0">
                        <a:lnSpc>
                          <a:spcPct val="85000"/>
                        </a:lnSpc>
                        <a:spcBef>
                          <a:spcPts val="7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9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服</a:t>
                      </a:r>
                      <a:r>
                        <a:rPr sz="9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镇</a:t>
                      </a:r>
                      <a:r>
                        <a:rPr sz="9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静</a:t>
                      </a:r>
                      <a:r>
                        <a:rPr sz="9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剂 (</a:t>
                      </a:r>
                      <a:r>
                        <a:rPr sz="9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c</a:t>
                      </a:r>
                      <a:r>
                        <a:rPr sz="9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200"/>
                    </a:p>
                    <a:p>
                      <a:pPr marL="107314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</a:t>
                      </a:r>
                      <a:r>
                        <a:rPr sz="9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</a:t>
                      </a:r>
                      <a:r>
                        <a:rPr sz="9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常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9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</a:t>
                      </a:r>
                      <a:r>
                        <a:rPr sz="9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900"/>
                    </a:p>
                    <a:p>
                      <a:pPr marL="62864" algn="l" rtl="0" eaLnBrk="0">
                        <a:lnSpc>
                          <a:spcPct val="81000"/>
                        </a:lnSpc>
                        <a:spcBef>
                          <a:spcPts val="17"/>
                        </a:spcBef>
                      </a:pP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□其他(d)</a:t>
                      </a:r>
                      <a:endParaRPr lang="SimSun" altLang="SimSun" sz="9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1445">
                <a:tc gridSpan="3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28912"/>
                        </a:lnSpc>
                      </a:pPr>
                      <a:endParaRPr lang="Arial" altLang="Arial" sz="100"/>
                    </a:p>
                    <a:p>
                      <a:pPr marL="171450" algn="l" rtl="0" eaLnBrk="0">
                        <a:lnSpc>
                          <a:spcPct val="88000"/>
                        </a:lnSpc>
                      </a:pP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□睡眠时间(小时/天)</a:t>
                      </a:r>
                      <a:r>
                        <a:rPr sz="9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: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640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marL="85725" algn="l" rtl="0" eaLnBrk="0">
                        <a:lnSpc>
                          <a:spcPct val="100000"/>
                        </a:lnSpc>
                        <a:spcBef>
                          <a:spcPts val="7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排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尿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177800" algn="l" rtl="0" eaLnBrk="0">
                        <a:lnSpc>
                          <a:spcPct val="88000"/>
                        </a:lnSpc>
                      </a:pP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□正常(a)</a:t>
                      </a:r>
                      <a:endParaRPr lang="SimSun" altLang="SimSun" sz="900"/>
                    </a:p>
                    <a:p>
                      <a:pPr marL="107950" indent="63500" algn="l" rtl="0" eaLnBrk="0">
                        <a:lnSpc>
                          <a:spcPct val="88000"/>
                        </a:lnSpc>
                        <a:spcBef>
                          <a:spcPts val="8"/>
                        </a:spcBef>
                      </a:pP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□尿失禁(d)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□其它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200"/>
                    </a:p>
                    <a:p>
                      <a:pPr marL="6985" algn="l" rtl="0" eaLnBrk="0">
                        <a:lnSpc>
                          <a:spcPct val="88000"/>
                        </a:lnSpc>
                        <a:spcBef>
                          <a:spcPts val="2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□多尿(b)</a:t>
                      </a:r>
                      <a:r>
                        <a:rPr sz="900" kern="0" spc="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□少尿(c)</a:t>
                      </a:r>
                      <a:endParaRPr lang="SimSun" altLang="SimSun" sz="900"/>
                    </a:p>
                    <a:p>
                      <a:pPr marL="146685" algn="l" rtl="0" eaLnBrk="0">
                        <a:lnSpc>
                          <a:spcPts val="1173"/>
                        </a:lnSpc>
                      </a:pPr>
                      <a:r>
                        <a:rPr sz="1300" kern="0" spc="40" baseline="5857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□尿潴留(e)</a:t>
                      </a: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</a:t>
                      </a:r>
                      <a:r>
                        <a:rPr sz="1400" kern="0" spc="40" baseline="-200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400" kern="0" spc="40" baseline="-200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尿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400" kern="0" spc="40" baseline="-200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管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400" kern="0" spc="40" baseline="-200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400" kern="0" spc="40" baseline="-200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f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400" kern="0" spc="40" baseline="-200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1400" baseline="-2002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marL="136525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排便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101600" indent="69850" algn="r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8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腹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□其它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300"/>
                    </a:p>
                    <a:p>
                      <a:pPr marL="33655" indent="-8254" algn="l" rtl="0" eaLnBrk="0">
                        <a:lnSpc>
                          <a:spcPct val="110000"/>
                        </a:lnSpc>
                        <a:spcBef>
                          <a:spcPts val="2"/>
                        </a:spcBef>
                      </a:pP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常</a:t>
                      </a:r>
                      <a:r>
                        <a:rPr sz="700" kern="0" spc="2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7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</a:t>
                      </a:r>
                      <a:r>
                        <a:rPr sz="7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泻</a:t>
                      </a:r>
                      <a:r>
                        <a:rPr sz="700" kern="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7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d</a:t>
                      </a:r>
                      <a:r>
                        <a:rPr sz="7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76835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 便 秘</a:t>
                      </a:r>
                      <a:r>
                        <a:rPr sz="800" kern="0" spc="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 b )</a:t>
                      </a:r>
                      <a:endParaRPr lang="SimSun" altLang="SimSun" sz="800"/>
                    </a:p>
                    <a:p>
                      <a:pPr marL="76835" algn="l" rtl="0" eaLnBrk="0">
                        <a:lnSpc>
                          <a:spcPct val="99000"/>
                        </a:lnSpc>
                        <a:spcBef>
                          <a:spcPts val="10"/>
                        </a:spcBef>
                      </a:pP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失 禁</a:t>
                      </a:r>
                      <a:r>
                        <a:rPr sz="8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e )</a:t>
                      </a:r>
                      <a:endParaRPr lang="SimSun" altLang="SimSun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70485" algn="l" rtl="0" eaLnBrk="0">
                        <a:lnSpc>
                          <a:spcPct val="90000"/>
                        </a:lnSpc>
                        <a:spcBef>
                          <a:spcPts val="3"/>
                        </a:spcBef>
                      </a:pP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便</a:t>
                      </a:r>
                      <a:r>
                        <a:rPr sz="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血</a:t>
                      </a:r>
                      <a:r>
                        <a:rPr sz="800" kern="0" spc="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c</a:t>
                      </a:r>
                      <a:r>
                        <a:rPr sz="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800"/>
                    </a:p>
                    <a:p>
                      <a:pPr marL="83185" algn="l" rtl="0" eaLnBrk="0">
                        <a:lnSpc>
                          <a:spcPts val="849"/>
                        </a:lnSpc>
                      </a:pP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7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造</a:t>
                      </a:r>
                      <a:r>
                        <a:rPr sz="700" kern="0" spc="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口</a:t>
                      </a:r>
                      <a:r>
                        <a:rPr sz="700" kern="0" spc="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7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f</a:t>
                      </a:r>
                      <a:r>
                        <a:rPr sz="7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7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45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200"/>
                    </a:p>
                    <a:p>
                      <a:pPr marL="136525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管路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200"/>
                    </a:p>
                    <a:p>
                      <a:pPr marL="17145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 无</a:t>
                      </a:r>
                      <a:r>
                        <a:rPr sz="9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 a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 有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9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 ) :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136525" algn="l" rtl="0" eaLnBrk="0">
                        <a:lnSpc>
                          <a:spcPct val="88000"/>
                        </a:lnSpc>
                        <a:spcBef>
                          <a:spcPts val="3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情绪</a:t>
                      </a:r>
                      <a:endParaRPr lang="SimSun" altLang="SimSun" sz="900"/>
                    </a:p>
                    <a:p>
                      <a:pPr marL="136525" algn="l" rtl="0" eaLnBrk="0">
                        <a:lnSpc>
                          <a:spcPts val="1120"/>
                        </a:lnSpc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状况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190500" indent="-95250" algn="l" rtl="0" eaLnBrk="0">
                        <a:lnSpc>
                          <a:spcPct val="94000"/>
                        </a:lnSpc>
                      </a:pPr>
                      <a:r>
                        <a:rPr sz="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8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稳</a:t>
                      </a:r>
                      <a:r>
                        <a:rPr sz="8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定</a:t>
                      </a:r>
                      <a:r>
                        <a:rPr sz="800" kern="0" spc="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8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</a:t>
                      </a:r>
                      <a:r>
                        <a:rPr sz="8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 烦 躁</a:t>
                      </a:r>
                      <a:r>
                        <a:rPr sz="800" kern="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 d )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恐</a:t>
                      </a:r>
                      <a:r>
                        <a:rPr sz="8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惧</a:t>
                      </a:r>
                      <a:r>
                        <a:rPr sz="800" kern="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8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</a:t>
                      </a:r>
                      <a:r>
                        <a:rPr sz="8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200"/>
                    </a:p>
                    <a:p>
                      <a:pPr marL="4445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8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紧</a:t>
                      </a:r>
                      <a:r>
                        <a:rPr sz="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张</a:t>
                      </a:r>
                      <a:r>
                        <a:rPr sz="800" kern="0" spc="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800"/>
                    </a:p>
                    <a:p>
                      <a:pPr marL="26034" indent="57150" algn="l" rtl="0" eaLnBrk="0">
                        <a:lnSpc>
                          <a:spcPct val="94000"/>
                        </a:lnSpc>
                        <a:spcBef>
                          <a:spcPts val="47"/>
                        </a:spcBef>
                      </a:pP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 焦 虑</a:t>
                      </a:r>
                      <a:r>
                        <a:rPr sz="800" kern="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 e )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□其它</a:t>
                      </a:r>
                      <a:endParaRPr lang="SimSun" altLang="SimSun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200"/>
                    </a:p>
                    <a:p>
                      <a:pPr marL="127635" algn="l" rtl="0" eaLnBrk="0">
                        <a:lnSpc>
                          <a:spcPct val="100000"/>
                        </a:lnSpc>
                      </a:pP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激 动</a:t>
                      </a:r>
                      <a:r>
                        <a:rPr sz="8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 c )</a:t>
                      </a:r>
                      <a:endParaRPr lang="SimSun" altLang="SimSun" sz="800"/>
                    </a:p>
                    <a:p>
                      <a:pPr marL="146050" algn="l" rtl="0" eaLnBrk="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8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抑</a:t>
                      </a:r>
                      <a:r>
                        <a:rPr sz="8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郁</a:t>
                      </a:r>
                      <a:r>
                        <a:rPr sz="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8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f</a:t>
                      </a:r>
                      <a:r>
                        <a:rPr sz="8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8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193675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牙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"/>
                    </a:p>
                    <a:p>
                      <a:pPr marL="4762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200" kern="0" spc="-10" baseline="868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 baseline="868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</a:t>
                      </a:r>
                      <a:r>
                        <a:rPr sz="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 baseline="868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常</a:t>
                      </a:r>
                      <a:r>
                        <a:rPr sz="700" kern="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 baseline="868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 baseline="868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</a:t>
                      </a:r>
                      <a:r>
                        <a:rPr sz="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 baseline="868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</a:t>
                      </a:r>
                      <a:r>
                        <a:rPr sz="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 义 齿</a:t>
                      </a:r>
                      <a:r>
                        <a:rPr sz="700" kern="0" spc="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 b )</a:t>
                      </a:r>
                      <a:r>
                        <a:rPr sz="7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200" kern="0" spc="-10" baseline="-868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700" kern="0" spc="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 baseline="-868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固</a:t>
                      </a:r>
                      <a:r>
                        <a:rPr sz="7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 baseline="-868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定</a:t>
                      </a:r>
                      <a:r>
                        <a:rPr sz="700" kern="0" spc="2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 baseline="-868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7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 baseline="-868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c</a:t>
                      </a:r>
                      <a:r>
                        <a:rPr sz="7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200" kern="0" spc="-10" baseline="-868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 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活</a:t>
                      </a:r>
                      <a:r>
                        <a:rPr sz="8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动</a:t>
                      </a:r>
                      <a:r>
                        <a:rPr sz="800" kern="0" spc="2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8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d</a:t>
                      </a:r>
                      <a:r>
                        <a:rPr sz="8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</a:t>
                      </a:r>
                      <a:r>
                        <a:rPr sz="1300" kern="0" spc="-40" baseline="4006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其</a:t>
                      </a:r>
                      <a:r>
                        <a:rPr sz="8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300" kern="0" spc="-40" baseline="4006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它</a:t>
                      </a:r>
                      <a:endParaRPr lang="SimSun" altLang="SimSun" sz="1300" baseline="4006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0000"/>
                        </a:lnSpc>
                      </a:pPr>
                      <a:endParaRPr lang="Arial" altLang="Arial" sz="100"/>
                    </a:p>
                    <a:p>
                      <a:pPr marL="136525" indent="-69850" algn="l" rtl="0" eaLnBrk="0">
                        <a:lnSpc>
                          <a:spcPct val="86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疾</a:t>
                      </a:r>
                      <a:r>
                        <a:rPr sz="9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养  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认识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9000"/>
                        </a:lnSpc>
                      </a:pPr>
                      <a:endParaRPr lang="Arial" altLang="Arial" sz="100"/>
                    </a:p>
                    <a:p>
                      <a:pPr marL="63500" algn="l" rtl="0" eaLnBrk="0">
                        <a:lnSpc>
                          <a:spcPct val="83000"/>
                        </a:lnSpc>
                        <a:spcBef>
                          <a:spcPts val="1"/>
                        </a:spcBef>
                        <a:tabLst>
                          <a:tab pos="254000"/>
                        </a:tabLst>
                      </a:pP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	</a:t>
                      </a:r>
                      <a:r>
                        <a:rPr sz="8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了解(a)</a:t>
                      </a:r>
                      <a:r>
                        <a:rPr sz="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□部分了解(b)</a:t>
                      </a:r>
                      <a:endParaRPr lang="SimSun" altLang="SimSun" sz="900"/>
                    </a:p>
                    <a:p>
                      <a:pPr marL="171450" algn="l" rtl="0" eaLnBrk="0">
                        <a:lnSpc>
                          <a:spcPct val="88000"/>
                        </a:lnSpc>
                        <a:spcBef>
                          <a:spcPts val="12"/>
                        </a:spcBef>
                      </a:pPr>
                      <a:r>
                        <a:rPr sz="8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不了解(e)</a:t>
                      </a: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</a:t>
                      </a:r>
                      <a:r>
                        <a:rPr sz="9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□其它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10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8000"/>
                        </a:lnSpc>
                      </a:pPr>
                      <a:endParaRPr lang="Arial" altLang="Arial" sz="100"/>
                    </a:p>
                    <a:p>
                      <a:pPr marL="19367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其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56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400"/>
                    </a:p>
                    <a:p>
                      <a:pPr marL="161289" indent="-44450" algn="l" rtl="0" eaLnBrk="0">
                        <a:lnSpc>
                          <a:spcPct val="102000"/>
                        </a:lnSpc>
                        <a:spcBef>
                          <a:spcPts val="3"/>
                        </a:spcBef>
                      </a:pPr>
                      <a:r>
                        <a:rPr sz="8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自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情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marL="33655" algn="l" rtl="0" eaLnBrk="0">
                        <a:lnSpc>
                          <a:spcPts val="1087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9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73656"/>
                        </a:lnSpc>
                      </a:pPr>
                      <a:endParaRPr lang="Arial" altLang="Arial" sz="100"/>
                    </a:p>
                    <a:p>
                      <a:pPr marL="79375" algn="l" rtl="0" eaLnBrk="0">
                        <a:lnSpc>
                          <a:spcPct val="88000"/>
                        </a:lnSpc>
                      </a:pP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完全自理(c)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□完全不能自理(a)</a:t>
                      </a:r>
                      <a:endParaRPr lang="SimSun" altLang="SimSun" sz="900"/>
                    </a:p>
                    <a:p>
                      <a:pPr marL="47625" algn="l" rtl="0" eaLnBrk="0">
                        <a:lnSpc>
                          <a:spcPct val="89000"/>
                        </a:lnSpc>
                        <a:spcBef>
                          <a:spcPts val="8"/>
                        </a:spcBef>
                      </a:pPr>
                      <a:r>
                        <a:rPr sz="8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部分自理(b):□进食(b1)              □洗漱(</a:t>
                      </a:r>
                      <a:r>
                        <a:rPr sz="8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b2)</a:t>
                      </a:r>
                      <a:endParaRPr lang="SimSun" altLang="SimSun" sz="800"/>
                    </a:p>
                    <a:p>
                      <a:pPr marL="47625" algn="l" rtl="0" eaLnBrk="0">
                        <a:lnSpc>
                          <a:spcPct val="78000"/>
                        </a:lnSpc>
                        <a:spcBef>
                          <a:spcPts val="7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9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穿</a:t>
                      </a:r>
                      <a:r>
                        <a:rPr sz="900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衣 (</a:t>
                      </a:r>
                      <a:r>
                        <a:rPr sz="900" kern="0" spc="-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</a:t>
                      </a:r>
                      <a:r>
                        <a:rPr sz="9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</a:t>
                      </a:r>
                      <a:r>
                        <a:rPr sz="900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□沐浴(b4)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入厕(b5)</a:t>
                      </a:r>
                      <a:endParaRPr lang="SimSun" altLang="SimSun" sz="9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Arial" altLang="Arial" sz="100"/>
                    </a:p>
                    <a:p>
                      <a:pPr marL="92075" indent="12064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评</a:t>
                      </a:r>
                      <a:r>
                        <a:rPr sz="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结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93980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果</a:t>
                      </a:r>
                      <a:endParaRPr lang="SimSun" altLang="SimSun" sz="7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171450" algn="l" rtl="0" eaLnBrk="0">
                        <a:lnSpc>
                          <a:spcPts val="1134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900" kern="0" spc="2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</a:t>
                      </a:r>
                      <a:r>
                        <a:rPr sz="900" kern="0" spc="3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级</a:t>
                      </a: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</a:t>
                      </a:r>
                      <a:r>
                        <a:rPr sz="900" kern="0" spc="2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</a:t>
                      </a:r>
                      <a:r>
                        <a:rPr sz="900" kern="0" spc="3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级</a:t>
                      </a: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□C级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127000" algn="l" rtl="0" eaLnBrk="0">
                        <a:lnSpc>
                          <a:spcPts val="870"/>
                        </a:lnSpc>
                        <a:spcBef>
                          <a:spcPts val="3"/>
                        </a:spcBef>
                      </a:pPr>
                      <a:r>
                        <a:rPr sz="7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□A</a:t>
                      </a:r>
                      <a:r>
                        <a:rPr sz="7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</a:t>
                      </a:r>
                      <a:r>
                        <a:rPr sz="7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□B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114300" algn="l" rtl="0" eaLnBrk="0">
                        <a:lnSpc>
                          <a:spcPts val="849"/>
                        </a:lnSpc>
                        <a:spcBef>
                          <a:spcPts val="5"/>
                        </a:spcBef>
                      </a:pPr>
                      <a:r>
                        <a:rPr sz="1000" kern="0" spc="-20" baseline="-50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□A</a:t>
                      </a: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</a:t>
                      </a:r>
                      <a:r>
                        <a:rPr sz="7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□B</a:t>
                      </a:r>
                      <a:r>
                        <a:rPr sz="7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1000" kern="0" spc="-20" baseline="5417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□C</a:t>
                      </a:r>
                      <a:endParaRPr lang="SimSun" altLang="SimSun" sz="1000" baseline="5417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14300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7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□A        </a:t>
                      </a:r>
                      <a:r>
                        <a:rPr sz="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]C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"/>
                    </a:p>
                    <a:p>
                      <a:pPr marL="168275" algn="l" rtl="0" eaLnBrk="0">
                        <a:lnSpc>
                          <a:spcPts val="1313"/>
                        </a:lnSpc>
                        <a:spcBef>
                          <a:spcPts val="1"/>
                        </a:spcBef>
                        <a:tabLst>
                          <a:tab pos="288925"/>
                        </a:tabLst>
                      </a:pP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	</a:t>
                      </a:r>
                      <a:endParaRPr lang="SimSun" altLang="SimSun" sz="800"/>
                    </a:p>
                    <a:p>
                      <a:pPr marL="295275" algn="l" rtl="0" eaLnBrk="0">
                        <a:lnSpc>
                          <a:spcPct val="80000"/>
                        </a:lnSpc>
                        <a:spcBef>
                          <a:spcPts val="2"/>
                        </a:spcBef>
                      </a:pPr>
                      <a:r>
                        <a:rPr sz="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</a:t>
                      </a:r>
                      <a:endParaRPr lang="SimSun" altLang="SimSun" sz="2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425">
                <a:tc gridSpan="1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1102"/>
                        </a:lnSpc>
                      </a:pPr>
                      <a:endParaRPr lang="Arial" altLang="Arial" sz="100"/>
                    </a:p>
                    <a:p>
                      <a:pPr marL="250825" algn="l" rtl="0" eaLnBrk="0">
                        <a:lnSpc>
                          <a:spcPct val="8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评</a:t>
                      </a:r>
                      <a:endParaRPr lang="SimSun" altLang="SimSun" sz="900"/>
                    </a:p>
                    <a:p>
                      <a:pPr marL="250825" algn="l" rtl="0" eaLnBrk="0">
                        <a:lnSpc>
                          <a:spcPts val="731"/>
                        </a:lnSpc>
                      </a:pP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护</a:t>
                      </a:r>
                      <a:endParaRPr lang="SimSun" altLang="SimSun" sz="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8" name="textbox 118"/>
          <p:cNvSpPr/>
          <p:nvPr/>
        </p:nvSpPr>
        <p:spPr>
          <a:xfrm>
            <a:off x="831842" y="6052917"/>
            <a:ext cx="133985" cy="97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9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5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</a:t>
            </a:r>
            <a:r>
              <a:rPr sz="5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5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500"/>
          </a:p>
        </p:txBody>
      </p:sp>
      <p:sp>
        <p:nvSpPr>
          <p:cNvPr id="120" name="textbox 120"/>
          <p:cNvSpPr/>
          <p:nvPr/>
        </p:nvSpPr>
        <p:spPr>
          <a:xfrm>
            <a:off x="819153" y="5948367"/>
            <a:ext cx="130175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3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评</a:t>
            </a:r>
            <a:endParaRPr lang="SimSun" altLang="SimSun" sz="800"/>
          </a:p>
        </p:txBody>
      </p:sp>
      <p:pic>
        <p:nvPicPr>
          <p:cNvPr id="122" name="picture 1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200105" y="4946632"/>
            <a:ext cx="38158" cy="126603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2082794" y="138943"/>
            <a:ext cx="3888740" cy="532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12"/>
              </a:lnSpc>
            </a:pPr>
            <a:endParaRPr lang="Arial" altLang="Arial" sz="100"/>
          </a:p>
          <a:p>
            <a:pPr algn="r" rtl="0" eaLnBrk="0">
              <a:lnSpc>
                <a:spcPct val="87000"/>
              </a:lnSpc>
            </a:pPr>
            <a:r>
              <a:rPr sz="23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甘肃省人民医院护理评估单</a:t>
            </a:r>
            <a:endParaRPr lang="SimSun" altLang="SimSun" sz="2300"/>
          </a:p>
          <a:p>
            <a:pPr marL="12700" algn="l" rtl="0" eaLnBrk="0">
              <a:lnSpc>
                <a:spcPts val="1584"/>
              </a:lnSpc>
            </a:pPr>
            <a:r>
              <a:rPr sz="1900" kern="0" spc="30" baseline="1268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床号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</a:t>
            </a:r>
            <a:r>
              <a:rPr sz="1900" kern="0" spc="30" baseline="-101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姓名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</a:t>
            </a:r>
            <a:r>
              <a:rPr sz="1200" kern="0" spc="30" baseline="-1029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性别</a:t>
            </a:r>
            <a:r>
              <a:rPr sz="7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</a:t>
            </a:r>
            <a:r>
              <a:rPr sz="1200" kern="0" spc="30" baseline="-1029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年龄</a:t>
            </a:r>
            <a:endParaRPr lang="SimSun" altLang="SimSun" sz="1200" baseline="-10293"/>
          </a:p>
        </p:txBody>
      </p:sp>
      <p:sp>
        <p:nvSpPr>
          <p:cNvPr id="126" name="textbox 126"/>
          <p:cNvSpPr/>
          <p:nvPr/>
        </p:nvSpPr>
        <p:spPr>
          <a:xfrm>
            <a:off x="673140" y="399563"/>
            <a:ext cx="358775" cy="405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64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科室</a:t>
            </a:r>
            <a:endParaRPr lang="SimSun" altLang="SimSun" sz="1200"/>
          </a:p>
          <a:p>
            <a:pPr marL="43815" algn="l" rtl="0" eaLnBrk="0">
              <a:lnSpc>
                <a:spcPts val="1739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住院号</a:t>
            </a:r>
            <a:endParaRPr lang="SimSun" altLang="SimSun" sz="800"/>
          </a:p>
        </p:txBody>
      </p:sp>
      <p:pic>
        <p:nvPicPr>
          <p:cNvPr id="128" name="picture 12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52489" y="5378431"/>
            <a:ext cx="196860" cy="323884"/>
          </a:xfrm>
          <a:prstGeom prst="rect">
            <a:avLst/>
          </a:prstGeom>
        </p:spPr>
      </p:pic>
      <p:pic>
        <p:nvPicPr>
          <p:cNvPr id="130" name="picture 13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908078" y="4959343"/>
            <a:ext cx="241271" cy="215900"/>
          </a:xfrm>
          <a:prstGeom prst="rect">
            <a:avLst/>
          </a:prstGeom>
        </p:spPr>
      </p:pic>
      <p:pic>
        <p:nvPicPr>
          <p:cNvPr id="132" name="picture 13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939800" y="4679951"/>
            <a:ext cx="209549" cy="234968"/>
          </a:xfrm>
          <a:prstGeom prst="rect">
            <a:avLst/>
          </a:prstGeom>
        </p:spPr>
      </p:pic>
      <p:pic>
        <p:nvPicPr>
          <p:cNvPr id="134" name="picture 13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901734" y="5226023"/>
            <a:ext cx="253960" cy="120696"/>
          </a:xfrm>
          <a:prstGeom prst="rect">
            <a:avLst/>
          </a:prstGeom>
        </p:spPr>
      </p:pic>
      <p:sp>
        <p:nvSpPr>
          <p:cNvPr id="136" name="textbox 136"/>
          <p:cNvSpPr/>
          <p:nvPr/>
        </p:nvSpPr>
        <p:spPr>
          <a:xfrm>
            <a:off x="6229374" y="544633"/>
            <a:ext cx="233045" cy="142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9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民族</a:t>
            </a:r>
            <a:endParaRPr lang="SimSun" altLang="SimSun" sz="800"/>
          </a:p>
        </p:txBody>
      </p:sp>
      <p:pic>
        <p:nvPicPr>
          <p:cNvPr id="138" name="picture 13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200105" y="4679952"/>
            <a:ext cx="50847" cy="146052"/>
          </a:xfrm>
          <a:prstGeom prst="rect">
            <a:avLst/>
          </a:prstGeom>
        </p:spPr>
      </p:pic>
      <p:pic>
        <p:nvPicPr>
          <p:cNvPr id="140" name="picture 14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193760" y="5378431"/>
            <a:ext cx="31814" cy="19054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2" name="picture 1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144" name="textbox 144"/>
          <p:cNvSpPr/>
          <p:nvPr/>
        </p:nvSpPr>
        <p:spPr>
          <a:xfrm>
            <a:off x="533300" y="321067"/>
            <a:ext cx="7313930" cy="3931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400" b="1" kern="0" spc="37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健康评估在护理程序中的作用</a:t>
            </a:r>
            <a:endParaRPr lang="SimHei" altLang="SimHei" sz="34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3408045" algn="l" rtl="0" eaLnBrk="0">
              <a:lnSpc>
                <a:spcPct val="92000"/>
              </a:lnSpc>
              <a:spcBef>
                <a:spcPts val="758"/>
              </a:spcBef>
            </a:pPr>
            <a:r>
              <a:rPr sz="2500" b="1" kern="0" spc="2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早日诊断</a:t>
            </a:r>
            <a:endParaRPr lang="STXinwei" altLang="STXinwei" sz="25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algn="r" rtl="0" eaLnBrk="0">
              <a:lnSpc>
                <a:spcPts val="3755"/>
              </a:lnSpc>
              <a:spcBef>
                <a:spcPts val="747"/>
              </a:spcBef>
            </a:pPr>
            <a:r>
              <a:rPr sz="3800" b="1" kern="0" spc="250" baseline="-3527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赢得生命</a:t>
            </a:r>
            <a:r>
              <a:rPr sz="2400" kern="0" spc="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                                               </a:t>
            </a:r>
            <a:r>
              <a:rPr sz="3800" b="1" kern="0" spc="250" baseline="26629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争取时间</a:t>
            </a:r>
            <a:endParaRPr lang="STXinwei" altLang="STXinwei" sz="3800" baseline="26629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2773045" algn="l" rtl="0" eaLnBrk="0">
              <a:lnSpc>
                <a:spcPct val="86000"/>
              </a:lnSpc>
              <a:spcBef>
                <a:spcPts val="753"/>
              </a:spcBef>
            </a:pPr>
            <a:r>
              <a:rPr sz="2500" b="1" kern="0" spc="-80">
                <a:solidFill>
                  <a:srgbClr val="FFFFF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护</a:t>
            </a:r>
            <a:r>
              <a:rPr sz="2500" b="1" kern="0" spc="-8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理程序在健康</a:t>
            </a:r>
            <a:r>
              <a:rPr sz="2500" b="1" kern="0" spc="-80">
                <a:solidFill>
                  <a:srgbClr val="FFFFF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</a:t>
            </a:r>
            <a:endParaRPr lang="STXinwei" altLang="STXinwei" sz="2500"/>
          </a:p>
          <a:p>
            <a:pPr marL="3274059" algn="l" rtl="0" eaLnBrk="0">
              <a:lnSpc>
                <a:spcPts val="2607"/>
              </a:lnSpc>
            </a:pPr>
            <a:r>
              <a:rPr sz="2100" b="1" kern="0" spc="27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估中的作用</a:t>
            </a:r>
            <a:endParaRPr lang="STXinwei" altLang="STXinwei" sz="2100"/>
          </a:p>
        </p:txBody>
      </p:sp>
      <p:sp>
        <p:nvSpPr>
          <p:cNvPr id="146" name="textbox 146"/>
          <p:cNvSpPr/>
          <p:nvPr/>
        </p:nvSpPr>
        <p:spPr>
          <a:xfrm>
            <a:off x="817349" y="4787171"/>
            <a:ext cx="4669790" cy="1642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6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500" b="1" kern="0" spc="2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预防并发症</a:t>
            </a:r>
            <a:endParaRPr lang="STXinwei" altLang="STXinwei" sz="2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800"/>
          </a:p>
          <a:p>
            <a:pPr algn="r" rtl="0" eaLnBrk="0">
              <a:lnSpc>
                <a:spcPct val="99000"/>
              </a:lnSpc>
              <a:spcBef>
                <a:spcPts val="3"/>
              </a:spcBef>
            </a:pPr>
            <a:r>
              <a:rPr sz="3400" b="1" kern="0" spc="2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及时抢救</a:t>
            </a:r>
            <a:endParaRPr lang="STXinwei" altLang="STXinwei" sz="3400"/>
          </a:p>
        </p:txBody>
      </p:sp>
      <p:sp>
        <p:nvSpPr>
          <p:cNvPr id="148" name="textbox 148"/>
          <p:cNvSpPr/>
          <p:nvPr/>
        </p:nvSpPr>
        <p:spPr>
          <a:xfrm>
            <a:off x="6305427" y="4957460"/>
            <a:ext cx="1874520" cy="538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28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3400" b="1" kern="0" spc="2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正确处理</a:t>
            </a:r>
            <a:endParaRPr lang="STXinwei" altLang="STXinwei" sz="34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0" name="picture 1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152" name="textbox 152"/>
          <p:cNvSpPr/>
          <p:nvPr/>
        </p:nvSpPr>
        <p:spPr>
          <a:xfrm>
            <a:off x="577984" y="3145783"/>
            <a:ext cx="7117080" cy="1896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33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3500" b="1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◎病情变化的先兆谁最先发现?</a:t>
            </a:r>
            <a:endParaRPr lang="STXinwei" altLang="STXinwei" sz="3500"/>
          </a:p>
          <a:p>
            <a:pPr marL="12700" algn="l" rtl="0" eaLnBrk="0">
              <a:lnSpc>
                <a:spcPct val="94000"/>
              </a:lnSpc>
              <a:spcBef>
                <a:spcPts val="1452"/>
              </a:spcBef>
            </a:pPr>
            <a:r>
              <a:rPr sz="3500" b="1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◎药物不良反应谁观察的最快?</a:t>
            </a:r>
            <a:endParaRPr lang="STXinwei" altLang="STXinwei" sz="35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10666"/>
              </a:lnSpc>
            </a:pPr>
            <a:endParaRPr lang="Arial" altLang="Arial" sz="100"/>
          </a:p>
          <a:p>
            <a:pPr algn="r" rtl="0" eaLnBrk="0">
              <a:lnSpc>
                <a:spcPct val="94000"/>
              </a:lnSpc>
            </a:pPr>
            <a:r>
              <a:rPr sz="3500" b="1" kern="0" spc="3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◎病人的心理变化是谁最先知</a:t>
            </a:r>
            <a:r>
              <a:rPr sz="3500" b="1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道</a:t>
            </a:r>
            <a:r>
              <a:rPr sz="3500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?</a:t>
            </a:r>
            <a:endParaRPr lang="STXinwei" altLang="STXinwei" sz="3500"/>
          </a:p>
        </p:txBody>
      </p:sp>
      <p:sp>
        <p:nvSpPr>
          <p:cNvPr id="154" name="textbox 154"/>
          <p:cNvSpPr/>
          <p:nvPr/>
        </p:nvSpPr>
        <p:spPr>
          <a:xfrm>
            <a:off x="577984" y="611893"/>
            <a:ext cx="5628004" cy="2360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69214" algn="l" rtl="0" eaLnBrk="0">
              <a:lnSpc>
                <a:spcPts val="7208"/>
              </a:lnSpc>
            </a:pPr>
            <a:r>
              <a:rPr sz="5800" kern="0" spc="-110">
                <a:solidFill>
                  <a:srgbClr val="B100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??</a:t>
            </a:r>
            <a:r>
              <a:rPr sz="5800" kern="0" spc="500">
                <a:solidFill>
                  <a:srgbClr val="B100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5800" kern="0" spc="-110">
                <a:solidFill>
                  <a:srgbClr val="B1008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?</a:t>
            </a:r>
            <a:endParaRPr lang="SimSun" altLang="SimSun" sz="5800"/>
          </a:p>
          <a:p>
            <a:pPr marL="12700" algn="l" rtl="0" eaLnBrk="0">
              <a:lnSpc>
                <a:spcPct val="94000"/>
              </a:lnSpc>
              <a:spcBef>
                <a:spcPts val="1929"/>
              </a:spcBef>
            </a:pPr>
            <a:r>
              <a:rPr sz="3500" b="1" kern="0" spc="3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◎和病人接触最多的是谁?</a:t>
            </a:r>
            <a:endParaRPr lang="STXinwei" altLang="STXinwei" sz="35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2700" algn="l" rtl="0" eaLnBrk="0">
              <a:lnSpc>
                <a:spcPct val="94000"/>
              </a:lnSpc>
              <a:spcBef>
                <a:spcPts val="6"/>
              </a:spcBef>
            </a:pPr>
            <a:r>
              <a:rPr sz="3500" b="1" kern="0" spc="3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◎病情变化谁最先到床头?</a:t>
            </a:r>
            <a:endParaRPr lang="STXinwei" altLang="STXinwei" sz="3500"/>
          </a:p>
        </p:txBody>
      </p:sp>
      <p:sp>
        <p:nvSpPr>
          <p:cNvPr id="156" name="textbox 156"/>
          <p:cNvSpPr/>
          <p:nvPr/>
        </p:nvSpPr>
        <p:spPr>
          <a:xfrm>
            <a:off x="6836822" y="852055"/>
            <a:ext cx="1440814" cy="14757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103000"/>
              </a:lnSpc>
              <a:spcBef>
                <a:spcPts val="1"/>
              </a:spcBef>
            </a:pPr>
            <a:r>
              <a:rPr sz="2300" b="1" kern="0" spc="100">
                <a:solidFill>
                  <a:srgbClr val="F6E5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再好的专</a:t>
            </a:r>
            <a:r>
              <a:rPr sz="2300" kern="0" spc="-10">
                <a:solidFill>
                  <a:srgbClr val="F6E5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300" b="1" kern="0" spc="100">
                <a:solidFill>
                  <a:srgbClr val="F6E5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业仪器也</a:t>
            </a:r>
            <a:r>
              <a:rPr sz="2300" kern="0" spc="0">
                <a:solidFill>
                  <a:srgbClr val="F6E5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300" b="1" kern="0" spc="30">
                <a:solidFill>
                  <a:srgbClr val="F6E5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赶不上一</a:t>
            </a:r>
            <a:r>
              <a:rPr sz="2300" kern="0" spc="10">
                <a:solidFill>
                  <a:srgbClr val="F6E5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300" b="1" kern="0" spc="140">
                <a:solidFill>
                  <a:srgbClr val="F6E5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个好护士!</a:t>
            </a:r>
            <a:endParaRPr lang="SimSun" altLang="SimSun" sz="23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160" name="textbox 160"/>
          <p:cNvSpPr/>
          <p:nvPr/>
        </p:nvSpPr>
        <p:spPr>
          <a:xfrm>
            <a:off x="317485" y="757040"/>
            <a:ext cx="7503159" cy="4165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67"/>
              </a:lnSpc>
            </a:pPr>
            <a:endParaRPr lang="Arial" altLang="Arial" sz="100"/>
          </a:p>
          <a:p>
            <a:pPr marL="227965" algn="l" rtl="0" eaLnBrk="0">
              <a:lnSpc>
                <a:spcPct val="97000"/>
              </a:lnSpc>
            </a:pPr>
            <a:r>
              <a:rPr sz="3200" b="1" kern="0" spc="-4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我</a:t>
            </a:r>
            <a:r>
              <a:rPr sz="3200" kern="0" spc="-68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200" b="1" kern="0" spc="-4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们</a:t>
            </a:r>
            <a:r>
              <a:rPr sz="3200" kern="0" spc="-71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200" b="1" kern="0" spc="-4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</a:t>
            </a:r>
            <a:r>
              <a:rPr sz="3200" kern="0" spc="-73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200" b="1" kern="0" spc="-4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</a:t>
            </a:r>
            <a:r>
              <a:rPr sz="3200" kern="0" spc="-53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200" b="1" kern="0" spc="-4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</a:t>
            </a:r>
            <a:r>
              <a:rPr sz="3200" kern="0" spc="-69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200" b="1" kern="0" spc="-4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</a:t>
            </a:r>
            <a:r>
              <a:rPr sz="3200" kern="0" spc="-73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200" b="1" kern="0" spc="-4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</a:t>
            </a:r>
            <a:r>
              <a:rPr sz="3200" kern="0" spc="-70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200" b="1" kern="0" spc="-4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</a:t>
            </a:r>
            <a:r>
              <a:rPr sz="3200" kern="0" spc="-71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200" b="1" kern="0" spc="-4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状</a:t>
            </a:r>
            <a:r>
              <a:rPr sz="3200" kern="0" spc="-67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200" b="1" kern="0" spc="-4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??</a:t>
            </a:r>
            <a:endParaRPr lang="SimHei" altLang="SimHei" sz="32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304165" indent="-291465" algn="l" rtl="0" eaLnBrk="0">
              <a:lnSpc>
                <a:spcPct val="103000"/>
              </a:lnSpc>
              <a:spcBef>
                <a:spcPts val="962"/>
              </a:spcBef>
            </a:pPr>
            <a:r>
              <a:rPr sz="3200" kern="0" spc="23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3200" b="1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护士根本没有用护理程序进行健康</a:t>
            </a:r>
            <a:r>
              <a:rPr sz="3200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3200" b="1" kern="0" spc="2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评估，而仅仅只是被动的执行医</a:t>
            </a:r>
            <a:r>
              <a:rPr sz="3200" b="1" kern="0" spc="2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嘱。</a:t>
            </a:r>
            <a:endParaRPr lang="STXinwei" altLang="STXinwei" sz="3200"/>
          </a:p>
          <a:p>
            <a:pPr marL="304165" indent="-285750" algn="l" rtl="0" eaLnBrk="0">
              <a:lnSpc>
                <a:spcPct val="105000"/>
              </a:lnSpc>
              <a:spcBef>
                <a:spcPts val="1300"/>
              </a:spcBef>
            </a:pPr>
            <a:r>
              <a:rPr sz="3200" b="1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◎护士不会用护理程序进行健康评估</a:t>
            </a:r>
            <a:r>
              <a:rPr sz="3200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，</a:t>
            </a:r>
            <a:r>
              <a:rPr sz="3200" kern="0" spc="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200" b="1" kern="0" spc="2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发现不了问题。</a:t>
            </a:r>
            <a:endParaRPr lang="STXinwei" altLang="STXinwei" sz="32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304165" indent="-291465" algn="l" rtl="0" eaLnBrk="0">
              <a:lnSpc>
                <a:spcPct val="100000"/>
              </a:lnSpc>
              <a:spcBef>
                <a:spcPts val="3"/>
              </a:spcBef>
            </a:pPr>
            <a:r>
              <a:rPr sz="3200" kern="0" spc="23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3200" b="1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护士能够应用护理程序进行评估发</a:t>
            </a:r>
            <a:r>
              <a:rPr sz="3200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3200" b="1" kern="0" spc="2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现问题，解决问题。</a:t>
            </a:r>
            <a:endParaRPr lang="STXinwei" altLang="STXinwei" sz="32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164" name="textbox 164"/>
          <p:cNvSpPr/>
          <p:nvPr/>
        </p:nvSpPr>
        <p:spPr>
          <a:xfrm>
            <a:off x="279703" y="366092"/>
            <a:ext cx="7260590" cy="5926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8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600" b="1" kern="0" spc="18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评估不到位是护士技能的最大问题</a:t>
            </a:r>
            <a:endParaRPr lang="SimHei" altLang="SimHei" sz="36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2836545" algn="l" rtl="0" eaLnBrk="0">
              <a:lnSpc>
                <a:spcPct val="92000"/>
              </a:lnSpc>
              <a:spcBef>
                <a:spcPts val="875"/>
              </a:spcBef>
            </a:pPr>
            <a:r>
              <a:rPr sz="2900" b="1" kern="0" spc="230">
                <a:solidFill>
                  <a:srgbClr val="FFFFF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评估不到位</a:t>
            </a:r>
            <a:endParaRPr lang="STXinwei" altLang="STXinwei" sz="29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2780664" algn="l" rtl="0" eaLnBrk="0">
              <a:lnSpc>
                <a:spcPct val="93000"/>
              </a:lnSpc>
              <a:spcBef>
                <a:spcPts val="875"/>
              </a:spcBef>
            </a:pPr>
            <a:r>
              <a:rPr sz="2900" kern="0" spc="230">
                <a:solidFill>
                  <a:srgbClr val="FFFFF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找不到问题</a:t>
            </a:r>
            <a:endParaRPr lang="STXinwei" altLang="STXinwei" sz="2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2830195" algn="l" rtl="0" eaLnBrk="0">
              <a:lnSpc>
                <a:spcPct val="96000"/>
              </a:lnSpc>
              <a:spcBef>
                <a:spcPts val="875"/>
              </a:spcBef>
            </a:pPr>
            <a:r>
              <a:rPr sz="2900" b="1" kern="0" spc="210">
                <a:solidFill>
                  <a:srgbClr val="FFFFF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措施不到位</a:t>
            </a:r>
            <a:endParaRPr lang="STXinwei" altLang="STXinwei" sz="29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2436495" algn="l" rtl="0" eaLnBrk="0">
              <a:lnSpc>
                <a:spcPct val="95000"/>
              </a:lnSpc>
              <a:spcBef>
                <a:spcPts val="873"/>
              </a:spcBef>
            </a:pPr>
            <a:r>
              <a:rPr sz="2900" b="1" kern="0" spc="230">
                <a:solidFill>
                  <a:srgbClr val="FFFFF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健康指导不到位</a:t>
            </a:r>
            <a:endParaRPr lang="STXinwei" altLang="STXinwei" sz="29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2640964" algn="l" rtl="0" eaLnBrk="0">
              <a:lnSpc>
                <a:spcPct val="84000"/>
              </a:lnSpc>
              <a:spcBef>
                <a:spcPts val="4"/>
              </a:spcBef>
            </a:pP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      O      O</a:t>
            </a:r>
            <a:r>
              <a:rPr sz="1300" kern="0" spc="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      O      O</a:t>
            </a:r>
            <a:endParaRPr lang="Arial" altLang="Arial" sz="13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168" name="textbox 168"/>
          <p:cNvSpPr/>
          <p:nvPr/>
        </p:nvSpPr>
        <p:spPr>
          <a:xfrm>
            <a:off x="107935" y="365861"/>
            <a:ext cx="7595234" cy="5817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85"/>
              </a:lnSpc>
            </a:pPr>
            <a:endParaRPr lang="Arial" altLang="Arial" sz="100"/>
          </a:p>
          <a:p>
            <a:pPr marL="177800" algn="l" rtl="0" eaLnBrk="0">
              <a:lnSpc>
                <a:spcPct val="97000"/>
              </a:lnSpc>
            </a:pPr>
            <a:r>
              <a:rPr sz="3500" b="1" kern="0" spc="28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护士根本不应用护理程序评估问题</a:t>
            </a:r>
            <a:endParaRPr lang="SimHei" altLang="SimHei" sz="3500"/>
          </a:p>
          <a:p>
            <a:pPr marL="292100" indent="-279400" algn="l" rtl="0" eaLnBrk="0">
              <a:lnSpc>
                <a:spcPct val="105000"/>
              </a:lnSpc>
              <a:spcBef>
                <a:spcPts val="963"/>
              </a:spcBef>
            </a:pPr>
            <a:r>
              <a:rPr sz="2800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◎一外伤患者急诊平车入院</a:t>
            </a:r>
            <a:r>
              <a:rPr sz="2800" kern="0" spc="3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，接诊护士已经</a:t>
            </a:r>
            <a:r>
              <a:rPr sz="28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kern="0" spc="5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发现病人全身多处有血</a:t>
            </a:r>
            <a:r>
              <a:rPr sz="2800" kern="0" spc="5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迹，怎么办???</a:t>
            </a:r>
            <a:endParaRPr lang="STXinwei" altLang="STXinwei" sz="2800"/>
          </a:p>
          <a:p>
            <a:pPr marL="12700" algn="l" rtl="0" eaLnBrk="0">
              <a:lnSpc>
                <a:spcPct val="93000"/>
              </a:lnSpc>
              <a:spcBef>
                <a:spcPts val="1123"/>
              </a:spcBef>
            </a:pPr>
            <a:r>
              <a:rPr sz="2800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◎护士背景：参加工作1年</a:t>
            </a:r>
            <a:r>
              <a:rPr sz="2800" kern="0" spc="3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，本科学历</a:t>
            </a:r>
            <a:endParaRPr lang="STXinwei" altLang="STXinwei" sz="2800"/>
          </a:p>
          <a:p>
            <a:pPr marL="17779" algn="l" rtl="0" eaLnBrk="0">
              <a:lnSpc>
                <a:spcPct val="95000"/>
              </a:lnSpc>
              <a:spcBef>
                <a:spcPts val="1225"/>
              </a:spcBef>
            </a:pPr>
            <a:r>
              <a:rPr sz="28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◎措施：直接给病人安排床位，未给病人铺</a:t>
            </a:r>
            <a:endParaRPr lang="STXinwei" altLang="STXinwei" sz="2800"/>
          </a:p>
          <a:p>
            <a:pPr marL="292100" algn="l" rtl="0" eaLnBrk="0">
              <a:lnSpc>
                <a:spcPct val="100000"/>
              </a:lnSpc>
              <a:spcBef>
                <a:spcPts val="703"/>
              </a:spcBef>
            </a:pPr>
            <a:r>
              <a:rPr sz="2800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中</a:t>
            </a:r>
            <a:r>
              <a:rPr sz="28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單</a:t>
            </a:r>
            <a:r>
              <a:rPr sz="2800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。</a:t>
            </a:r>
            <a:endParaRPr lang="STXinwei" altLang="STXinwei" sz="2800"/>
          </a:p>
          <a:p>
            <a:pPr marL="17779" algn="l" rtl="0" eaLnBrk="0">
              <a:lnSpc>
                <a:spcPct val="100000"/>
              </a:lnSpc>
              <a:spcBef>
                <a:spcPts val="928"/>
              </a:spcBef>
            </a:pPr>
            <a:r>
              <a:rPr sz="2800" b="1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◎后果：次日交接班，床</a:t>
            </a:r>
            <a:r>
              <a:rPr sz="2800" b="1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單</a:t>
            </a:r>
            <a:r>
              <a:rPr sz="2800" b="1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位沾染血迹，患</a:t>
            </a:r>
            <a:endParaRPr lang="STXinwei" altLang="STXinwei" sz="2800"/>
          </a:p>
          <a:p>
            <a:pPr marL="292100" algn="l" rtl="0" eaLnBrk="0">
              <a:lnSpc>
                <a:spcPct val="94000"/>
              </a:lnSpc>
              <a:spcBef>
                <a:spcPts val="692"/>
              </a:spcBef>
            </a:pPr>
            <a:r>
              <a:rPr sz="2800" kern="0" spc="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者仍旧穿着血衣。</a:t>
            </a:r>
            <a:endParaRPr lang="STXinwei" altLang="STXinwei" sz="2800"/>
          </a:p>
          <a:p>
            <a:pPr marL="12700" algn="l" rtl="0" eaLnBrk="0">
              <a:lnSpc>
                <a:spcPct val="95000"/>
              </a:lnSpc>
              <a:spcBef>
                <a:spcPts val="1332"/>
              </a:spcBef>
            </a:pPr>
            <a:r>
              <a:rPr sz="2800" kern="0" spc="5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◎询问夜班护士：为什么?</a:t>
            </a:r>
            <a:r>
              <a:rPr sz="2800" kern="0" spc="5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??</a:t>
            </a:r>
            <a:endParaRPr lang="STXinwei" altLang="STXinwei" sz="2800"/>
          </a:p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algn="l" rtl="0" eaLnBrk="0">
              <a:lnSpc>
                <a:spcPct val="6679"/>
              </a:lnSpc>
            </a:pPr>
            <a:endParaRPr lang="Arial" altLang="Arial" sz="100"/>
          </a:p>
          <a:p>
            <a:pPr marL="296545" indent="-284479" algn="l" rtl="0" eaLnBrk="0">
              <a:lnSpc>
                <a:spcPct val="105000"/>
              </a:lnSpc>
            </a:pPr>
            <a:r>
              <a:rPr sz="2800" kern="0" spc="32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800" b="1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回答：没想那么多</a:t>
            </a:r>
            <a:r>
              <a:rPr sz="28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，只想着赶紧给病人安</a:t>
            </a:r>
            <a:r>
              <a:rPr sz="28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床，完成治疗，没想</a:t>
            </a:r>
            <a:r>
              <a:rPr sz="2800" b="1" kern="0" spc="3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到会出那么多血。</a:t>
            </a:r>
            <a:endParaRPr lang="STXinwei" altLang="STXinwei" sz="2800"/>
          </a:p>
        </p:txBody>
      </p:sp>
      <p:sp>
        <p:nvSpPr>
          <p:cNvPr id="170" name="textbox 170"/>
          <p:cNvSpPr/>
          <p:nvPr/>
        </p:nvSpPr>
        <p:spPr>
          <a:xfrm>
            <a:off x="8130568" y="714142"/>
            <a:ext cx="494665" cy="108140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650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3200" kern="0" spc="-19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病</a:t>
            </a:r>
            <a:r>
              <a:rPr sz="3200" kern="0" spc="15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3200" kern="0" spc="-19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例</a:t>
            </a:r>
            <a:endParaRPr lang="STXinwei" altLang="STXinwei" sz="32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174" name="textbox 174"/>
          <p:cNvSpPr/>
          <p:nvPr/>
        </p:nvSpPr>
        <p:spPr>
          <a:xfrm>
            <a:off x="317485" y="718256"/>
            <a:ext cx="7501255" cy="46583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477"/>
              </a:lnSpc>
            </a:pPr>
            <a:endParaRPr lang="Arial" altLang="Arial" sz="100"/>
          </a:p>
          <a:p>
            <a:pPr marL="241300" algn="l" rtl="0" eaLnBrk="0">
              <a:lnSpc>
                <a:spcPct val="98000"/>
              </a:lnSpc>
            </a:pPr>
            <a:r>
              <a:rPr sz="3500" b="1" kern="0" spc="23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同一事件不同结果</a:t>
            </a:r>
            <a:endParaRPr lang="SimHei" altLang="SimHei" sz="3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292100" indent="-279400" algn="l" rtl="0" eaLnBrk="0">
              <a:lnSpc>
                <a:spcPct val="103000"/>
              </a:lnSpc>
              <a:spcBef>
                <a:spcPts val="841"/>
              </a:spcBef>
            </a:pPr>
            <a:r>
              <a:rPr sz="2800" kern="0" spc="1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◎护士背景：参加工作15年，中专学历，       </a:t>
            </a:r>
            <a:r>
              <a:rPr sz="2800" kern="0" spc="2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主管护师。</a:t>
            </a:r>
            <a:endParaRPr lang="STXinwei" altLang="STXinwei" sz="2800"/>
          </a:p>
          <a:p>
            <a:pPr marL="12700" algn="l" rtl="0" eaLnBrk="0">
              <a:lnSpc>
                <a:spcPct val="92000"/>
              </a:lnSpc>
              <a:spcBef>
                <a:spcPts val="1320"/>
              </a:spcBef>
            </a:pPr>
            <a:r>
              <a:rPr sz="2800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◎评估：患者外伤，</a:t>
            </a:r>
            <a:r>
              <a:rPr sz="2800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全身多处血迹。</a:t>
            </a:r>
            <a:endParaRPr lang="STXinwei" altLang="STXinwei" sz="2800"/>
          </a:p>
          <a:p>
            <a:pPr marL="12700" algn="l" rtl="0" eaLnBrk="0">
              <a:lnSpc>
                <a:spcPct val="95000"/>
              </a:lnSpc>
              <a:spcBef>
                <a:spcPts val="1321"/>
              </a:spcBef>
            </a:pPr>
            <a:r>
              <a:rPr sz="2800" kern="0" spc="-1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◎诊断：   患者不舒</a:t>
            </a:r>
            <a:r>
              <a:rPr sz="2800" kern="0" spc="-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适。</a:t>
            </a:r>
            <a:endParaRPr lang="STXinwei" altLang="STXinwei" sz="2800"/>
          </a:p>
          <a:p>
            <a:pPr marL="12700" algn="l" rtl="0" eaLnBrk="0">
              <a:lnSpc>
                <a:spcPct val="92000"/>
              </a:lnSpc>
              <a:spcBef>
                <a:spcPts val="1240"/>
              </a:spcBef>
            </a:pPr>
            <a:r>
              <a:rPr sz="2800" kern="0" spc="21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800" b="1" kern="0" spc="2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计划：保持床单位整洁，促进患者舒适</a:t>
            </a:r>
            <a:r>
              <a:rPr sz="2800" b="1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。</a:t>
            </a:r>
            <a:endParaRPr lang="STXinwei" altLang="STXinwei" sz="2800"/>
          </a:p>
          <a:p>
            <a:pPr marL="12700" algn="l" rtl="0" eaLnBrk="0">
              <a:lnSpc>
                <a:spcPct val="92000"/>
              </a:lnSpc>
              <a:spcBef>
                <a:spcPts val="1359"/>
              </a:spcBef>
            </a:pPr>
            <a:r>
              <a:rPr sz="2800" kern="0" spc="27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800" b="1" kern="0" spc="2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措施：床单位</a:t>
            </a:r>
            <a:r>
              <a:rPr sz="2800" kern="0" spc="-1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2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—</a:t>
            </a:r>
            <a:r>
              <a:rPr sz="2800" kern="0" spc="4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2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中单、身体舒适</a:t>
            </a:r>
            <a:endParaRPr lang="STXinwei" altLang="STXinwei" sz="28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algn="l" rtl="0" eaLnBrk="0">
              <a:lnSpc>
                <a:spcPct val="895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800" kern="0" spc="32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800" b="1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评价：患者全身清洁</a:t>
            </a:r>
            <a:r>
              <a:rPr sz="28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、家属感谢!</a:t>
            </a:r>
            <a:endParaRPr lang="STXinwei" altLang="STXinwei" sz="28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178" name="textbox 178"/>
          <p:cNvSpPr/>
          <p:nvPr/>
        </p:nvSpPr>
        <p:spPr>
          <a:xfrm>
            <a:off x="132780" y="920748"/>
            <a:ext cx="7758430" cy="22974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71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200" b="1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3200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200" b="1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新生儿从产科转入儿科，三天后发现</a:t>
            </a:r>
            <a:endParaRPr lang="STXinwei" altLang="STXinwei" sz="3200"/>
          </a:p>
          <a:p>
            <a:pPr marL="317500" algn="l" rtl="0" eaLnBrk="0">
              <a:lnSpc>
                <a:spcPts val="4411"/>
              </a:lnSpc>
            </a:pPr>
            <a:r>
              <a:rPr sz="3200" b="1" kern="0" spc="-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患儿肱骨骨折。</a:t>
            </a:r>
            <a:endParaRPr lang="STXinwei" altLang="STXinwei" sz="3200"/>
          </a:p>
          <a:p>
            <a:pPr marL="44450" algn="l" rtl="0" eaLnBrk="0">
              <a:lnSpc>
                <a:spcPct val="97000"/>
              </a:lnSpc>
              <a:spcBef>
                <a:spcPts val="1627"/>
              </a:spcBef>
            </a:pPr>
            <a:r>
              <a:rPr sz="31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思</a:t>
            </a:r>
            <a:r>
              <a:rPr sz="3100" kern="0" spc="5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考</a:t>
            </a:r>
            <a:r>
              <a:rPr sz="3100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：</a:t>
            </a:r>
            <a:r>
              <a:rPr sz="3100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31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产</a:t>
            </a:r>
            <a:r>
              <a:rPr sz="3100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伤</a:t>
            </a:r>
            <a:r>
              <a:rPr sz="3100" kern="0" spc="5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造</a:t>
            </a:r>
            <a:r>
              <a:rPr sz="3100" kern="0" spc="4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成</a:t>
            </a:r>
            <a:r>
              <a:rPr sz="3100" kern="0" spc="3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?</a:t>
            </a:r>
            <a:r>
              <a:rPr sz="3100" kern="0" spc="3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?</a:t>
            </a:r>
            <a:r>
              <a:rPr sz="3100" kern="0" spc="3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?</a:t>
            </a:r>
            <a:endParaRPr lang="STXinwei" altLang="STXinwei" sz="3100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algn="l" rtl="0" eaLnBrk="0">
              <a:lnSpc>
                <a:spcPct val="7062"/>
              </a:lnSpc>
            </a:pPr>
            <a:endParaRPr lang="Arial" altLang="Arial" sz="100"/>
          </a:p>
          <a:p>
            <a:pPr marL="1409700" algn="l" rtl="0" eaLnBrk="0">
              <a:lnSpc>
                <a:spcPct val="100000"/>
              </a:lnSpc>
            </a:pPr>
            <a:r>
              <a:rPr sz="3000" b="1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洗</a:t>
            </a:r>
            <a:r>
              <a:rPr sz="3000" kern="0" spc="6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000" b="1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澡</a:t>
            </a:r>
            <a:r>
              <a:rPr sz="3000" kern="0" spc="5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000" b="1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时</a:t>
            </a:r>
            <a:r>
              <a:rPr sz="3000" kern="0" spc="3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000" b="1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操</a:t>
            </a:r>
            <a:r>
              <a:rPr sz="3000" kern="0" spc="5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000" b="1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作</a:t>
            </a:r>
            <a:r>
              <a:rPr sz="3000" kern="0" spc="4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000" b="1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不</a:t>
            </a:r>
            <a:r>
              <a:rPr sz="3000" kern="0" spc="5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000" b="1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到</a:t>
            </a:r>
            <a:r>
              <a:rPr sz="3000" kern="0" spc="5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000" b="1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造</a:t>
            </a:r>
            <a:r>
              <a:rPr sz="3000" kern="0" spc="5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000" b="1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成</a:t>
            </a:r>
            <a:r>
              <a:rPr sz="3000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3000" b="1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</a:t>
            </a:r>
            <a:r>
              <a:rPr sz="3000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000" b="1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?</a:t>
            </a:r>
            <a:r>
              <a:rPr sz="3000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000" b="1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?</a:t>
            </a:r>
            <a:r>
              <a:rPr sz="3000" kern="0" spc="3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000" b="1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?</a:t>
            </a:r>
            <a:r>
              <a:rPr sz="3000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000" b="1" kern="0" spc="-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?</a:t>
            </a:r>
            <a:endParaRPr lang="STXinwei" altLang="STXinwei" sz="3000"/>
          </a:p>
        </p:txBody>
      </p:sp>
      <p:sp>
        <p:nvSpPr>
          <p:cNvPr id="180" name="textbox 180"/>
          <p:cNvSpPr/>
          <p:nvPr/>
        </p:nvSpPr>
        <p:spPr>
          <a:xfrm>
            <a:off x="139124" y="4610116"/>
            <a:ext cx="7755890" cy="998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71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200" b="1" kern="0" spc="37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评估不到位不及时造成了责</a:t>
            </a:r>
            <a:r>
              <a:rPr sz="3200" b="1" kern="0" spc="36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任划</a:t>
            </a:r>
            <a:r>
              <a:rPr sz="3200" kern="0" spc="36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分和认</a:t>
            </a:r>
            <a:endParaRPr lang="STXinwei" altLang="STXinwei" sz="3200"/>
          </a:p>
          <a:p>
            <a:pPr marL="285750" algn="l" rtl="0" eaLnBrk="0">
              <a:lnSpc>
                <a:spcPts val="4349"/>
              </a:lnSpc>
            </a:pPr>
            <a:r>
              <a:rPr sz="3200" b="1" kern="0" spc="27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定的困难</a:t>
            </a:r>
            <a:endParaRPr lang="STXinwei" altLang="STXinwei" sz="3200"/>
          </a:p>
        </p:txBody>
      </p:sp>
      <p:sp>
        <p:nvSpPr>
          <p:cNvPr id="182" name="textbox 182"/>
          <p:cNvSpPr/>
          <p:nvPr/>
        </p:nvSpPr>
        <p:spPr>
          <a:xfrm>
            <a:off x="8076639" y="1279281"/>
            <a:ext cx="494665" cy="107505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655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3200" kern="0" spc="-19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病</a:t>
            </a:r>
            <a:r>
              <a:rPr sz="3200" kern="0" spc="13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3200" kern="0" spc="-19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例</a:t>
            </a:r>
            <a:endParaRPr lang="STXinwei" altLang="STXinwei" sz="32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186" name="textbox 186"/>
          <p:cNvSpPr/>
          <p:nvPr/>
        </p:nvSpPr>
        <p:spPr>
          <a:xfrm>
            <a:off x="520702" y="797510"/>
            <a:ext cx="7039609" cy="3701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9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500" b="1" kern="0" spc="24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半坐卧位的健康评估</a:t>
            </a:r>
            <a:endParaRPr lang="SimHei" altLang="SimHei" sz="35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57150" algn="l" rtl="0" eaLnBrk="0">
              <a:lnSpc>
                <a:spcPct val="92000"/>
              </a:lnSpc>
              <a:spcBef>
                <a:spcPts val="934"/>
              </a:spcBef>
            </a:pPr>
            <a:r>
              <a:rPr sz="3100" kern="0" spc="5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◎评估病情：腹部手术?疝气修补</a:t>
            </a:r>
            <a:endParaRPr lang="STXinwei" altLang="STXinwei" sz="3100"/>
          </a:p>
          <a:p>
            <a:pPr marL="405765" algn="l" rtl="0" eaLnBrk="0">
              <a:lnSpc>
                <a:spcPct val="94000"/>
              </a:lnSpc>
              <a:spcBef>
                <a:spcPts val="771"/>
              </a:spcBef>
            </a:pPr>
            <a:r>
              <a:rPr sz="3100" b="1" kern="0" spc="6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术术后?康复患者?</a:t>
            </a:r>
            <a:endParaRPr lang="STXinwei" altLang="STXinwei" sz="3100"/>
          </a:p>
          <a:p>
            <a:pPr algn="r" rtl="0" eaLnBrk="0">
              <a:lnSpc>
                <a:spcPct val="88000"/>
              </a:lnSpc>
              <a:spcBef>
                <a:spcPts val="1395"/>
              </a:spcBef>
            </a:pPr>
            <a:r>
              <a:rPr sz="3100" kern="0" spc="40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3100" b="1" kern="0" spc="4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评估患者主诉、意识及呼吸状态</a:t>
            </a:r>
            <a:r>
              <a:rPr sz="3100" kern="0" spc="-24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，</a:t>
            </a:r>
            <a:endParaRPr lang="STXinwei" altLang="STXinwei" sz="3100"/>
          </a:p>
          <a:p>
            <a:pPr marL="347345" indent="-18415" algn="l" rtl="0" eaLnBrk="0">
              <a:lnSpc>
                <a:spcPct val="118000"/>
              </a:lnSpc>
              <a:spcBef>
                <a:spcPts val="29"/>
              </a:spcBef>
            </a:pPr>
            <a:r>
              <a:rPr sz="3100" b="1" kern="0" spc="4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腹腔引流，腹部术后伤口及管道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3100" b="1" kern="0" spc="1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情况。</a:t>
            </a:r>
            <a:endParaRPr lang="STXinwei" altLang="STXinwei" sz="3100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190" name="textbox 190"/>
          <p:cNvSpPr/>
          <p:nvPr/>
        </p:nvSpPr>
        <p:spPr>
          <a:xfrm>
            <a:off x="113656" y="715251"/>
            <a:ext cx="7205344" cy="3853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94"/>
              </a:lnSpc>
            </a:pPr>
            <a:endParaRPr lang="Arial" altLang="Arial" sz="100"/>
          </a:p>
          <a:p>
            <a:pPr marL="432434" algn="l" rtl="0" eaLnBrk="0">
              <a:lnSpc>
                <a:spcPct val="96000"/>
              </a:lnSpc>
            </a:pPr>
            <a:r>
              <a:rPr sz="3600" b="1" kern="0" spc="16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半坐卧位的健康评估</a:t>
            </a:r>
            <a:endParaRPr lang="SimHei" altLang="SimHei" sz="36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323850" indent="-311150" algn="l" rtl="0" eaLnBrk="0">
              <a:lnSpc>
                <a:spcPct val="102000"/>
              </a:lnSpc>
              <a:spcBef>
                <a:spcPts val="936"/>
              </a:spcBef>
            </a:pPr>
            <a:r>
              <a:rPr sz="3100" b="1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◎评估患者能否自动保持半坐卧</a:t>
            </a:r>
            <a:r>
              <a:rPr sz="31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位，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3100" b="1" kern="0" spc="4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是否需要协助，有无受伤的危</a:t>
            </a:r>
            <a:r>
              <a:rPr sz="3100" b="1" kern="0" spc="4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险?</a:t>
            </a:r>
            <a:endParaRPr lang="STXinwei" altLang="STXinwei" sz="3100"/>
          </a:p>
          <a:p>
            <a:pPr marL="311150" indent="-298450" algn="l" rtl="0" eaLnBrk="0">
              <a:lnSpc>
                <a:spcPct val="107000"/>
              </a:lnSpc>
              <a:spcBef>
                <a:spcPts val="1327"/>
              </a:spcBef>
            </a:pPr>
            <a:r>
              <a:rPr sz="3100" b="1" kern="0" spc="5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◎评估患者的半坐卧位是否准确</a:t>
            </a:r>
            <a:r>
              <a:rPr sz="3100" b="1" kern="0" spc="4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?能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3100" b="1" kern="0" spc="4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否进行主动翻身?</a:t>
            </a:r>
            <a:endParaRPr lang="STXinwei" altLang="STXinwei" sz="31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2700" algn="l" rtl="0" eaLnBrk="0">
              <a:lnSpc>
                <a:spcPct val="93000"/>
              </a:lnSpc>
              <a:spcBef>
                <a:spcPts val="2"/>
              </a:spcBef>
            </a:pPr>
            <a:r>
              <a:rPr sz="3100" b="1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◎评估患者对半坐卧位的感受?</a:t>
            </a:r>
            <a:endParaRPr lang="STXinwei" altLang="STXinwei" sz="3100"/>
          </a:p>
        </p:txBody>
      </p:sp>
      <p:sp>
        <p:nvSpPr>
          <p:cNvPr id="192" name="textbox 192"/>
          <p:cNvSpPr/>
          <p:nvPr/>
        </p:nvSpPr>
        <p:spPr>
          <a:xfrm>
            <a:off x="7384080" y="1024539"/>
            <a:ext cx="1216025" cy="1428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396"/>
              </a:lnSpc>
            </a:pPr>
            <a:endParaRPr lang="Arial" altLang="Arial" sz="100"/>
          </a:p>
          <a:p>
            <a:pPr marL="12700" algn="l" rtl="0" eaLnBrk="0">
              <a:lnSpc>
                <a:spcPct val="106000"/>
              </a:lnSpc>
            </a:pPr>
            <a:r>
              <a:rPr sz="2900" b="1" kern="0" spc="20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我们是</a:t>
            </a:r>
            <a:r>
              <a:rPr sz="2900" kern="0" spc="1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900" b="1" kern="0" spc="17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这样做</a:t>
            </a:r>
            <a:r>
              <a:rPr sz="2900" kern="0" spc="2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900" b="1" kern="0" spc="19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的吗?</a:t>
            </a:r>
            <a:endParaRPr lang="STXinwei" altLang="STXinwei" sz="29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196" name="textbox 196"/>
          <p:cNvSpPr/>
          <p:nvPr/>
        </p:nvSpPr>
        <p:spPr>
          <a:xfrm>
            <a:off x="323829" y="406127"/>
            <a:ext cx="7788275" cy="6219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68"/>
              </a:lnSpc>
            </a:pPr>
            <a:endParaRPr lang="Arial" altLang="Arial" sz="100"/>
          </a:p>
          <a:p>
            <a:pPr marL="196850" algn="l" rtl="0" eaLnBrk="0">
              <a:lnSpc>
                <a:spcPct val="96000"/>
              </a:lnSpc>
            </a:pPr>
            <a:r>
              <a:rPr sz="3800" b="1" kern="0" spc="17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看法</a:t>
            </a:r>
            <a:endParaRPr lang="SimHei" altLang="SimHei" sz="3800"/>
          </a:p>
          <a:p>
            <a:pPr marL="17779" algn="l" rtl="0" eaLnBrk="0">
              <a:lnSpc>
                <a:spcPct val="86000"/>
              </a:lnSpc>
              <a:spcBef>
                <a:spcPts val="925"/>
              </a:spcBef>
            </a:pPr>
            <a:r>
              <a:rPr sz="2800" b="1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◎护士</a:t>
            </a:r>
            <a:r>
              <a:rPr sz="2800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2800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定要熟练</a:t>
            </a:r>
            <a:r>
              <a:rPr sz="2800" b="1" kern="0" spc="2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应用护理程序进行健康评</a:t>
            </a:r>
            <a:endParaRPr lang="STXinwei" altLang="STXinwei" sz="2800"/>
          </a:p>
          <a:p>
            <a:pPr marL="303529" algn="l" rtl="0" eaLnBrk="0">
              <a:lnSpc>
                <a:spcPts val="3799"/>
              </a:lnSpc>
            </a:pPr>
            <a:r>
              <a:rPr sz="2800" b="1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估，掌握好评估的时机，</a:t>
            </a:r>
            <a:r>
              <a:rPr sz="2800" kern="0" spc="5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30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任何的护</a:t>
            </a:r>
            <a:r>
              <a:rPr sz="2800" b="1" kern="0" spc="29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理操作</a:t>
            </a:r>
            <a:endParaRPr lang="STXinwei" altLang="STXinwei" sz="2800"/>
          </a:p>
          <a:p>
            <a:pPr marL="298450" algn="l" rtl="0" eaLnBrk="0">
              <a:lnSpc>
                <a:spcPct val="92000"/>
              </a:lnSpc>
              <a:spcBef>
                <a:spcPts val="981"/>
              </a:spcBef>
            </a:pPr>
            <a:r>
              <a:rPr sz="2800" kern="0" spc="14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都应该从评估开始。</a:t>
            </a:r>
            <a:endParaRPr lang="STXinwei" altLang="STXinwei" sz="2800"/>
          </a:p>
          <a:p>
            <a:pPr marL="298450" indent="-285750" algn="l" rtl="0" eaLnBrk="0">
              <a:lnSpc>
                <a:spcPct val="104000"/>
              </a:lnSpc>
              <a:spcBef>
                <a:spcPts val="1323"/>
              </a:spcBef>
            </a:pPr>
            <a:r>
              <a:rPr sz="2800" kern="0" spc="30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800" b="1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患者入院8小时内首次进行全面、整体的健</a:t>
            </a:r>
            <a:r>
              <a:rPr sz="2800" kern="0" spc="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康评估。</a:t>
            </a:r>
            <a:endParaRPr lang="STXinwei" altLang="STXinwei" sz="2800"/>
          </a:p>
          <a:p>
            <a:pPr marL="303529" indent="-285750" algn="l" rtl="0" eaLnBrk="0">
              <a:lnSpc>
                <a:spcPct val="104000"/>
              </a:lnSpc>
              <a:spcBef>
                <a:spcPts val="1272"/>
              </a:spcBef>
            </a:pPr>
            <a:r>
              <a:rPr sz="2800" b="1" kern="0" spc="2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◎每次操作技术前必须评估，每个操作步骤</a:t>
            </a:r>
            <a:r>
              <a:rPr sz="2800" kern="0" spc="2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2800" b="1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之间必须评估。</a:t>
            </a:r>
            <a:endParaRPr lang="STXinwei" altLang="STXinwei" sz="2800"/>
          </a:p>
          <a:p>
            <a:pPr marL="12700" algn="l" rtl="0" eaLnBrk="0">
              <a:lnSpc>
                <a:spcPct val="92000"/>
              </a:lnSpc>
              <a:spcBef>
                <a:spcPts val="1349"/>
              </a:spcBef>
            </a:pPr>
            <a:r>
              <a:rPr sz="2800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◎只有做好充分、完整的评估，才能提供专</a:t>
            </a:r>
            <a:endParaRPr lang="STXinwei" altLang="STXinwei" sz="2800"/>
          </a:p>
          <a:p>
            <a:pPr marL="303529" algn="l" rtl="0" eaLnBrk="0">
              <a:lnSpc>
                <a:spcPct val="86000"/>
              </a:lnSpc>
              <a:spcBef>
                <a:spcPts val="673"/>
              </a:spcBef>
            </a:pPr>
            <a:r>
              <a:rPr sz="2800" b="1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业有效的护理服务。才能为及时有效的发</a:t>
            </a:r>
            <a:endParaRPr lang="STXinwei" altLang="STXinwei" sz="2800"/>
          </a:p>
          <a:p>
            <a:pPr marL="303529" algn="l" rtl="0" eaLnBrk="0">
              <a:lnSpc>
                <a:spcPct val="120000"/>
              </a:lnSpc>
              <a:spcBef>
                <a:spcPts val="66"/>
              </a:spcBef>
            </a:pPr>
            <a:r>
              <a:rPr sz="28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现病情变化、提供安全、优质的服务</a:t>
            </a:r>
            <a:r>
              <a:rPr sz="2800" b="1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打下</a:t>
            </a:r>
            <a:r>
              <a:rPr sz="2800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2800" b="1" kern="0" spc="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基础。</a:t>
            </a:r>
            <a:endParaRPr lang="STXinwei" altLang="STXinwei" sz="2800"/>
          </a:p>
        </p:txBody>
      </p:sp>
      <p:sp>
        <p:nvSpPr>
          <p:cNvPr id="198" name="textbox 198"/>
          <p:cNvSpPr/>
          <p:nvPr/>
        </p:nvSpPr>
        <p:spPr>
          <a:xfrm>
            <a:off x="6681647" y="6697254"/>
            <a:ext cx="121920" cy="121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9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800" b="1" kern="0" spc="-30">
                <a:solidFill>
                  <a:srgbClr val="D227A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28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0" name="picture 2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202" name="textbox 202"/>
          <p:cNvSpPr/>
          <p:nvPr/>
        </p:nvSpPr>
        <p:spPr>
          <a:xfrm>
            <a:off x="323829" y="969218"/>
            <a:ext cx="7593330" cy="3849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94"/>
              </a:lnSpc>
            </a:pPr>
            <a:endParaRPr lang="Arial" altLang="Arial" sz="100"/>
          </a:p>
          <a:p>
            <a:pPr marL="209550" algn="l" rtl="0" eaLnBrk="0">
              <a:lnSpc>
                <a:spcPct val="96000"/>
              </a:lnSpc>
            </a:pPr>
            <a:r>
              <a:rPr sz="3600" b="1" kern="0" spc="17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输液时的健康评估</a:t>
            </a:r>
            <a:endParaRPr lang="SimHei" altLang="SimHei" sz="3600"/>
          </a:p>
          <a:p>
            <a:pPr marL="12700" algn="l" rtl="0" eaLnBrk="0">
              <a:lnSpc>
                <a:spcPct val="86000"/>
              </a:lnSpc>
              <a:spcBef>
                <a:spcPts val="1980"/>
              </a:spcBef>
            </a:pPr>
            <a:r>
              <a:rPr sz="2800" kern="0" spc="32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800" b="1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患者，女，因术后预防伤口感染需输注头</a:t>
            </a:r>
            <a:endParaRPr lang="STXinwei" altLang="STXinwei" sz="2800"/>
          </a:p>
          <a:p>
            <a:pPr marL="290829" algn="l" rtl="0" eaLnBrk="0">
              <a:lnSpc>
                <a:spcPct val="118000"/>
              </a:lnSpc>
              <a:spcBef>
                <a:spcPts val="9"/>
              </a:spcBef>
            </a:pPr>
            <a:r>
              <a:rPr sz="2800" b="1" kern="0" spc="3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孢哌酮舒巴坦钠，责任护士输注</a:t>
            </a:r>
            <a:r>
              <a:rPr sz="2800" b="1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药液20分</a:t>
            </a:r>
            <a:r>
              <a:rPr sz="28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钟后患者出现呼吸困难，</a:t>
            </a:r>
            <a:r>
              <a:rPr sz="2800" b="1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全身红色皮疹的</a:t>
            </a:r>
            <a:endParaRPr lang="STXinwei" altLang="STXinwei" sz="2800"/>
          </a:p>
          <a:p>
            <a:pPr marL="285750" algn="l" rtl="0" eaLnBrk="0">
              <a:lnSpc>
                <a:spcPct val="95000"/>
              </a:lnSpc>
              <a:spcBef>
                <a:spcPts val="789"/>
              </a:spcBef>
            </a:pPr>
            <a:r>
              <a:rPr sz="2800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症状，经抢救后患者脱落危险。</a:t>
            </a:r>
            <a:endParaRPr lang="STXinwei" altLang="STXinwei" sz="2800"/>
          </a:p>
          <a:p>
            <a:pPr marL="12700" algn="l" rtl="0" eaLnBrk="0">
              <a:lnSpc>
                <a:spcPct val="94000"/>
              </a:lnSpc>
              <a:spcBef>
                <a:spcPts val="1146"/>
              </a:spcBef>
            </a:pPr>
            <a:r>
              <a:rPr sz="2800" kern="0" spc="49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800" b="1" kern="0" spc="4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经询问该患者有头孢类药物过敏</a:t>
            </a:r>
            <a:r>
              <a:rPr sz="2800" b="1" kern="0" spc="4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史???</a:t>
            </a:r>
            <a:endParaRPr lang="STXinwei" altLang="STXinwei" sz="28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8977"/>
              </a:lnSpc>
            </a:pPr>
            <a:endParaRPr lang="Arial" altLang="Arial" sz="100"/>
          </a:p>
          <a:p>
            <a:pPr marL="37465" algn="l" rtl="0" eaLnBrk="0">
              <a:lnSpc>
                <a:spcPct val="93000"/>
              </a:lnSpc>
            </a:pPr>
            <a:r>
              <a:rPr sz="3200" kern="0" spc="18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结</a:t>
            </a:r>
            <a:r>
              <a:rPr sz="3200" b="1" kern="0" spc="18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论：输液前的评估，</a:t>
            </a:r>
            <a:r>
              <a:rPr sz="3200" kern="0" spc="17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3200" b="1" kern="0" spc="17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过敏史的询问</a:t>
            </a:r>
            <a:endParaRPr lang="STXinwei" altLang="STXinwei" sz="3200"/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" name="picture 2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206" name="textbox 206"/>
          <p:cNvSpPr/>
          <p:nvPr/>
        </p:nvSpPr>
        <p:spPr>
          <a:xfrm>
            <a:off x="527137" y="797661"/>
            <a:ext cx="7084694" cy="5306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8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500" b="1" kern="0" spc="26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输液时的健康评估</a:t>
            </a:r>
            <a:endParaRPr lang="SimHei" altLang="SimHei" sz="35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373379" indent="-311150" algn="l" rtl="0" eaLnBrk="0">
              <a:lnSpc>
                <a:spcPct val="103000"/>
              </a:lnSpc>
              <a:spcBef>
                <a:spcPts val="844"/>
              </a:spcBef>
            </a:pPr>
            <a:r>
              <a:rPr sz="28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◎患者，</a:t>
            </a:r>
            <a:r>
              <a:rPr sz="2800" kern="0" spc="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2800" b="1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男，58岁，</a:t>
            </a:r>
            <a:r>
              <a:rPr sz="2800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2800" kern="0" spc="-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3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因急性胰腺收住入</a:t>
            </a:r>
            <a:r>
              <a:rPr sz="28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2800" b="1" kern="0" spc="-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院。</a:t>
            </a:r>
            <a:r>
              <a:rPr sz="2800" kern="0" spc="-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800" b="1" kern="0" spc="-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2800" kern="0" spc="-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800" b="1" kern="0" spc="-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日患者输液，</a:t>
            </a:r>
            <a:r>
              <a:rPr sz="2800" kern="0" spc="-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2800" b="1" kern="0" spc="-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医嘱：</a:t>
            </a:r>
            <a:endParaRPr lang="STXinwei" altLang="STXinwei" sz="2800"/>
          </a:p>
          <a:p>
            <a:pPr marL="335915" algn="l" rtl="0" eaLnBrk="0">
              <a:lnSpc>
                <a:spcPct val="98000"/>
              </a:lnSpc>
              <a:spcBef>
                <a:spcPts val="700"/>
              </a:spcBef>
            </a:pPr>
            <a:r>
              <a:rPr sz="2800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10%</a:t>
            </a:r>
            <a:r>
              <a:rPr sz="28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GS</a:t>
            </a:r>
            <a:r>
              <a:rPr sz="2800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500</a:t>
            </a:r>
            <a:r>
              <a:rPr sz="28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ml</a:t>
            </a:r>
            <a:r>
              <a:rPr sz="2800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+能量一组输注</a:t>
            </a:r>
            <a:endParaRPr lang="STXinwei" altLang="STXinwei" sz="2800"/>
          </a:p>
          <a:p>
            <a:pPr algn="r" rtl="0" eaLnBrk="0">
              <a:lnSpc>
                <a:spcPct val="88000"/>
              </a:lnSpc>
              <a:spcBef>
                <a:spcPts val="1136"/>
              </a:spcBef>
            </a:pPr>
            <a:r>
              <a:rPr sz="2800" kern="0" spc="32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800" b="1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责任护士输液，操</a:t>
            </a:r>
            <a:r>
              <a:rPr sz="28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作前严格三查八对</a:t>
            </a:r>
            <a:r>
              <a:rPr sz="2800" kern="0" spc="-22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，</a:t>
            </a:r>
            <a:endParaRPr lang="STXinwei" altLang="STXinwei" sz="2800"/>
          </a:p>
          <a:p>
            <a:pPr marL="372745" indent="-31750" algn="l" rtl="0" eaLnBrk="0">
              <a:lnSpc>
                <a:spcPct val="115000"/>
              </a:lnSpc>
              <a:spcBef>
                <a:spcPts val="108"/>
              </a:spcBef>
            </a:pPr>
            <a:r>
              <a:rPr sz="2800" b="1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备齐用物，和患者交</a:t>
            </a:r>
            <a:r>
              <a:rPr sz="2800" b="1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谈时得知患者有</a:t>
            </a:r>
            <a:r>
              <a:rPr sz="28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2800" b="1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高血压、糖尿病病史，反复核对确</a:t>
            </a:r>
            <a:r>
              <a:rPr sz="2800" b="1" kern="0" spc="3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定</a:t>
            </a:r>
            <a:r>
              <a:rPr sz="28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2800" b="1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医嘱却为该组液体，立即告知主管医</a:t>
            </a:r>
            <a:r>
              <a:rPr sz="2800" kern="0" spc="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2800" b="1" kern="0" spc="3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生，医生给予相应处理，避免事故发</a:t>
            </a:r>
            <a:endParaRPr lang="STXinwei" altLang="STXinwei" sz="2800"/>
          </a:p>
          <a:p>
            <a:pPr algn="l" rtl="0" eaLnBrk="0">
              <a:lnSpc>
                <a:spcPct val="105000"/>
              </a:lnSpc>
            </a:pPr>
            <a:endParaRPr lang="Arial" altLang="Arial" sz="1300"/>
          </a:p>
          <a:p>
            <a:pPr marL="371475" algn="l" rtl="0" eaLnBrk="0">
              <a:lnSpc>
                <a:spcPct val="79000"/>
              </a:lnSpc>
              <a:spcBef>
                <a:spcPts val="4"/>
              </a:spcBef>
            </a:pPr>
            <a:r>
              <a:rPr sz="1900" b="1" kern="0" spc="-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生</a:t>
            </a:r>
            <a:r>
              <a:rPr sz="1900" kern="0" spc="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1900" b="1" kern="0" spc="-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。</a:t>
            </a:r>
            <a:endParaRPr lang="STXinwei" altLang="STXinwei" sz="1900"/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" name="picture 2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210" name="textbox 210"/>
          <p:cNvSpPr/>
          <p:nvPr/>
        </p:nvSpPr>
        <p:spPr>
          <a:xfrm>
            <a:off x="114280" y="973620"/>
            <a:ext cx="8705850" cy="4711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767"/>
              </a:lnSpc>
            </a:pPr>
            <a:endParaRPr lang="Arial" altLang="Arial" sz="100"/>
          </a:p>
          <a:p>
            <a:pPr marL="431800" algn="l" rtl="0" eaLnBrk="0">
              <a:lnSpc>
                <a:spcPct val="90000"/>
              </a:lnSpc>
            </a:pPr>
            <a:r>
              <a:rPr sz="3500" b="1" kern="0" spc="27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抓好疾病发作时的观察和分析</a:t>
            </a:r>
            <a:endParaRPr lang="SimHei" altLang="SimHei" sz="3500"/>
          </a:p>
          <a:p>
            <a:pPr marL="12700" indent="7693659" algn="l" rtl="0" eaLnBrk="0">
              <a:lnSpc>
                <a:spcPct val="91000"/>
              </a:lnSpc>
              <a:spcBef>
                <a:spcPts val="23"/>
              </a:spcBef>
            </a:pPr>
            <a:r>
              <a:rPr sz="2300" b="1" kern="0" spc="27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要有动</a:t>
            </a:r>
            <a:r>
              <a:rPr sz="2300" kern="0" spc="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700" kern="0" spc="38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700" b="1" kern="0" spc="3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某患者，男，41岁，因上腹部疼痛以</a:t>
            </a:r>
            <a:r>
              <a:rPr sz="2700" b="1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胃溃</a:t>
            </a:r>
            <a:r>
              <a:rPr sz="2700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300" b="1" kern="0" spc="37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态思维</a:t>
            </a:r>
            <a:endParaRPr lang="STXinwei" altLang="STXinwei" sz="2300"/>
          </a:p>
          <a:p>
            <a:pPr marL="296545" algn="l" rtl="0" eaLnBrk="0">
              <a:lnSpc>
                <a:spcPct val="95000"/>
              </a:lnSpc>
              <a:spcBef>
                <a:spcPts val="752"/>
              </a:spcBef>
            </a:pPr>
            <a:r>
              <a:rPr sz="2700" b="1" kern="0" spc="4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疡收住入院，入院期间多次出现疼痛均经</a:t>
            </a:r>
            <a:endParaRPr lang="STXinwei" altLang="STXinwei" sz="2700"/>
          </a:p>
          <a:p>
            <a:pPr marL="292100" algn="l" rtl="0" eaLnBrk="0">
              <a:lnSpc>
                <a:spcPct val="88000"/>
              </a:lnSpc>
              <a:spcBef>
                <a:spcPts val="777"/>
              </a:spcBef>
            </a:pPr>
            <a:r>
              <a:rPr sz="2700" kern="0" spc="1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治疗后得到缓解，</a:t>
            </a:r>
            <a:r>
              <a:rPr sz="2700" kern="0" spc="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2700" kern="0" spc="1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700" kern="0" spc="1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日患者步行由 一 楼上</a:t>
            </a:r>
            <a:endParaRPr lang="STXinwei" altLang="STXinwei" sz="2700"/>
          </a:p>
          <a:p>
            <a:pPr marL="292100" algn="l" rtl="0" eaLnBrk="0">
              <a:lnSpc>
                <a:spcPts val="3882"/>
              </a:lnSpc>
            </a:pPr>
            <a:r>
              <a:rPr sz="2700" kern="0" spc="4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至三楼突发疼痛，并主诉较前剧烈，不能</a:t>
            </a:r>
            <a:endParaRPr lang="STXinwei" altLang="STXinwei" sz="2700"/>
          </a:p>
          <a:p>
            <a:pPr marL="296545" algn="l" rtl="0" eaLnBrk="0">
              <a:lnSpc>
                <a:spcPct val="98000"/>
              </a:lnSpc>
              <a:spcBef>
                <a:spcPts val="716"/>
              </a:spcBef>
            </a:pPr>
            <a:r>
              <a:rPr sz="2700" b="1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站立。</a:t>
            </a:r>
            <a:endParaRPr lang="SimSun" altLang="SimSun" sz="2700"/>
          </a:p>
          <a:p>
            <a:pPr marL="17145" algn="l" rtl="0" eaLnBrk="0">
              <a:lnSpc>
                <a:spcPct val="88000"/>
              </a:lnSpc>
              <a:spcBef>
                <a:spcPts val="1514"/>
              </a:spcBef>
            </a:pPr>
            <a:r>
              <a:rPr sz="2700" b="1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◎经护士初步评估患者面色灰暗，大</a:t>
            </a:r>
            <a:r>
              <a:rPr sz="2700" b="1" kern="0" spc="2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汗淋漓，</a:t>
            </a:r>
            <a:endParaRPr lang="STXinwei" altLang="STXinwei" sz="2700"/>
          </a:p>
          <a:p>
            <a:pPr marL="296545" algn="l" rtl="0" eaLnBrk="0">
              <a:lnSpc>
                <a:spcPct val="117000"/>
              </a:lnSpc>
              <a:spcBef>
                <a:spcPts val="18"/>
              </a:spcBef>
            </a:pPr>
            <a:r>
              <a:rPr sz="2700" b="1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呼吸急促，脉搏缓慢无力，间歇脉。考虑</a:t>
            </a:r>
            <a:r>
              <a:rPr sz="2700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       </a:t>
            </a:r>
            <a:r>
              <a:rPr sz="3000" b="1" kern="0" spc="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心绞痛?</a:t>
            </a:r>
            <a:endParaRPr lang="STXinwei" altLang="STXinwei" sz="3000"/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2" name="picture 2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214" name="textbox 214"/>
          <p:cNvSpPr/>
          <p:nvPr/>
        </p:nvSpPr>
        <p:spPr>
          <a:xfrm>
            <a:off x="323829" y="973620"/>
            <a:ext cx="7440930" cy="51771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294"/>
              </a:lnSpc>
            </a:pPr>
            <a:endParaRPr lang="Arial" altLang="Arial" sz="100"/>
          </a:p>
          <a:p>
            <a:pPr marL="222250" algn="l" rtl="0" eaLnBrk="0">
              <a:lnSpc>
                <a:spcPct val="97000"/>
              </a:lnSpc>
            </a:pPr>
            <a:r>
              <a:rPr sz="3500" b="1" kern="0" spc="26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认真对待新症状、新体征</a:t>
            </a:r>
            <a:endParaRPr lang="SimHei" altLang="SimHei" sz="35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88000"/>
              </a:lnSpc>
              <a:spcBef>
                <a:spcPts val="850"/>
              </a:spcBef>
            </a:pPr>
            <a:r>
              <a:rPr sz="2800" kern="0" spc="19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800" b="1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患儿，女，11月，</a:t>
            </a:r>
            <a:r>
              <a:rPr sz="2800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2800" b="1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因急性肺炎入院。住</a:t>
            </a:r>
            <a:endParaRPr lang="STXinwei" altLang="STXinwei" sz="2800"/>
          </a:p>
          <a:p>
            <a:pPr marL="290829" algn="l" rtl="0" eaLnBrk="0">
              <a:lnSpc>
                <a:spcPct val="115000"/>
              </a:lnSpc>
              <a:spcBef>
                <a:spcPts val="70"/>
              </a:spcBef>
            </a:pPr>
            <a:r>
              <a:rPr sz="28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院三天后患儿体温基本正常，喘息减轻</a:t>
            </a:r>
            <a:r>
              <a:rPr sz="2800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，</a:t>
            </a:r>
            <a:r>
              <a:rPr sz="2800" kern="0" spc="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但咳嗽仍剧烈。16:30患儿出现阵发</a:t>
            </a:r>
            <a:r>
              <a:rPr sz="2800" b="1" kern="0" spc="2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性</a:t>
            </a:r>
            <a:r>
              <a:rPr sz="2800" kern="0" spc="2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 </a:t>
            </a:r>
            <a:r>
              <a:rPr sz="2800" b="1" kern="0" spc="3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咳嗽并频繁呕吐及腹胀，腹部平片提示</a:t>
            </a:r>
            <a:endParaRPr lang="STXinwei" altLang="STXinwei" sz="2800"/>
          </a:p>
          <a:p>
            <a:pPr marL="285750" algn="l" rtl="0" eaLnBrk="0">
              <a:lnSpc>
                <a:spcPct val="98000"/>
              </a:lnSpc>
              <a:spcBef>
                <a:spcPts val="677"/>
              </a:spcBef>
            </a:pPr>
            <a:r>
              <a:rPr sz="2800" kern="0" spc="-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肠道胀气。</a:t>
            </a:r>
            <a:endParaRPr lang="STXinwei" altLang="STXinwei" sz="2800"/>
          </a:p>
          <a:p>
            <a:pPr marL="18415" algn="l" rtl="0" eaLnBrk="0">
              <a:lnSpc>
                <a:spcPct val="88000"/>
              </a:lnSpc>
              <a:spcBef>
                <a:spcPts val="1093"/>
              </a:spcBef>
            </a:pPr>
            <a:r>
              <a:rPr sz="2800" kern="0" spc="31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8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下午交接班，夜班护士加强对患儿的病</a:t>
            </a:r>
            <a:endParaRPr lang="STXinwei" altLang="STXinwei" sz="2800"/>
          </a:p>
          <a:p>
            <a:pPr marL="290829" algn="l" rtl="0" eaLnBrk="0">
              <a:lnSpc>
                <a:spcPct val="117000"/>
              </a:lnSpc>
              <a:spcBef>
                <a:spcPts val="10"/>
              </a:spcBef>
            </a:pPr>
            <a:r>
              <a:rPr sz="28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情观察，给患儿换尿布时发现少许血便</a:t>
            </a:r>
            <a:r>
              <a:rPr sz="2800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，</a:t>
            </a:r>
            <a:r>
              <a:rPr sz="2800" kern="0" spc="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立即汇报医生，最后诊断剧烈咳嗽引起</a:t>
            </a:r>
            <a:r>
              <a:rPr sz="2800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2800" b="1" kern="0" spc="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肠套叠。</a:t>
            </a:r>
            <a:endParaRPr lang="STXinwei" altLang="STXinwei" sz="2800"/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6" name="picture 2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218" name="textbox 218"/>
          <p:cNvSpPr/>
          <p:nvPr/>
        </p:nvSpPr>
        <p:spPr>
          <a:xfrm>
            <a:off x="533481" y="975424"/>
            <a:ext cx="7519669" cy="46031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3500" b="1" kern="0" spc="24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透过现象看本质</a:t>
            </a:r>
            <a:endParaRPr lang="SimHei" altLang="SimHei" sz="3500"/>
          </a:p>
          <a:p>
            <a:pPr marL="329565" indent="-293370" algn="l" rtl="0" eaLnBrk="0">
              <a:lnSpc>
                <a:spcPct val="106000"/>
              </a:lnSpc>
              <a:spcBef>
                <a:spcPts val="13"/>
              </a:spcBef>
            </a:pPr>
            <a:r>
              <a:rPr sz="2800" b="1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◎只有耐心细致的评估，获得第</a:t>
            </a:r>
            <a:r>
              <a:rPr sz="2800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2800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手资料</a:t>
            </a:r>
            <a:r>
              <a:rPr sz="2800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，</a:t>
            </a:r>
            <a:r>
              <a:rPr sz="2800" kern="0" spc="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为及时、正确的处理提供资料。</a:t>
            </a:r>
            <a:endParaRPr lang="STXinwei" altLang="STXinwei" sz="2800"/>
          </a:p>
          <a:p>
            <a:pPr marL="31115" algn="l" rtl="0" eaLnBrk="0">
              <a:lnSpc>
                <a:spcPct val="92000"/>
              </a:lnSpc>
              <a:spcBef>
                <a:spcPts val="1270"/>
              </a:spcBef>
            </a:pPr>
            <a:r>
              <a:rPr sz="2800" kern="0" spc="2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 一 新入院患者，查房时发现患者手无力</a:t>
            </a:r>
            <a:endParaRPr lang="STXinwei" altLang="STXinwei" sz="2800"/>
          </a:p>
          <a:p>
            <a:pPr algn="r" rtl="0" eaLnBrk="0">
              <a:lnSpc>
                <a:spcPct val="86000"/>
              </a:lnSpc>
              <a:spcBef>
                <a:spcPts val="1527"/>
              </a:spcBef>
            </a:pPr>
            <a:r>
              <a:rPr sz="2800" b="1" kern="0" spc="-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的垂在床边，</a:t>
            </a:r>
            <a:r>
              <a:rPr sz="2800" kern="0" spc="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2800" b="1" kern="0" spc="-5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</a:t>
            </a:r>
            <a:r>
              <a:rPr sz="2800" kern="0" spc="15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800" b="1" kern="0" spc="-5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估</a:t>
            </a:r>
            <a:r>
              <a:rPr sz="2800" kern="0" spc="-5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800" b="1" kern="0" spc="-5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：</a:t>
            </a:r>
            <a:r>
              <a:rPr sz="2800" kern="0" spc="-5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3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冬天，判断暴露且</a:t>
            </a:r>
            <a:endParaRPr lang="STXinwei" altLang="STXinwei" sz="2800"/>
          </a:p>
          <a:p>
            <a:pPr marL="334645" algn="l" rtl="0" eaLnBrk="0">
              <a:lnSpc>
                <a:spcPct val="120000"/>
              </a:lnSpc>
              <a:spcBef>
                <a:spcPts val="9"/>
              </a:spcBef>
            </a:pPr>
            <a:r>
              <a:rPr sz="2800" b="1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下垂不正常。仔细观察发现</a:t>
            </a:r>
            <a:r>
              <a:rPr sz="2800" b="1" kern="0" spc="2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患者已经昏</a:t>
            </a:r>
            <a:r>
              <a:rPr sz="2800" kern="0" spc="2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2800" b="1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迷。经积极抢救后患者很快清</a:t>
            </a:r>
            <a:r>
              <a:rPr sz="28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醒。</a:t>
            </a:r>
            <a:endParaRPr lang="STXinwei" altLang="STXinwei" sz="2800"/>
          </a:p>
          <a:p>
            <a:pPr marL="31115" algn="l" rtl="0" eaLnBrk="0">
              <a:lnSpc>
                <a:spcPct val="86000"/>
              </a:lnSpc>
              <a:spcBef>
                <a:spcPts val="1225"/>
              </a:spcBef>
            </a:pPr>
            <a:r>
              <a:rPr sz="2800" kern="0" spc="20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800" b="1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要具备细致的观察力和必要的专业知识、</a:t>
            </a:r>
            <a:endParaRPr lang="STXinwei" altLang="STXinwei" sz="2800"/>
          </a:p>
          <a:p>
            <a:pPr marL="334645" algn="l" rtl="0" eaLnBrk="0">
              <a:lnSpc>
                <a:spcPts val="3891"/>
              </a:lnSpc>
            </a:pPr>
            <a:r>
              <a:rPr sz="2800" b="1" kern="0" spc="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丰富的临床经验。</a:t>
            </a:r>
            <a:endParaRPr lang="STXinwei" altLang="STXinwei" sz="2800"/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0" name="picture 2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222" name="textbox 222"/>
          <p:cNvSpPr/>
          <p:nvPr/>
        </p:nvSpPr>
        <p:spPr>
          <a:xfrm>
            <a:off x="317485" y="570908"/>
            <a:ext cx="8373109" cy="4528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40"/>
              </a:lnSpc>
            </a:pPr>
            <a:endParaRPr lang="Arial" altLang="Arial" sz="100"/>
          </a:p>
          <a:p>
            <a:pPr marL="203200" algn="l" rtl="0" eaLnBrk="0">
              <a:lnSpc>
                <a:spcPct val="96000"/>
              </a:lnSpc>
            </a:pPr>
            <a:r>
              <a:rPr sz="3700" b="1" kern="0" spc="4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看法</a:t>
            </a:r>
            <a:endParaRPr lang="SimHei" altLang="SimHei" sz="3700"/>
          </a:p>
          <a:p>
            <a:pPr marL="17779" algn="l" rtl="0" eaLnBrk="0">
              <a:lnSpc>
                <a:spcPct val="93000"/>
              </a:lnSpc>
              <a:spcBef>
                <a:spcPts val="1320"/>
              </a:spcBef>
            </a:pPr>
            <a:r>
              <a:rPr sz="2900" b="1" kern="0" spc="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◎欠缺专业知识和临床观察能力、思维</a:t>
            </a:r>
            <a:r>
              <a:rPr sz="2900" kern="0" spc="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能</a:t>
            </a:r>
            <a:r>
              <a:rPr sz="2900" kern="0" spc="5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900" kern="0" spc="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力</a:t>
            </a:r>
            <a:endParaRPr lang="STXinwei" altLang="STXinwei" sz="2900"/>
          </a:p>
          <a:p>
            <a:pPr marL="12700" algn="l" rtl="0" eaLnBrk="0">
              <a:lnSpc>
                <a:spcPct val="94000"/>
              </a:lnSpc>
              <a:spcBef>
                <a:spcPts val="1149"/>
              </a:spcBef>
            </a:pPr>
            <a:r>
              <a:rPr sz="2900" kern="0" spc="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◎对临床变化缺乏感知</a:t>
            </a:r>
            <a:endParaRPr lang="STXinwei" altLang="STXinwei" sz="2900"/>
          </a:p>
          <a:p>
            <a:pPr marL="12700" algn="l" rtl="0" eaLnBrk="0">
              <a:lnSpc>
                <a:spcPct val="95000"/>
              </a:lnSpc>
              <a:spcBef>
                <a:spcPts val="1272"/>
              </a:spcBef>
            </a:pPr>
            <a:r>
              <a:rPr sz="2900" kern="0" spc="21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900" b="1" kern="0" spc="2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对一些重要的症状不能判</a:t>
            </a:r>
            <a:r>
              <a:rPr sz="2900" b="1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断和预测</a:t>
            </a:r>
            <a:endParaRPr lang="STXinwei" altLang="STXinwei" sz="2900"/>
          </a:p>
          <a:p>
            <a:pPr marL="12700" algn="l" rtl="0" eaLnBrk="0">
              <a:lnSpc>
                <a:spcPct val="81000"/>
              </a:lnSpc>
              <a:spcBef>
                <a:spcPts val="1143"/>
              </a:spcBef>
            </a:pPr>
            <a:r>
              <a:rPr sz="2900" kern="0" spc="16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900" b="1" kern="0" spc="1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造成不可挽回的后果</a:t>
            </a:r>
            <a:endParaRPr lang="STXinwei" altLang="STXinwei" sz="2900"/>
          </a:p>
          <a:p>
            <a:pPr marL="5926454" algn="l" rtl="0" eaLnBrk="0">
              <a:lnSpc>
                <a:spcPct val="84000"/>
              </a:lnSpc>
              <a:spcBef>
                <a:spcPts val="11"/>
              </a:spcBef>
            </a:pPr>
            <a:r>
              <a:rPr sz="2200" b="1" i="1" kern="0" spc="15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护理质量上不去的</a:t>
            </a:r>
            <a:endParaRPr lang="STXinwei" altLang="STXinwei" sz="2200"/>
          </a:p>
          <a:p>
            <a:pPr marL="5934709" algn="l" rtl="0" eaLnBrk="0">
              <a:lnSpc>
                <a:spcPct val="109000"/>
              </a:lnSpc>
              <a:spcBef>
                <a:spcPts val="457"/>
              </a:spcBef>
            </a:pPr>
            <a:r>
              <a:rPr sz="2100" b="1" kern="0" spc="18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原因是多方面的，</a:t>
            </a:r>
            <a:r>
              <a:rPr sz="2100" kern="0" spc="1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100" b="1" kern="0" spc="18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但其中最重要的</a:t>
            </a:r>
            <a:r>
              <a:rPr sz="2100" kern="0" spc="18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100" b="1" kern="0" spc="18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2100" kern="0" spc="4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100" b="1" kern="0" spc="25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点就是护士的专业</a:t>
            </a:r>
            <a:r>
              <a:rPr sz="2100" kern="0" spc="2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100" b="1" kern="0" spc="18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素质得不到提高。</a:t>
            </a:r>
            <a:endParaRPr lang="STXinwei" altLang="STXinwei" sz="2100"/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4" name="picture 2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226" name="textbox 226"/>
          <p:cNvSpPr/>
          <p:nvPr/>
        </p:nvSpPr>
        <p:spPr>
          <a:xfrm>
            <a:off x="114280" y="359654"/>
            <a:ext cx="6684009" cy="6422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94"/>
              </a:lnSpc>
            </a:pPr>
            <a:endParaRPr lang="Arial" altLang="Arial" sz="100"/>
          </a:p>
          <a:p>
            <a:pPr marL="330200" algn="l" rtl="0" eaLnBrk="0">
              <a:lnSpc>
                <a:spcPct val="96000"/>
              </a:lnSpc>
            </a:pPr>
            <a:r>
              <a:rPr sz="3600" b="1" kern="0" spc="16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如何提高护士的评估能力</a:t>
            </a:r>
            <a:endParaRPr lang="SimHei" altLang="SimHei" sz="3600"/>
          </a:p>
          <a:p>
            <a:pPr marL="12700" algn="l" rtl="0" eaLnBrk="0">
              <a:lnSpc>
                <a:spcPct val="96000"/>
              </a:lnSpc>
              <a:spcBef>
                <a:spcPts val="840"/>
              </a:spcBef>
            </a:pPr>
            <a:r>
              <a:rPr sz="2400" kern="0" spc="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不是 一 朝 一</a:t>
            </a:r>
            <a:r>
              <a:rPr sz="2400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400" kern="0" spc="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夕具备的，是勤学苦练的结果。</a:t>
            </a:r>
            <a:endParaRPr lang="STXinwei" altLang="STXinwei" sz="2400"/>
          </a:p>
          <a:p>
            <a:pPr marL="774700" algn="l" rtl="0" eaLnBrk="0">
              <a:lnSpc>
                <a:spcPct val="94000"/>
              </a:lnSpc>
              <a:spcBef>
                <a:spcPts val="1943"/>
              </a:spcBef>
            </a:pPr>
            <a:r>
              <a:rPr sz="2800" kern="0" spc="360">
                <a:solidFill>
                  <a:srgbClr val="FFFFF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学习提高自身的能力和素质</a:t>
            </a:r>
            <a:endParaRPr lang="STXinwei" altLang="STXinwei" sz="28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779780" algn="l" rtl="0" eaLnBrk="0">
              <a:lnSpc>
                <a:spcPct val="95000"/>
              </a:lnSpc>
              <a:spcBef>
                <a:spcPts val="844"/>
              </a:spcBef>
            </a:pPr>
            <a:r>
              <a:rPr sz="2800" b="1" kern="0" spc="350">
                <a:solidFill>
                  <a:srgbClr val="FFFFF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主动思考问题</a:t>
            </a:r>
            <a:endParaRPr lang="STXinwei" altLang="STXinwei" sz="28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algn="l" rtl="0" eaLnBrk="0">
              <a:lnSpc>
                <a:spcPct val="140000"/>
              </a:lnSpc>
            </a:pPr>
            <a:endParaRPr lang="Arial" altLang="Arial" sz="1000"/>
          </a:p>
          <a:p>
            <a:pPr marL="774700" algn="l" rtl="0" eaLnBrk="0">
              <a:lnSpc>
                <a:spcPct val="95000"/>
              </a:lnSpc>
              <a:spcBef>
                <a:spcPts val="851"/>
              </a:spcBef>
            </a:pPr>
            <a:r>
              <a:rPr sz="2800" kern="0" spc="360">
                <a:solidFill>
                  <a:srgbClr val="FFFFF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建立临床思维</a:t>
            </a:r>
            <a:endParaRPr lang="STXinwei" altLang="STXinwei" sz="28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algn="l" rtl="0" eaLnBrk="0">
              <a:lnSpc>
                <a:spcPct val="150000"/>
              </a:lnSpc>
            </a:pPr>
            <a:endParaRPr lang="Arial" altLang="Arial" sz="1000"/>
          </a:p>
          <a:p>
            <a:pPr marL="779780" algn="l" rtl="0" eaLnBrk="0">
              <a:lnSpc>
                <a:spcPct val="94000"/>
              </a:lnSpc>
              <a:spcBef>
                <a:spcPts val="847"/>
              </a:spcBef>
            </a:pPr>
            <a:r>
              <a:rPr sz="2800" b="1" kern="0" spc="300">
                <a:solidFill>
                  <a:srgbClr val="FFFFF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三级查房制度</a:t>
            </a:r>
            <a:endParaRPr lang="STXinwei" altLang="STXinwei" sz="28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marL="817880" algn="l" rtl="0" eaLnBrk="0">
              <a:lnSpc>
                <a:spcPct val="95000"/>
              </a:lnSpc>
              <a:spcBef>
                <a:spcPts val="845"/>
              </a:spcBef>
            </a:pPr>
            <a:r>
              <a:rPr sz="2800" b="1" kern="0" spc="300">
                <a:solidFill>
                  <a:srgbClr val="FFFFF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专科小组讨论</a:t>
            </a:r>
            <a:endParaRPr lang="STXinwei" altLang="STXinwei" sz="28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marL="61594" algn="l" rtl="0" eaLnBrk="0">
              <a:lnSpc>
                <a:spcPct val="94000"/>
              </a:lnSpc>
              <a:spcBef>
                <a:spcPts val="5"/>
              </a:spcBef>
            </a:pPr>
            <a:r>
              <a:rPr sz="24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多看多想多问并坚持不懈</a:t>
            </a:r>
            <a:endParaRPr lang="STXinwei" altLang="STXinwei" sz="2400"/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textbox 228"/>
          <p:cNvSpPr/>
          <p:nvPr/>
        </p:nvSpPr>
        <p:spPr>
          <a:xfrm>
            <a:off x="520793" y="975424"/>
            <a:ext cx="4433570" cy="5020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8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500" b="1" kern="0" spc="25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健康评估的重点</a:t>
            </a:r>
            <a:endParaRPr lang="SimHei" altLang="SimHei" sz="35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marL="50165" algn="l" rtl="0" eaLnBrk="0">
              <a:lnSpc>
                <a:spcPct val="92000"/>
              </a:lnSpc>
              <a:spcBef>
                <a:spcPts val="938"/>
              </a:spcBef>
            </a:pPr>
            <a:r>
              <a:rPr sz="3100" kern="0" spc="28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3100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新入院的患者</a:t>
            </a:r>
            <a:endParaRPr lang="STXinwei" altLang="STXinwei" sz="3100"/>
          </a:p>
          <a:p>
            <a:pPr marL="50165" algn="l" rtl="0" eaLnBrk="0">
              <a:lnSpc>
                <a:spcPct val="92000"/>
              </a:lnSpc>
              <a:spcBef>
                <a:spcPts val="1384"/>
              </a:spcBef>
            </a:pPr>
            <a:r>
              <a:rPr sz="3100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◎睡不着的患者</a:t>
            </a:r>
            <a:endParaRPr lang="STXinwei" altLang="STXinwei" sz="3100"/>
          </a:p>
          <a:p>
            <a:pPr marL="50165" algn="l" rtl="0" eaLnBrk="0">
              <a:lnSpc>
                <a:spcPts val="3504"/>
              </a:lnSpc>
              <a:spcBef>
                <a:spcPts val="1718"/>
              </a:spcBef>
            </a:pPr>
            <a:r>
              <a:rPr sz="2900" kern="0" spc="-22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900" kern="0" spc="-2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手</a:t>
            </a:r>
            <a:r>
              <a:rPr sz="2900" kern="0" spc="5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900" kern="0" spc="-2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术</a:t>
            </a:r>
            <a:r>
              <a:rPr sz="2900" kern="0" spc="4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900" kern="0" spc="-2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患</a:t>
            </a:r>
            <a:r>
              <a:rPr sz="2900" kern="0" spc="3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900" kern="0" spc="-2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者</a:t>
            </a:r>
            <a:endParaRPr lang="STXinwei" altLang="STXinwei" sz="2900"/>
          </a:p>
          <a:p>
            <a:pPr marL="55880" algn="l" rtl="0" eaLnBrk="0">
              <a:lnSpc>
                <a:spcPct val="95000"/>
              </a:lnSpc>
              <a:spcBef>
                <a:spcPts val="1192"/>
              </a:spcBef>
            </a:pPr>
            <a:r>
              <a:rPr sz="31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◎危重患者严密监控</a:t>
            </a:r>
            <a:endParaRPr lang="STXinwei" altLang="STXinwei" sz="3100"/>
          </a:p>
          <a:p>
            <a:pPr marL="55880" algn="l" rtl="0" eaLnBrk="0">
              <a:lnSpc>
                <a:spcPct val="92000"/>
              </a:lnSpc>
              <a:spcBef>
                <a:spcPts val="1442"/>
              </a:spcBef>
            </a:pPr>
            <a:r>
              <a:rPr sz="3100" b="1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◎体温突然不升的患者</a:t>
            </a:r>
            <a:endParaRPr lang="STXinwei" altLang="STXinwei" sz="3100"/>
          </a:p>
          <a:p>
            <a:pPr marL="55880" algn="l" rtl="0" eaLnBrk="0">
              <a:lnSpc>
                <a:spcPct val="92000"/>
              </a:lnSpc>
              <a:spcBef>
                <a:spcPts val="1447"/>
              </a:spcBef>
            </a:pPr>
            <a:r>
              <a:rPr sz="3100" b="1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◎行为突然异常的患者</a:t>
            </a:r>
            <a:endParaRPr lang="STXinwei" altLang="STXinwei" sz="3100"/>
          </a:p>
          <a:p>
            <a:pPr algn="l" rtl="0" eaLnBrk="0">
              <a:lnSpc>
                <a:spcPct val="102000"/>
              </a:lnSpc>
            </a:pPr>
            <a:endParaRPr lang="Arial" altLang="Arial" sz="1200"/>
          </a:p>
          <a:p>
            <a:pPr marL="55880" algn="l" rtl="0" eaLnBrk="0">
              <a:lnSpc>
                <a:spcPct val="95000"/>
              </a:lnSpc>
              <a:spcBef>
                <a:spcPts val="2"/>
              </a:spcBef>
            </a:pPr>
            <a:r>
              <a:rPr sz="3100" b="1" kern="0" spc="2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◎皮肤和意识的观察</a:t>
            </a:r>
            <a:endParaRPr lang="STXinwei" altLang="STXinwei" sz="3100"/>
          </a:p>
        </p:txBody>
      </p:sp>
      <p:pic>
        <p:nvPicPr>
          <p:cNvPr id="230" name="picture 2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66086" y="0"/>
            <a:ext cx="1009681" cy="689608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textbox 232"/>
          <p:cNvSpPr/>
          <p:nvPr/>
        </p:nvSpPr>
        <p:spPr>
          <a:xfrm>
            <a:off x="533391" y="937205"/>
            <a:ext cx="6787515" cy="415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9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500" b="1" kern="0" spc="15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多看</a:t>
            </a:r>
            <a:endParaRPr lang="SimHei" altLang="SimHei" sz="35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marL="29844" algn="l" rtl="0" eaLnBrk="0">
              <a:lnSpc>
                <a:spcPct val="93000"/>
              </a:lnSpc>
              <a:spcBef>
                <a:spcPts val="821"/>
              </a:spcBef>
            </a:pPr>
            <a:r>
              <a:rPr sz="2700" b="1" kern="0" spc="4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◎病例：从报告单、手术记录、护理记</a:t>
            </a:r>
            <a:endParaRPr lang="STXinwei" altLang="STXinwei" sz="2700"/>
          </a:p>
          <a:p>
            <a:pPr marL="335915" algn="l" rtl="0" eaLnBrk="0">
              <a:lnSpc>
                <a:spcPct val="88000"/>
              </a:lnSpc>
              <a:spcBef>
                <a:spcPts val="841"/>
              </a:spcBef>
            </a:pPr>
            <a:r>
              <a:rPr sz="2700" kern="0" spc="4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录单中了解病情</a:t>
            </a:r>
            <a:endParaRPr lang="STXinwei" altLang="STXinwei" sz="2700"/>
          </a:p>
          <a:p>
            <a:pPr marL="24765" algn="l" rtl="0" eaLnBrk="0">
              <a:lnSpc>
                <a:spcPts val="4664"/>
              </a:lnSpc>
            </a:pPr>
            <a:r>
              <a:rPr sz="2600" kern="0" spc="-19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600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患</a:t>
            </a:r>
            <a:r>
              <a:rPr sz="2600" kern="0" spc="4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者</a:t>
            </a:r>
            <a:r>
              <a:rPr sz="2600" kern="0" spc="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：</a:t>
            </a:r>
            <a:endParaRPr lang="STXinwei" altLang="STXinwei" sz="2600"/>
          </a:p>
          <a:p>
            <a:pPr marL="24765" algn="l" rtl="0" eaLnBrk="0">
              <a:lnSpc>
                <a:spcPct val="100000"/>
              </a:lnSpc>
              <a:spcBef>
                <a:spcPts val="1454"/>
              </a:spcBef>
            </a:pPr>
            <a:r>
              <a:rPr sz="2600" kern="0" spc="-19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600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医</a:t>
            </a:r>
            <a:r>
              <a:rPr sz="2600" kern="0" spc="5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生</a:t>
            </a:r>
            <a:r>
              <a:rPr sz="2600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查</a:t>
            </a:r>
            <a:r>
              <a:rPr sz="2600" kern="0" spc="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kern="0" spc="-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房</a:t>
            </a:r>
            <a:endParaRPr lang="STXinwei" altLang="STXinwei" sz="2600"/>
          </a:p>
          <a:p>
            <a:pPr algn="l" rtl="0" eaLnBrk="0">
              <a:lnSpc>
                <a:spcPct val="107000"/>
              </a:lnSpc>
            </a:pPr>
            <a:endParaRPr lang="Arial" altLang="Arial" sz="900"/>
          </a:p>
          <a:p>
            <a:pPr marL="334645" indent="-304800" algn="l" rtl="0" eaLnBrk="0">
              <a:lnSpc>
                <a:spcPct val="108000"/>
              </a:lnSpc>
              <a:spcBef>
                <a:spcPts val="7"/>
              </a:spcBef>
            </a:pPr>
            <a:r>
              <a:rPr sz="2700" b="1" kern="0" spc="4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◎经常深入病床巡视，并在各</a:t>
            </a:r>
            <a:r>
              <a:rPr sz="2700" b="1" kern="0" spc="4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个环节留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700" b="1" kern="0" spc="3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心查看患者</a:t>
            </a:r>
            <a:endParaRPr lang="STXinwei" altLang="STXinwei" sz="2700"/>
          </a:p>
        </p:txBody>
      </p:sp>
      <p:pic>
        <p:nvPicPr>
          <p:cNvPr id="234" name="picture 2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85119" y="6356"/>
            <a:ext cx="971614" cy="683259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6" name="picture 2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238" name="textbox 238"/>
          <p:cNvSpPr/>
          <p:nvPr/>
        </p:nvSpPr>
        <p:spPr>
          <a:xfrm>
            <a:off x="101591" y="969067"/>
            <a:ext cx="7992744" cy="4942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88"/>
              </a:lnSpc>
            </a:pPr>
            <a:endParaRPr lang="Arial" altLang="Arial" sz="100"/>
          </a:p>
          <a:p>
            <a:pPr marL="457200" algn="l" rtl="0" eaLnBrk="0">
              <a:lnSpc>
                <a:spcPct val="97000"/>
              </a:lnSpc>
            </a:pPr>
            <a:r>
              <a:rPr sz="3500" b="1" kern="0" spc="22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多想、多问</a:t>
            </a:r>
            <a:endParaRPr lang="SimHei" altLang="SimHei" sz="3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309245" indent="-297179" algn="l" rtl="0" eaLnBrk="0">
              <a:lnSpc>
                <a:spcPct val="109000"/>
              </a:lnSpc>
              <a:spcBef>
                <a:spcPts val="848"/>
              </a:spcBef>
            </a:pPr>
            <a:r>
              <a:rPr sz="2800" kern="0" spc="32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800" b="1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在临床护理工作中遇到不正常现象时，不要</a:t>
            </a:r>
            <a:r>
              <a:rPr sz="2800" kern="0" spc="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只看问题的表面，要边观察、边思考</a:t>
            </a:r>
            <a:r>
              <a:rPr sz="2800" b="1" kern="0" spc="3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，找出</a:t>
            </a:r>
            <a:r>
              <a:rPr sz="28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此现象与其他现象之间的关系，和区别，体</a:t>
            </a:r>
            <a:r>
              <a:rPr sz="28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3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现我的专业水平</a:t>
            </a:r>
            <a:endParaRPr lang="STXinwei" altLang="STXinwei" sz="2800"/>
          </a:p>
          <a:p>
            <a:pPr marL="309879" indent="-292100" algn="l" rtl="0" eaLnBrk="0">
              <a:lnSpc>
                <a:spcPct val="104000"/>
              </a:lnSpc>
              <a:spcBef>
                <a:spcPts val="1330"/>
              </a:spcBef>
            </a:pPr>
            <a:r>
              <a:rPr sz="2800" b="1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◎遇到不知道的、疑难的，及时大胆的向</a:t>
            </a:r>
            <a:r>
              <a:rPr sz="28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别人</a:t>
            </a:r>
            <a:r>
              <a:rPr sz="28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请教</a:t>
            </a:r>
            <a:endParaRPr lang="STXinwei" altLang="STXinwei" sz="2800"/>
          </a:p>
          <a:p>
            <a:pPr marL="12700" algn="l" rtl="0" eaLnBrk="0">
              <a:lnSpc>
                <a:spcPct val="92000"/>
              </a:lnSpc>
              <a:spcBef>
                <a:spcPts val="1353"/>
              </a:spcBef>
            </a:pPr>
            <a:r>
              <a:rPr sz="2800" kern="0" spc="3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◎多和患者沟通，询问患者有何不适，有何</a:t>
            </a:r>
            <a:r>
              <a:rPr sz="2800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需</a:t>
            </a:r>
            <a:endParaRPr lang="STXinwei" altLang="STXinwei" sz="2800"/>
          </a:p>
          <a:p>
            <a:pPr marL="309879" algn="l" rtl="0" eaLnBrk="0">
              <a:lnSpc>
                <a:spcPct val="93000"/>
              </a:lnSpc>
              <a:spcBef>
                <a:spcPts val="659"/>
              </a:spcBef>
            </a:pPr>
            <a:r>
              <a:rPr sz="2800" b="1" kern="0" spc="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求，以便获得有价值的线索。</a:t>
            </a:r>
            <a:endParaRPr lang="STXinwei" altLang="STXinwei" sz="2800"/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textbox 240"/>
          <p:cNvSpPr/>
          <p:nvPr/>
        </p:nvSpPr>
        <p:spPr>
          <a:xfrm>
            <a:off x="317485" y="1018864"/>
            <a:ext cx="7147559" cy="1832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89"/>
              </a:lnSpc>
            </a:pPr>
            <a:endParaRPr lang="Arial" altLang="Arial" sz="100"/>
          </a:p>
          <a:p>
            <a:pPr marL="227965" algn="l" rtl="0" eaLnBrk="0">
              <a:lnSpc>
                <a:spcPct val="96000"/>
              </a:lnSpc>
            </a:pPr>
            <a:r>
              <a:rPr sz="3200" b="1" kern="0" spc="-17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多</a:t>
            </a:r>
            <a:r>
              <a:rPr sz="3200" kern="0" spc="-37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200" b="1" kern="0" spc="-17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</a:t>
            </a:r>
            <a:endParaRPr lang="SimHei" altLang="SimHei" sz="3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93000"/>
              </a:lnSpc>
              <a:spcBef>
                <a:spcPts val="961"/>
              </a:spcBef>
            </a:pPr>
            <a:r>
              <a:rPr sz="3200" kern="0" spc="25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3200" b="1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善于应用专科护理常规</a:t>
            </a:r>
            <a:endParaRPr lang="STXinwei" altLang="STXinwei" sz="3200"/>
          </a:p>
          <a:p>
            <a:pPr algn="l" rtl="0" eaLnBrk="0">
              <a:lnSpc>
                <a:spcPct val="103000"/>
              </a:lnSpc>
            </a:pPr>
            <a:endParaRPr lang="Arial" altLang="Arial" sz="900"/>
          </a:p>
          <a:p>
            <a:pPr marL="24765" algn="l" rtl="0" eaLnBrk="0">
              <a:lnSpc>
                <a:spcPct val="92000"/>
              </a:lnSpc>
              <a:spcBef>
                <a:spcPts val="3"/>
              </a:spcBef>
            </a:pPr>
            <a:r>
              <a:rPr sz="3200" b="1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◎思路清晰始终把专科护理常规作为</a:t>
            </a:r>
            <a:endParaRPr lang="STXinwei" altLang="STXinwei" sz="3200"/>
          </a:p>
        </p:txBody>
      </p:sp>
      <p:pic>
        <p:nvPicPr>
          <p:cNvPr id="242" name="picture 2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40707" y="19067"/>
            <a:ext cx="1047747" cy="6826239"/>
          </a:xfrm>
          <a:prstGeom prst="rect">
            <a:avLst/>
          </a:prstGeom>
        </p:spPr>
      </p:pic>
      <p:pic>
        <p:nvPicPr>
          <p:cNvPr id="244" name="picture 2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41012" y="2944880"/>
            <a:ext cx="864317" cy="38253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6" name="picture 2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248" name="textbox 248"/>
          <p:cNvSpPr/>
          <p:nvPr/>
        </p:nvSpPr>
        <p:spPr>
          <a:xfrm>
            <a:off x="254041" y="975424"/>
            <a:ext cx="7987665" cy="5324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88"/>
              </a:lnSpc>
            </a:pPr>
            <a:endParaRPr lang="Arial" altLang="Arial" sz="100"/>
          </a:p>
          <a:p>
            <a:pPr marL="50800" algn="l" rtl="0" eaLnBrk="0">
              <a:lnSpc>
                <a:spcPct val="97000"/>
              </a:lnSpc>
            </a:pPr>
            <a:r>
              <a:rPr sz="3500" b="1" kern="0" spc="28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应用护理程序进行健康评估的注意</a:t>
            </a:r>
            <a:r>
              <a:rPr sz="3500" b="1" kern="0" spc="27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点</a:t>
            </a:r>
            <a:endParaRPr lang="SimHei" altLang="SimHei" sz="3500"/>
          </a:p>
          <a:p>
            <a:pPr marL="291465" indent="-278765" algn="l" rtl="0" eaLnBrk="0">
              <a:lnSpc>
                <a:spcPct val="96000"/>
              </a:lnSpc>
              <a:spcBef>
                <a:spcPts val="1666"/>
              </a:spcBef>
            </a:pPr>
            <a:r>
              <a:rPr sz="2800" kern="0" spc="3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◎重视患者的主管感受、信任患者，给予同情</a:t>
            </a:r>
            <a:r>
              <a:rPr sz="2800" kern="0" spc="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和理解</a:t>
            </a:r>
            <a:endParaRPr lang="STXinwei" altLang="STXinwei" sz="2800"/>
          </a:p>
          <a:p>
            <a:pPr marL="296545" indent="-283845" algn="l" rtl="0" eaLnBrk="0">
              <a:lnSpc>
                <a:spcPct val="100000"/>
              </a:lnSpc>
              <a:spcBef>
                <a:spcPts val="1078"/>
              </a:spcBef>
            </a:pPr>
            <a:r>
              <a:rPr sz="2800" kern="0" spc="32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800" b="1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根据评估的对象和方法，选择合适</a:t>
            </a:r>
            <a:r>
              <a:rPr sz="28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</a:t>
            </a:r>
            <a:r>
              <a:rPr sz="2800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工具和</a:t>
            </a:r>
            <a:r>
              <a:rPr sz="28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方法，工具有血压计、体温计、听诊器、评</a:t>
            </a:r>
            <a:r>
              <a:rPr sz="2800" kern="0" spc="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3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估量表等等，方法有访谈法、观察法和身体</a:t>
            </a:r>
            <a:endParaRPr lang="STXinwei" altLang="STXinwei" sz="2800"/>
          </a:p>
          <a:p>
            <a:pPr marL="291465" algn="l" rtl="0" eaLnBrk="0">
              <a:lnSpc>
                <a:spcPct val="92000"/>
              </a:lnSpc>
              <a:spcBef>
                <a:spcPts val="309"/>
              </a:spcBef>
            </a:pPr>
            <a:r>
              <a:rPr sz="2800" kern="0" spc="-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评估。</a:t>
            </a:r>
            <a:endParaRPr lang="STXinwei" altLang="STXinwei" sz="2800"/>
          </a:p>
          <a:p>
            <a:pPr marL="366395" indent="-353695" algn="l" rtl="0" eaLnBrk="0">
              <a:lnSpc>
                <a:spcPct val="98000"/>
              </a:lnSpc>
              <a:spcBef>
                <a:spcPts val="953"/>
              </a:spcBef>
            </a:pPr>
            <a:r>
              <a:rPr sz="2800" kern="0" spc="32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800" b="1" kern="0" spc="3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尊重患者的知情同</a:t>
            </a:r>
            <a:r>
              <a:rPr sz="28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意权，向患者解释</a:t>
            </a:r>
            <a:r>
              <a:rPr sz="2800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评估的</a:t>
            </a:r>
            <a:r>
              <a:rPr sz="28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2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目的、方法和程序</a:t>
            </a:r>
            <a:endParaRPr lang="STXinwei" altLang="STXinwei" sz="2800"/>
          </a:p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marL="353695" indent="-335915" algn="l" rtl="0" eaLnBrk="0">
              <a:lnSpc>
                <a:spcPct val="97000"/>
              </a:lnSpc>
              <a:spcBef>
                <a:spcPts val="6"/>
              </a:spcBef>
            </a:pPr>
            <a:r>
              <a:rPr sz="28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◎评估是态度和蔼、耐心，处处体现以</a:t>
            </a:r>
            <a:r>
              <a:rPr sz="2800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病人为</a:t>
            </a:r>
            <a:r>
              <a:rPr sz="2800" kern="0" spc="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中心，保护病人的隐私。</a:t>
            </a:r>
            <a:endParaRPr lang="STXinwei" altLang="STXinwei" sz="2800"/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0" name="picture 2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252" name="textbox 252"/>
          <p:cNvSpPr/>
          <p:nvPr/>
        </p:nvSpPr>
        <p:spPr>
          <a:xfrm>
            <a:off x="285865" y="975424"/>
            <a:ext cx="7833359" cy="2781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8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500" b="1" kern="0" spc="27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应用护理程序进行健康评</a:t>
            </a:r>
            <a:r>
              <a:rPr sz="3500" b="1" kern="0" spc="26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估的注意点</a:t>
            </a:r>
            <a:endParaRPr lang="SimHei" altLang="SimHei" sz="35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r" rtl="0" eaLnBrk="0">
              <a:lnSpc>
                <a:spcPct val="88000"/>
              </a:lnSpc>
              <a:spcBef>
                <a:spcPts val="813"/>
              </a:spcBef>
            </a:pPr>
            <a:r>
              <a:rPr sz="2700" kern="0" spc="4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评估发现用护理问题不能解决</a:t>
            </a:r>
            <a:r>
              <a:rPr sz="2700" kern="0" spc="4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的问题及时与</a:t>
            </a:r>
            <a:endParaRPr lang="STXinwei" altLang="STXinwei" sz="2700"/>
          </a:p>
          <a:p>
            <a:pPr marL="132714" algn="l" rtl="0" eaLnBrk="0">
              <a:lnSpc>
                <a:spcPts val="3844"/>
              </a:lnSpc>
            </a:pPr>
            <a:r>
              <a:rPr sz="2700" kern="0" spc="1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相关人员沟通。</a:t>
            </a:r>
            <a:endParaRPr lang="STXinwei" altLang="STXinwei" sz="2700"/>
          </a:p>
          <a:p>
            <a:pPr marL="227965" algn="l" rtl="0" eaLnBrk="0">
              <a:lnSpc>
                <a:spcPct val="88000"/>
              </a:lnSpc>
              <a:spcBef>
                <a:spcPts val="1631"/>
              </a:spcBef>
            </a:pPr>
            <a:r>
              <a:rPr sz="2700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保证评估资料的真实性、完整性和客观性。</a:t>
            </a:r>
            <a:endParaRPr lang="STXinwei" altLang="STXinwei" sz="2700"/>
          </a:p>
          <a:p>
            <a:pPr marL="221615" algn="l" rtl="0" eaLnBrk="0">
              <a:lnSpc>
                <a:spcPts val="4399"/>
              </a:lnSpc>
            </a:pPr>
            <a:r>
              <a:rPr sz="2700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及时、准确的记录评估结果。</a:t>
            </a:r>
            <a:endParaRPr lang="STXinwei" altLang="STXinwei" sz="2700"/>
          </a:p>
        </p:txBody>
      </p:sp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4" name="textbox 254"/>
          <p:cNvSpPr/>
          <p:nvPr/>
        </p:nvSpPr>
        <p:spPr>
          <a:xfrm>
            <a:off x="99060" y="967389"/>
            <a:ext cx="7694294" cy="3435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"/>
          </a:p>
          <a:p>
            <a:pPr marL="421640" algn="l" rtl="0" eaLnBrk="0">
              <a:lnSpc>
                <a:spcPct val="95000"/>
              </a:lnSpc>
              <a:spcBef>
                <a:spcPts val="1"/>
              </a:spcBef>
            </a:pPr>
            <a:r>
              <a:rPr sz="3600" b="1" kern="0" spc="16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护理诊断</a:t>
            </a:r>
            <a:endParaRPr lang="SimHei" altLang="SimHei" sz="3600"/>
          </a:p>
          <a:p>
            <a:pPr algn="l" rtl="0" eaLnBrk="0">
              <a:lnSpc>
                <a:spcPct val="187000"/>
              </a:lnSpc>
            </a:pPr>
            <a:endParaRPr lang="Arial" altLang="Arial" sz="1000"/>
          </a:p>
          <a:p>
            <a:pPr marL="12700" algn="l" rtl="0" eaLnBrk="0">
              <a:lnSpc>
                <a:spcPct val="82000"/>
              </a:lnSpc>
              <a:spcBef>
                <a:spcPts val="605"/>
              </a:spcBef>
            </a:pPr>
            <a:r>
              <a:rPr sz="2000" b="1" kern="0" spc="-1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1.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2000" b="1" kern="0" spc="-1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目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2000" b="1" kern="0" spc="-1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</a:t>
            </a:r>
            <a:endParaRPr lang="STXinwei" altLang="STXinwei" sz="2000"/>
          </a:p>
          <a:p>
            <a:pPr algn="r" rtl="0" eaLnBrk="0">
              <a:lnSpc>
                <a:spcPct val="86000"/>
              </a:lnSpc>
              <a:spcBef>
                <a:spcPts val="1804"/>
              </a:spcBef>
            </a:pPr>
            <a:r>
              <a:rPr sz="2700" b="1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确定患者现存的或潜在的对健康问</a:t>
            </a:r>
            <a:r>
              <a:rPr sz="2700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题</a:t>
            </a:r>
            <a:r>
              <a:rPr sz="2700" kern="0" spc="4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700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 反</a:t>
            </a:r>
            <a:r>
              <a:rPr sz="2700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700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应</a:t>
            </a:r>
            <a:endParaRPr lang="STXinwei" altLang="STXinwei" sz="2700"/>
          </a:p>
          <a:p>
            <a:pPr marL="26034" algn="l" rtl="0" eaLnBrk="0">
              <a:lnSpc>
                <a:spcPts val="4361"/>
              </a:lnSpc>
            </a:pPr>
            <a:r>
              <a:rPr sz="2700" b="1" kern="0" spc="4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确定引起上述反应的原因</a:t>
            </a:r>
            <a:endParaRPr lang="STXinwei" altLang="STXinwei" sz="2700"/>
          </a:p>
          <a:p>
            <a:pPr marL="26034" algn="l" rtl="0" eaLnBrk="0">
              <a:lnSpc>
                <a:spcPct val="86000"/>
              </a:lnSpc>
              <a:spcBef>
                <a:spcPts val="1702"/>
              </a:spcBef>
            </a:pPr>
            <a:r>
              <a:rPr sz="2700" b="1" kern="0" spc="4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明确护理的职责范围</a:t>
            </a:r>
            <a:endParaRPr lang="STXinwei" altLang="STXinwei" sz="2700"/>
          </a:p>
          <a:p>
            <a:pPr marL="26034" algn="l" rtl="0" eaLnBrk="0">
              <a:lnSpc>
                <a:spcPts val="4466"/>
              </a:lnSpc>
            </a:pPr>
            <a:r>
              <a:rPr sz="2700" b="1" kern="0" spc="4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制定护理计划</a:t>
            </a:r>
            <a:endParaRPr lang="STXinwei" altLang="STXinwei" sz="2700"/>
          </a:p>
        </p:txBody>
      </p:sp>
      <p:pic>
        <p:nvPicPr>
          <p:cNvPr id="256" name="picture 2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40707" y="25423"/>
            <a:ext cx="1047747" cy="680717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8" name="textbox 258"/>
          <p:cNvSpPr/>
          <p:nvPr/>
        </p:nvSpPr>
        <p:spPr>
          <a:xfrm>
            <a:off x="353747" y="689523"/>
            <a:ext cx="7799705" cy="54311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6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500" b="1" kern="0" spc="-18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种</a:t>
            </a:r>
            <a:r>
              <a:rPr sz="2500" kern="0" spc="40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500" b="1" kern="0" spc="-18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类</a:t>
            </a:r>
            <a:r>
              <a:rPr sz="2500" kern="0" spc="11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500" b="1" kern="0" spc="-18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：</a:t>
            </a:r>
            <a:endParaRPr lang="STXinwei" altLang="STXinwei" sz="2500"/>
          </a:p>
          <a:p>
            <a:pPr marL="45719" algn="l" rtl="0" eaLnBrk="0">
              <a:lnSpc>
                <a:spcPct val="86000"/>
              </a:lnSpc>
              <a:spcBef>
                <a:spcPts val="1135"/>
              </a:spcBef>
            </a:pPr>
            <a:r>
              <a:rPr sz="1400" kern="0" spc="280">
                <a:solidFill>
                  <a:srgbClr val="B13F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◎         </a:t>
            </a:r>
            <a:r>
              <a:rPr sz="2500" b="1" kern="0" spc="2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(1)现有的：指护理对象此时此刻正在</a:t>
            </a:r>
            <a:r>
              <a:rPr sz="2500" b="1" kern="0" spc="2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经</a:t>
            </a:r>
            <a:endParaRPr lang="STXinwei" altLang="STXinwei" sz="2500"/>
          </a:p>
          <a:p>
            <a:pPr marL="273050" algn="l" rtl="0" eaLnBrk="0">
              <a:lnSpc>
                <a:spcPts val="3464"/>
              </a:lnSpc>
            </a:pPr>
            <a:r>
              <a:rPr sz="2500" b="1" kern="0" spc="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历的健康问题的反应。</a:t>
            </a:r>
            <a:endParaRPr lang="STXinwei" altLang="STXinwei" sz="2500"/>
          </a:p>
          <a:p>
            <a:pPr marL="1168400" algn="l" rtl="0" eaLnBrk="0">
              <a:lnSpc>
                <a:spcPct val="91000"/>
              </a:lnSpc>
              <a:spcBef>
                <a:spcPts val="1295"/>
              </a:spcBef>
            </a:pPr>
            <a:r>
              <a:rPr sz="2500" b="1" kern="0" spc="3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(2)潜在的：指危险因素存在，如不加以</a:t>
            </a:r>
            <a:endParaRPr lang="STXinwei" altLang="STXinwei" sz="2500"/>
          </a:p>
          <a:p>
            <a:pPr marL="299720" algn="l" rtl="0" eaLnBrk="0">
              <a:lnSpc>
                <a:spcPct val="95000"/>
              </a:lnSpc>
              <a:spcBef>
                <a:spcPts val="716"/>
              </a:spcBef>
            </a:pPr>
            <a:r>
              <a:rPr sz="2500" kern="0" spc="1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处理就一定会发生的健康问题的反应。</a:t>
            </a:r>
            <a:endParaRPr lang="STXinwei" altLang="STXinwei" sz="2500"/>
          </a:p>
          <a:p>
            <a:pPr marL="304800" indent="863600" algn="l" rtl="0" eaLnBrk="0">
              <a:lnSpc>
                <a:spcPct val="101000"/>
              </a:lnSpc>
              <a:spcBef>
                <a:spcPts val="1050"/>
              </a:spcBef>
            </a:pPr>
            <a:r>
              <a:rPr sz="25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(3)可能的：可疑因素存在，但线索不足</a:t>
            </a:r>
            <a:r>
              <a:rPr sz="2500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，</a:t>
            </a:r>
            <a:r>
              <a:rPr sz="2500" kern="0" spc="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500" b="1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需进一步收集资料以便排除或确认的暂定的</a:t>
            </a:r>
            <a:r>
              <a:rPr sz="2500" b="1" kern="0" spc="2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护</a:t>
            </a:r>
            <a:endParaRPr lang="STXinwei" altLang="STXinwei" sz="2500"/>
          </a:p>
          <a:p>
            <a:pPr marL="273050" algn="l" rtl="0" eaLnBrk="0">
              <a:lnSpc>
                <a:spcPct val="95000"/>
              </a:lnSpc>
              <a:spcBef>
                <a:spcPts val="635"/>
              </a:spcBef>
            </a:pPr>
            <a:r>
              <a:rPr sz="2500" b="1" kern="0" spc="-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理诊断。</a:t>
            </a:r>
            <a:endParaRPr lang="STXinwei" altLang="STXinwei" sz="2500"/>
          </a:p>
          <a:p>
            <a:pPr marL="1168400" algn="l" rtl="0" eaLnBrk="0">
              <a:lnSpc>
                <a:spcPct val="86000"/>
              </a:lnSpc>
              <a:spcBef>
                <a:spcPts val="1070"/>
              </a:spcBef>
            </a:pPr>
            <a:r>
              <a:rPr sz="2500" b="1" kern="0" spc="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(4)健康的：指个人、</a:t>
            </a: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2500" b="1" kern="0" spc="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家庭和</a:t>
            </a:r>
            <a:r>
              <a:rPr sz="2500" b="1" u="sng" kern="0" spc="110">
                <a:solidFill>
                  <a:srgbClr val="FFD13C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社</a:t>
            </a:r>
            <a:r>
              <a:rPr sz="2500" u="sng" kern="0" spc="110">
                <a:solidFill>
                  <a:srgbClr val="FFD13C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500" b="1" u="sng" kern="0" spc="110">
                <a:solidFill>
                  <a:srgbClr val="FFD13C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区</a:t>
            </a:r>
            <a:r>
              <a:rPr sz="2500" b="1" kern="0" spc="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从</a:t>
            </a: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500" b="1" kern="0" spc="1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特定</a:t>
            </a:r>
            <a:endParaRPr lang="STXinwei" altLang="STXinwei" sz="2500"/>
          </a:p>
          <a:p>
            <a:pPr marL="299720" algn="l" rtl="0" eaLnBrk="0">
              <a:lnSpc>
                <a:spcPts val="3480"/>
              </a:lnSpc>
            </a:pPr>
            <a:r>
              <a:rPr sz="2500" kern="0" spc="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的健</a:t>
            </a:r>
            <a:r>
              <a:rPr sz="2500" b="1" kern="0" spc="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康水平向更高的</a:t>
            </a:r>
            <a:r>
              <a:rPr sz="2500" b="1" kern="0" spc="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健康水平发展的护理诊断。</a:t>
            </a:r>
            <a:endParaRPr lang="STXinwei" altLang="STXinwei" sz="2500"/>
          </a:p>
          <a:p>
            <a:pPr marL="1168400" algn="l" rtl="0" eaLnBrk="0">
              <a:lnSpc>
                <a:spcPct val="86000"/>
              </a:lnSpc>
              <a:spcBef>
                <a:spcPts val="1290"/>
              </a:spcBef>
            </a:pPr>
            <a:r>
              <a:rPr sz="2500" b="1" kern="0" spc="3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(5)综合征：指由特定的情景或事件而引</a:t>
            </a:r>
            <a:endParaRPr lang="STXinwei" altLang="STXinwei" sz="2500"/>
          </a:p>
          <a:p>
            <a:pPr marL="273050" algn="l" rtl="0" eaLnBrk="0">
              <a:lnSpc>
                <a:spcPts val="3444"/>
              </a:lnSpc>
            </a:pPr>
            <a:r>
              <a:rPr sz="2500" b="1" kern="0" spc="1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起的一组现有的或有危险的护理诊</a:t>
            </a:r>
            <a:r>
              <a:rPr sz="2500" b="1" kern="0" spc="1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断。</a:t>
            </a:r>
            <a:endParaRPr lang="STXinwei" altLang="STXinwei" sz="2500"/>
          </a:p>
        </p:txBody>
      </p:sp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0" name="picture 2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262" name="textbox 262"/>
          <p:cNvSpPr/>
          <p:nvPr/>
        </p:nvSpPr>
        <p:spPr>
          <a:xfrm>
            <a:off x="515629" y="883635"/>
            <a:ext cx="6741794" cy="35610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05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4000" b="1" kern="0" spc="-39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看法：</a:t>
            </a:r>
            <a:endParaRPr lang="SimHei" altLang="SimHei" sz="4000"/>
          </a:p>
          <a:p>
            <a:pPr algn="r" rtl="0" eaLnBrk="0">
              <a:lnSpc>
                <a:spcPct val="88000"/>
              </a:lnSpc>
              <a:spcBef>
                <a:spcPts val="2077"/>
              </a:spcBef>
            </a:pPr>
            <a:r>
              <a:rPr sz="3100" b="1" kern="0" spc="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诊断：</a:t>
            </a:r>
            <a:r>
              <a:rPr sz="3100" kern="0" spc="0">
                <a:solidFill>
                  <a:srgbClr val="FF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3100" b="1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以从接触</a:t>
            </a:r>
            <a:r>
              <a:rPr sz="3100" b="1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、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</a:t>
            </a:r>
            <a:r>
              <a:rPr sz="3100" b="1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了解到逐</a:t>
            </a:r>
            <a:endParaRPr lang="STXinwei" altLang="STXinwei" sz="3100"/>
          </a:p>
          <a:p>
            <a:pPr marL="353059" indent="38100" algn="l" rtl="0" eaLnBrk="0">
              <a:lnSpc>
                <a:spcPct val="118000"/>
              </a:lnSpc>
              <a:spcBef>
                <a:spcPts val="114"/>
              </a:spcBef>
            </a:pPr>
            <a:r>
              <a:rPr sz="3100" b="1" kern="0" spc="4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步标准化，并能按</a:t>
            </a:r>
            <a:r>
              <a:rPr sz="3100" b="1" kern="0" spc="430">
                <a:solidFill>
                  <a:srgbClr val="A2004B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马斯诺层次需</a:t>
            </a:r>
            <a:r>
              <a:rPr sz="3100" kern="0" spc="50">
                <a:solidFill>
                  <a:srgbClr val="A2004B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370">
                <a:solidFill>
                  <a:srgbClr val="A2004B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要</a:t>
            </a:r>
            <a:r>
              <a:rPr sz="3100" kern="0" spc="490">
                <a:solidFill>
                  <a:srgbClr val="A2004B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370">
                <a:solidFill>
                  <a:srgbClr val="A2004B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论</a:t>
            </a:r>
            <a:r>
              <a:rPr sz="3100" b="1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顺序排列，能找到充足的资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4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料支持护理诊断，并通过护理手</a:t>
            </a:r>
            <a:r>
              <a:rPr sz="3100" kern="0" spc="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3100" b="1" kern="0" spc="3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段达到预期目的。</a:t>
            </a:r>
            <a:endParaRPr lang="STXinwei" altLang="STXinwei" sz="3100"/>
          </a:p>
        </p:txBody>
      </p:sp>
    </p:spTree>
  </p:cSld>
  <p:clrMapOvr>
    <a:masterClrMapping/>
  </p:clrMapOvr>
  <p:transition/>
  <p:timing/>
</p:sld>
</file>

<file path=ppt/slides/slide4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4" name="picture 2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94800" cy="6908800"/>
          </a:xfrm>
          <a:prstGeom prst="rect">
            <a:avLst/>
          </a:prstGeom>
        </p:spPr>
      </p:pic>
      <p:sp>
        <p:nvSpPr>
          <p:cNvPr id="266" name="textbox 266"/>
          <p:cNvSpPr/>
          <p:nvPr/>
        </p:nvSpPr>
        <p:spPr>
          <a:xfrm>
            <a:off x="50836" y="486431"/>
            <a:ext cx="5989320" cy="2520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8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900" kern="0" spc="13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何谓马斯洛层次需要论</a:t>
            </a:r>
            <a:endParaRPr lang="SimHei" altLang="SimHei" sz="3900"/>
          </a:p>
          <a:p>
            <a:pPr algn="r" rtl="0" eaLnBrk="0">
              <a:lnSpc>
                <a:spcPct val="87000"/>
              </a:lnSpc>
              <a:spcBef>
                <a:spcPts val="21"/>
              </a:spcBef>
            </a:pPr>
            <a:r>
              <a:rPr sz="3900" kern="0" spc="19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自我实现</a:t>
            </a:r>
            <a:endParaRPr lang="STXinwei" altLang="STXinwei" sz="3900"/>
          </a:p>
          <a:p>
            <a:pPr marL="4025265" algn="l" rtl="0" eaLnBrk="0">
              <a:lnSpc>
                <a:spcPts val="11539"/>
              </a:lnSpc>
            </a:pPr>
            <a:r>
              <a:rPr sz="3900" kern="0" spc="28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尊重</a:t>
            </a:r>
            <a:endParaRPr lang="STXinwei" altLang="STXinwei" sz="3900"/>
          </a:p>
        </p:txBody>
      </p:sp>
      <p:sp>
        <p:nvSpPr>
          <p:cNvPr id="268" name="textbox 268"/>
          <p:cNvSpPr/>
          <p:nvPr/>
        </p:nvSpPr>
        <p:spPr>
          <a:xfrm>
            <a:off x="3169437" y="4820174"/>
            <a:ext cx="2324735" cy="17392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"/>
          </a:p>
          <a:p>
            <a:pPr algn="r" rtl="0" eaLnBrk="0">
              <a:lnSpc>
                <a:spcPct val="87000"/>
              </a:lnSpc>
              <a:spcBef>
                <a:spcPts val="1"/>
              </a:spcBef>
            </a:pPr>
            <a:r>
              <a:rPr sz="3900" b="1" kern="0" spc="6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安全需要</a:t>
            </a:r>
            <a:endParaRPr lang="STXinwei" altLang="STXinwei" sz="3900"/>
          </a:p>
          <a:p>
            <a:pPr marL="12700" algn="l" rtl="0" eaLnBrk="0">
              <a:lnSpc>
                <a:spcPts val="9399"/>
              </a:lnSpc>
            </a:pPr>
            <a:r>
              <a:rPr sz="3900" b="1" kern="0" spc="-50">
                <a:solidFill>
                  <a:srgbClr val="FFFF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生理需要</a:t>
            </a:r>
            <a:endParaRPr lang="STXinwei" altLang="STXinwei" sz="3900"/>
          </a:p>
        </p:txBody>
      </p:sp>
      <p:sp>
        <p:nvSpPr>
          <p:cNvPr id="270" name="textbox 270"/>
          <p:cNvSpPr/>
          <p:nvPr/>
        </p:nvSpPr>
        <p:spPr>
          <a:xfrm>
            <a:off x="7853814" y="2629965"/>
            <a:ext cx="375920" cy="137286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9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400" kern="0" spc="2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小康阶段</a:t>
            </a:r>
            <a:endParaRPr lang="SimSun" altLang="SimSun" sz="2400"/>
          </a:p>
        </p:txBody>
      </p:sp>
      <p:sp>
        <p:nvSpPr>
          <p:cNvPr id="272" name="textbox 272"/>
          <p:cNvSpPr/>
          <p:nvPr/>
        </p:nvSpPr>
        <p:spPr>
          <a:xfrm>
            <a:off x="8594250" y="4571463"/>
            <a:ext cx="320040" cy="142938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60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温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饱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阶  段</a:t>
            </a:r>
            <a:endParaRPr lang="STXinwei" altLang="STXinwei" sz="2000"/>
          </a:p>
        </p:txBody>
      </p:sp>
      <p:pic>
        <p:nvPicPr>
          <p:cNvPr id="274" name="picture 27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917904" y="3733808"/>
            <a:ext cx="1073217" cy="342866"/>
          </a:xfrm>
          <a:prstGeom prst="rect">
            <a:avLst/>
          </a:prstGeom>
        </p:spPr>
      </p:pic>
      <p:sp>
        <p:nvSpPr>
          <p:cNvPr id="276" name="textbox 276"/>
          <p:cNvSpPr/>
          <p:nvPr/>
        </p:nvSpPr>
        <p:spPr>
          <a:xfrm>
            <a:off x="6925734" y="1314522"/>
            <a:ext cx="1212850" cy="363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3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300" b="1" kern="0" spc="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富裕阶段</a:t>
            </a:r>
            <a:endParaRPr lang="STXinwei" altLang="STXinwei" sz="2300"/>
          </a:p>
        </p:txBody>
      </p:sp>
    </p:spTree>
  </p:cSld>
  <p:clrMapOvr>
    <a:masterClrMapping/>
  </p:clrMapOvr>
  <p:transition/>
  <p:timing/>
</p:sld>
</file>

<file path=ppt/slides/slide4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textbox 278"/>
          <p:cNvSpPr/>
          <p:nvPr/>
        </p:nvSpPr>
        <p:spPr>
          <a:xfrm>
            <a:off x="273177" y="973620"/>
            <a:ext cx="7731759" cy="5163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29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500" b="1" kern="0" spc="26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2.护理诊断和医疗诊断的区别和联</a:t>
            </a:r>
            <a:r>
              <a:rPr sz="3500" b="1" kern="0" spc="250">
                <a:solidFill>
                  <a:srgbClr val="B100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系</a:t>
            </a:r>
            <a:endParaRPr lang="SimHei" altLang="SimHei" sz="3500"/>
          </a:p>
          <a:p>
            <a:pPr marL="288925" algn="l" rtl="0" eaLnBrk="0">
              <a:lnSpc>
                <a:spcPts val="3179"/>
              </a:lnSpc>
              <a:spcBef>
                <a:spcPts val="1976"/>
              </a:spcBef>
            </a:pPr>
            <a:r>
              <a:rPr sz="2600" b="1" kern="0" spc="-18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600" b="1" kern="0" spc="-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侧</a:t>
            </a:r>
            <a:r>
              <a:rPr sz="2600" kern="0" spc="4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b="1" kern="0" spc="-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重</a:t>
            </a:r>
            <a:r>
              <a:rPr sz="2600" kern="0" spc="5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b="1" kern="0" spc="-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点</a:t>
            </a:r>
            <a:endParaRPr lang="STXinwei" altLang="STXinwei" sz="2600"/>
          </a:p>
          <a:p>
            <a:pPr marL="798194" algn="l" rtl="0" eaLnBrk="0">
              <a:lnSpc>
                <a:spcPct val="91000"/>
              </a:lnSpc>
              <a:spcBef>
                <a:spcPts val="546"/>
              </a:spcBef>
            </a:pPr>
            <a:r>
              <a:rPr sz="2700" b="1" kern="0" spc="4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病因诊断/病理生理诊断/病理解剖诊</a:t>
            </a:r>
            <a:endParaRPr lang="STXinwei" altLang="STXinwei" sz="2700"/>
          </a:p>
          <a:p>
            <a:pPr marL="608965" algn="l" rtl="0" eaLnBrk="0">
              <a:lnSpc>
                <a:spcPct val="96000"/>
              </a:lnSpc>
              <a:spcBef>
                <a:spcPts val="695"/>
              </a:spcBef>
            </a:pPr>
            <a:r>
              <a:rPr sz="27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断</a:t>
            </a:r>
            <a:r>
              <a:rPr sz="27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27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疾</a:t>
            </a:r>
            <a:r>
              <a:rPr sz="27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病</a:t>
            </a:r>
            <a:r>
              <a:rPr sz="2700" kern="0" spc="-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2700"/>
          </a:p>
          <a:p>
            <a:pPr marL="944244" algn="l" rtl="0" eaLnBrk="0">
              <a:lnSpc>
                <a:spcPct val="91000"/>
              </a:lnSpc>
              <a:spcBef>
                <a:spcPts val="686"/>
              </a:spcBef>
            </a:pPr>
            <a:r>
              <a:rPr sz="2600" b="1" kern="0" spc="-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反</a:t>
            </a:r>
            <a:r>
              <a:rPr sz="2600" kern="0" spc="4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b="1" kern="0" spc="-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应</a:t>
            </a:r>
            <a:r>
              <a:rPr sz="2600" kern="0" spc="4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b="1" kern="0" spc="-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</a:t>
            </a:r>
            <a:r>
              <a:rPr sz="2600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b="1" kern="0" spc="-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护</a:t>
            </a:r>
            <a:r>
              <a:rPr sz="2600" kern="0" spc="4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b="1" kern="0" spc="-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理</a:t>
            </a:r>
            <a:r>
              <a:rPr sz="2600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b="1" kern="0" spc="-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服</a:t>
            </a:r>
            <a:r>
              <a:rPr sz="2600" kern="0" spc="3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b="1" kern="0" spc="-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务</a:t>
            </a:r>
            <a:r>
              <a:rPr sz="2600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b="1" kern="0" spc="-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对</a:t>
            </a:r>
            <a:r>
              <a:rPr sz="2600" kern="0" spc="4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b="1" kern="0" spc="-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象</a:t>
            </a:r>
            <a:r>
              <a:rPr sz="2600" kern="0" spc="-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b="1" kern="0" spc="-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)</a:t>
            </a:r>
            <a:endParaRPr lang="STXinwei" altLang="STXinwei" sz="2600"/>
          </a:p>
          <a:p>
            <a:pPr marL="288925" algn="l" rtl="0" eaLnBrk="0">
              <a:lnSpc>
                <a:spcPts val="4495"/>
              </a:lnSpc>
            </a:pPr>
            <a:r>
              <a:rPr sz="2600" b="1" kern="0" spc="-20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600" b="1" kern="0" spc="-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稳</a:t>
            </a:r>
            <a:r>
              <a:rPr sz="2600" kern="0" spc="4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b="1" kern="0" spc="-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定</a:t>
            </a:r>
            <a:r>
              <a:rPr sz="2600" kern="0" spc="3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600" b="1" kern="0" spc="-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性</a:t>
            </a:r>
            <a:endParaRPr lang="STXinwei" altLang="STXinwei" sz="2600"/>
          </a:p>
          <a:p>
            <a:pPr marL="944244" algn="l" rtl="0" eaLnBrk="0">
              <a:lnSpc>
                <a:spcPct val="96000"/>
              </a:lnSpc>
              <a:spcBef>
                <a:spcPts val="896"/>
              </a:spcBef>
            </a:pPr>
            <a:r>
              <a:rPr sz="2700" b="1" kern="0" spc="3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相对稳定</a:t>
            </a:r>
            <a:endParaRPr lang="STXinwei" altLang="STXinwei" sz="2700"/>
          </a:p>
          <a:p>
            <a:pPr marL="626744" indent="316865" algn="l" rtl="0" eaLnBrk="0">
              <a:lnSpc>
                <a:spcPct val="103000"/>
              </a:lnSpc>
              <a:spcBef>
                <a:spcPts val="996"/>
              </a:spcBef>
            </a:pPr>
            <a:r>
              <a:rPr sz="2700" b="1" kern="0" spc="4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不稳定，随病情的发展或病</a:t>
            </a:r>
            <a:r>
              <a:rPr sz="2700" b="1" kern="0" spc="4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程而发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    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700" b="1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生改变</a:t>
            </a:r>
            <a:endParaRPr lang="STXinwei" altLang="STXinwei" sz="27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algn="l" rtl="0" eaLnBrk="0">
              <a:lnSpc>
                <a:spcPct val="6692"/>
              </a:lnSpc>
            </a:pPr>
            <a:endParaRPr lang="Arial" altLang="Arial" sz="100"/>
          </a:p>
          <a:p>
            <a:pPr marL="288925" algn="l" rtl="0" eaLnBrk="0">
              <a:lnSpc>
                <a:spcPct val="98000"/>
              </a:lnSpc>
            </a:pPr>
            <a:r>
              <a:rPr sz="2700" b="1" kern="0" spc="350">
                <a:solidFill>
                  <a:srgbClr val="B1008D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◎</a:t>
            </a:r>
            <a:r>
              <a:rPr sz="2700" b="1" kern="0" spc="3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数目：少/多</a:t>
            </a:r>
            <a:endParaRPr lang="STXinwei" altLang="STXinwei" sz="2700"/>
          </a:p>
        </p:txBody>
      </p:sp>
      <p:pic>
        <p:nvPicPr>
          <p:cNvPr id="280" name="picture 2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59741" y="38068"/>
            <a:ext cx="1009681" cy="677545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924800" cy="56388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https://d.book118.com/955313122304011114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283</Paragraphs>
  <Slides>47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baseType="lpstr" size="55">
      <vt:lpstr>Arial</vt:lpstr>
      <vt:lpstr>Calibri</vt:lpstr>
      <vt:lpstr>SimHei</vt:lpstr>
      <vt:lpstr>SimSun</vt:lpstr>
      <vt:lpstr>STXinwei</vt:lpstr>
      <vt:lpstr>FZShuTi</vt:lpstr>
      <vt:lpstr>KaiTi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2024-09-22T01:03:35.206</cp:lastPrinted>
  <dcterms:created xsi:type="dcterms:W3CDTF">2024-09-21T17:03:35Z</dcterms:created>
  <dcterms:modified xsi:type="dcterms:W3CDTF">2024-09-21T17:03:36Z</dcterms:modified>
</cp:coreProperties>
</file>