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D87117-5654-40D8-9B10-EAC9212D4F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CD3ED3-D1F2-4D76-9920-9ABF3A30FA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3B9A69-3284-4406-91B8-930910FA9C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3B2E6E-A5A3-460E-A3FD-2905B5B0F5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77644C-928F-43AA-AA3D-DDE8123063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5FCDB4-CF8C-4B94-933D-5C34FADB9D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AEE0C3-0943-44EB-9726-5E3B552B13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4F7986-150B-435D-A295-D008EDA9E5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1B5D9D-1772-438E-81B5-82C7E283A5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ABF15C-59B4-45D1-929C-A27EA0E47E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CB6B7E-FB2F-4799-B429-500669D306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5321213142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手卫生培养持续改进的意识</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2024-01-19</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手卫生现状及问题</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持续改进手卫生的必要性</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手卫生培养策略与措施</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持续改进手卫生的实践案例</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手卫生持续改进的展望与建议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通过加强手卫生培养，降低因手部污染引起的疾病传播风险，提高公众健康水平。</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新冠疫情等全球卫生事件表明，良好的手卫生习惯对于防控疾病传播至关重要。</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手卫生作为个人卫生习惯的重要组成部分，对于提升社会整体卫生水平和文明程度具有积极意义。</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19304" r="19304"/>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612771" y="3559447"/>
            <a:ext cx="702092" cy="584684"/>
            <a:chOff x="3612771" y="3559447"/>
            <a:chExt cx="702092" cy="584684"/>
          </a:xfrm>
        </p:grpSpPr>
        <p:sp>
          <p:nvSpPr>
            <p:cNvPr id="9" name="Freeform 9"/>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924196" y="1127033"/>
            <a:ext cx="1463040" cy="1463040"/>
            <a:chOff x="6924196" y="1127033"/>
            <a:chExt cx="1463040" cy="1463040"/>
          </a:xfrm>
        </p:grpSpPr>
        <p:sp>
          <p:nvSpPr>
            <p:cNvPr id="15" name="Freeform 15"/>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24196" y="4151964"/>
            <a:ext cx="1463040" cy="1463040"/>
            <a:chOff x="6924196" y="4151964"/>
            <a:chExt cx="1463040" cy="1463040"/>
          </a:xfrm>
        </p:grpSpPr>
        <p:sp>
          <p:nvSpPr>
            <p:cNvPr id="21" name="AutoShape 21"/>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AutoShape 24"/>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提升公众健康水平</a:t>
            </a:r>
            <a:endParaRPr lang="en-US" sz="1100"/>
          </a:p>
        </p:txBody>
      </p:sp>
      <p:sp>
        <p:nvSpPr>
          <p:cNvPr id="25" name="AutoShape 25"/>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应对全球卫生挑战</a:t>
            </a:r>
            <a:endParaRPr lang="en-US" sz="1100"/>
          </a:p>
        </p:txBody>
      </p:sp>
      <p:sp>
        <p:nvSpPr>
          <p:cNvPr id="26" name="AutoShape 26"/>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推动社会文明进步</a:t>
            </a:r>
            <a:endParaRPr lang="en-US" sz="1100"/>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40649" y="44594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良好的手卫生习惯可以减少手部细菌和其他微生物的滋生，从而降低感染疾病的可能性。</a:t>
            </a:r>
            <a:endParaRPr lang="en-US" sz="1100"/>
          </a:p>
        </p:txBody>
      </p:sp>
      <p:sp>
        <p:nvSpPr>
          <p:cNvPr id="3" name="AutoShape 3"/>
          <p:cNvSpPr/>
          <p:nvPr/>
        </p:nvSpPr>
        <p:spPr>
          <a:xfrm>
            <a:off x="5302294" y="2786180"/>
            <a:ext cx="1586556" cy="1586556"/>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974741" y="3458798"/>
            <a:ext cx="242348" cy="24234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95619" y="2778478"/>
            <a:ext cx="1600762" cy="1602131"/>
          </a:xfrm>
          <a:custGeom>
            <a:rect l="l" t="t" r="r" b="b"/>
            <a:pathLst>
              <a:path w="1320" h="1320">
                <a:moveTo>
                  <a:pt x="660" y="0"/>
                </a:moveTo>
                <a:cubicBezTo>
                  <a:pt x="295" y="0"/>
                  <a:pt x="0" y="296"/>
                  <a:pt x="0" y="660"/>
                </a:cubicBezTo>
                <a:cubicBezTo>
                  <a:pt x="0" y="1025"/>
                  <a:pt x="295" y="1320"/>
                  <a:pt x="660" y="1320"/>
                </a:cubicBezTo>
                <a:cubicBezTo>
                  <a:pt x="1025" y="1320"/>
                  <a:pt x="1320" y="1025"/>
                  <a:pt x="1320" y="660"/>
                </a:cubicBezTo>
                <a:cubicBezTo>
                  <a:pt x="1320" y="296"/>
                  <a:pt x="1025" y="0"/>
                  <a:pt x="660" y="0"/>
                </a:cubicBezTo>
                <a:close/>
                <a:moveTo>
                  <a:pt x="660" y="1224"/>
                </a:moveTo>
                <a:cubicBezTo>
                  <a:pt x="349" y="1224"/>
                  <a:pt x="96" y="972"/>
                  <a:pt x="96" y="660"/>
                </a:cubicBezTo>
                <a:cubicBezTo>
                  <a:pt x="96" y="349"/>
                  <a:pt x="349" y="96"/>
                  <a:pt x="660" y="96"/>
                </a:cubicBezTo>
                <a:cubicBezTo>
                  <a:pt x="971" y="96"/>
                  <a:pt x="1224" y="349"/>
                  <a:pt x="1224" y="660"/>
                </a:cubicBezTo>
                <a:cubicBezTo>
                  <a:pt x="1224" y="972"/>
                  <a:pt x="971" y="1224"/>
                  <a:pt x="660" y="122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523933" y="3009188"/>
            <a:ext cx="1143279" cy="1141910"/>
          </a:xfrm>
          <a:custGeom>
            <a:rect l="l" t="t" r="r" b="b"/>
            <a:pathLst>
              <a:path w="942" h="941">
                <a:moveTo>
                  <a:pt x="471" y="0"/>
                </a:moveTo>
                <a:cubicBezTo>
                  <a:pt x="211" y="0"/>
                  <a:pt x="0" y="210"/>
                  <a:pt x="0" y="470"/>
                </a:cubicBezTo>
                <a:cubicBezTo>
                  <a:pt x="0" y="730"/>
                  <a:pt x="211" y="941"/>
                  <a:pt x="471" y="941"/>
                </a:cubicBezTo>
                <a:cubicBezTo>
                  <a:pt x="731" y="941"/>
                  <a:pt x="942" y="730"/>
                  <a:pt x="942" y="470"/>
                </a:cubicBezTo>
                <a:cubicBezTo>
                  <a:pt x="942" y="210"/>
                  <a:pt x="731" y="0"/>
                  <a:pt x="471" y="0"/>
                </a:cubicBezTo>
                <a:close/>
                <a:moveTo>
                  <a:pt x="471" y="854"/>
                </a:moveTo>
                <a:cubicBezTo>
                  <a:pt x="259" y="854"/>
                  <a:pt x="87" y="682"/>
                  <a:pt x="87" y="470"/>
                </a:cubicBezTo>
                <a:cubicBezTo>
                  <a:pt x="87" y="258"/>
                  <a:pt x="259" y="86"/>
                  <a:pt x="471" y="86"/>
                </a:cubicBezTo>
                <a:cubicBezTo>
                  <a:pt x="683" y="86"/>
                  <a:pt x="855" y="258"/>
                  <a:pt x="855" y="470"/>
                </a:cubicBezTo>
                <a:cubicBezTo>
                  <a:pt x="855" y="682"/>
                  <a:pt x="683" y="854"/>
                  <a:pt x="471" y="85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759777" y="3243834"/>
            <a:ext cx="672618" cy="672618"/>
          </a:xfrm>
          <a:custGeom>
            <a:rect l="l" t="t" r="r" b="b"/>
            <a:pathLst>
              <a:path w="554" h="555">
                <a:moveTo>
                  <a:pt x="277" y="0"/>
                </a:moveTo>
                <a:cubicBezTo>
                  <a:pt x="124" y="0"/>
                  <a:pt x="0" y="124"/>
                  <a:pt x="0" y="277"/>
                </a:cubicBezTo>
                <a:cubicBezTo>
                  <a:pt x="0" y="430"/>
                  <a:pt x="124" y="555"/>
                  <a:pt x="277" y="555"/>
                </a:cubicBezTo>
                <a:cubicBezTo>
                  <a:pt x="430" y="555"/>
                  <a:pt x="554" y="430"/>
                  <a:pt x="554" y="277"/>
                </a:cubicBezTo>
                <a:cubicBezTo>
                  <a:pt x="554" y="124"/>
                  <a:pt x="430" y="0"/>
                  <a:pt x="277" y="0"/>
                </a:cubicBezTo>
                <a:close/>
                <a:moveTo>
                  <a:pt x="277" y="464"/>
                </a:moveTo>
                <a:cubicBezTo>
                  <a:pt x="174" y="464"/>
                  <a:pt x="90" y="380"/>
                  <a:pt x="90" y="277"/>
                </a:cubicBezTo>
                <a:cubicBezTo>
                  <a:pt x="90" y="174"/>
                  <a:pt x="174" y="91"/>
                  <a:pt x="277" y="91"/>
                </a:cubicBezTo>
                <a:cubicBezTo>
                  <a:pt x="380" y="91"/>
                  <a:pt x="464" y="174"/>
                  <a:pt x="464" y="277"/>
                </a:cubicBezTo>
                <a:cubicBezTo>
                  <a:pt x="464" y="380"/>
                  <a:pt x="380" y="464"/>
                  <a:pt x="277" y="46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97679" y="2570153"/>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198489" y="2570153"/>
            <a:ext cx="584182" cy="589085"/>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97679" y="4078166"/>
            <a:ext cx="584182" cy="58418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8489" y="4078166"/>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397679" y="2711972"/>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01</a:t>
            </a:r>
            <a:endParaRPr lang="en-US" sz="1100"/>
          </a:p>
        </p:txBody>
      </p:sp>
      <p:sp>
        <p:nvSpPr>
          <p:cNvPr id="13" name="AutoShape 13"/>
          <p:cNvSpPr/>
          <p:nvPr/>
        </p:nvSpPr>
        <p:spPr>
          <a:xfrm>
            <a:off x="4397679" y="4212438"/>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02</a:t>
            </a:r>
            <a:endParaRPr lang="en-US" sz="1100"/>
          </a:p>
        </p:txBody>
      </p:sp>
      <p:sp>
        <p:nvSpPr>
          <p:cNvPr id="14" name="AutoShape 14"/>
          <p:cNvSpPr/>
          <p:nvPr/>
        </p:nvSpPr>
        <p:spPr>
          <a:xfrm>
            <a:off x="7198489" y="2702445"/>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03</a:t>
            </a:r>
            <a:endParaRPr lang="en-US" sz="1100"/>
          </a:p>
        </p:txBody>
      </p:sp>
      <p:sp>
        <p:nvSpPr>
          <p:cNvPr id="15" name="AutoShape 15"/>
          <p:cNvSpPr/>
          <p:nvPr/>
        </p:nvSpPr>
        <p:spPr>
          <a:xfrm>
            <a:off x="7198489" y="4212438"/>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04</a:t>
            </a:r>
            <a:endParaRPr lang="en-US" sz="1100"/>
          </a:p>
        </p:txBody>
      </p:sp>
      <p:sp>
        <p:nvSpPr>
          <p:cNvPr id="16" name="AutoShape 16"/>
          <p:cNvSpPr/>
          <p:nvPr/>
        </p:nvSpPr>
        <p:spPr>
          <a:xfrm>
            <a:off x="1004073" y="1994376"/>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手部是接触和传播病原体的主要途径之一，通过保持手部清洁可以降低许多疾病的传播风险。</a:t>
            </a:r>
            <a:endParaRPr lang="en-US" sz="1100"/>
          </a:p>
        </p:txBody>
      </p:sp>
      <p:sp>
        <p:nvSpPr>
          <p:cNvPr id="17" name="AutoShape 17"/>
          <p:cNvSpPr/>
          <p:nvPr/>
        </p:nvSpPr>
        <p:spPr>
          <a:xfrm>
            <a:off x="8310042" y="19076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保持手部清洁不仅可以预防疾病，还有助于提高个人形象和自信心，增强社交能力。</a:t>
            </a:r>
            <a:endParaRPr lang="en-US" sz="1100"/>
          </a:p>
        </p:txBody>
      </p:sp>
      <p:sp>
        <p:nvSpPr>
          <p:cNvPr id="18" name="AutoShape 18"/>
          <p:cNvSpPr/>
          <p:nvPr/>
        </p:nvSpPr>
        <p:spPr>
          <a:xfrm>
            <a:off x="8310042" y="44594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加强手卫生培养不仅有利于个人健康，也有助于维护公共卫生安全，减少公共卫生事件的发生。</a:t>
            </a:r>
            <a:endParaRPr lang="en-US" sz="1100"/>
          </a:p>
        </p:txBody>
      </p:sp>
      <p:sp>
        <p:nvSpPr>
          <p:cNvPr id="19" name="AutoShape 19"/>
          <p:cNvSpPr/>
          <p:nvPr/>
        </p:nvSpPr>
        <p:spPr>
          <a:xfrm>
            <a:off x="1040649" y="1467965"/>
            <a:ext cx="246808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预防疾病传播</a:t>
            </a:r>
            <a:endParaRPr lang="en-US" sz="1100"/>
          </a:p>
        </p:txBody>
      </p:sp>
      <p:sp>
        <p:nvSpPr>
          <p:cNvPr id="20" name="AutoShape 20"/>
          <p:cNvSpPr/>
          <p:nvPr/>
        </p:nvSpPr>
        <p:spPr>
          <a:xfrm>
            <a:off x="8310042" y="1467965"/>
            <a:ext cx="2480432"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提高生活质量</a:t>
            </a:r>
            <a:endParaRPr lang="en-US" sz="1100"/>
          </a:p>
        </p:txBody>
      </p:sp>
      <p:sp>
        <p:nvSpPr>
          <p:cNvPr id="21" name="AutoShape 21"/>
          <p:cNvSpPr/>
          <p:nvPr/>
        </p:nvSpPr>
        <p:spPr>
          <a:xfrm>
            <a:off x="1040649" y="3846326"/>
            <a:ext cx="246808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维护个人健康</a:t>
            </a:r>
            <a:endParaRPr lang="en-US" sz="1100"/>
          </a:p>
        </p:txBody>
      </p:sp>
      <p:sp>
        <p:nvSpPr>
          <p:cNvPr id="22" name="AutoShape 22"/>
          <p:cNvSpPr/>
          <p:nvPr/>
        </p:nvSpPr>
        <p:spPr>
          <a:xfrm>
            <a:off x="8310042" y="3846326"/>
            <a:ext cx="255036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促进公共卫生</a:t>
            </a:r>
            <a:endParaRPr lang="en-US" sz="1100"/>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手卫生现状及问题</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医务人员手卫生执行不规范</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部分医务人员在日常工作中未能严格遵守手卫生规范，存在洗手不彻底、使用不当等问题。</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手卫生设施不完善</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一些公共场所和医疗机构的手卫生设施不足或不符合规范，如缺乏干手设施、洗手液不足等。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手卫生知识普及不足</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公众对手卫生的重要性认识不足，缺乏正确的洗手方法和时机了解。</a:t>
            </a:r>
          </a:p>
        </p:txBody>
      </p:sp>
      <p:pic>
        <p:nvPicPr>
          <p:cNvPr id="10" name="Picture 10"/>
          <p:cNvPicPr>
            <a:picLocks noChangeAspect="1"/>
          </p:cNvPicPr>
          <p:nvPr/>
        </p:nvPicPr>
        <p:blipFill>
          <a:blip r:embed="rId2"/>
          <a:srcRect l="26042" r="2604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当前手卫生状况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66829" y="2313537"/>
            <a:ext cx="4066829" cy="3122624"/>
          </a:xfrm>
          <a:prstGeom prst="rect">
            <a:avLst/>
          </a:prstGeom>
        </p:spPr>
      </p:pic>
      <p:pic>
        <p:nvPicPr>
          <p:cNvPr id="3" name="Picture 3"/>
          <p:cNvPicPr>
            <a:picLocks noChangeAspect="1"/>
          </p:cNvPicPr>
          <p:nvPr/>
        </p:nvPicPr>
        <p:blipFill>
          <a:blip r:embed="rId3"/>
          <a:srcRect t="7891" b="7891"/>
          <a:stretch>
            <a:fillRect/>
          </a:stretch>
        </p:blipFill>
        <p:spPr>
          <a:xfrm>
            <a:off x="1132390" y="2491315"/>
            <a:ext cx="3735703" cy="2097441"/>
          </a:xfrm>
          <a:prstGeom prst="rect">
            <a:avLst/>
          </a:prstGeom>
        </p:spPr>
      </p:pic>
      <p:sp>
        <p:nvSpPr>
          <p:cNvPr id="4" name="AutoShape 4"/>
          <p:cNvSpPr/>
          <p:nvPr/>
        </p:nvSpPr>
        <p:spPr>
          <a:xfrm>
            <a:off x="5893187"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893187"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893187"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43776" y="2069502"/>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公众和医务人员对手卫生的重视程度不够，缺乏自我保护和保护他人的意识。</a:t>
            </a:r>
            <a:endParaRPr lang="en-US" sz="1100"/>
          </a:p>
        </p:txBody>
      </p:sp>
      <p:sp>
        <p:nvSpPr>
          <p:cNvPr id="8" name="AutoShape 8"/>
          <p:cNvSpPr/>
          <p:nvPr/>
        </p:nvSpPr>
        <p:spPr>
          <a:xfrm>
            <a:off x="6443776" y="3332225"/>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医务人员手卫生培训缺乏系统性和连续性，培训内容与实际工作需求脱节。</a:t>
            </a:r>
            <a:endParaRPr lang="en-US" sz="1100"/>
          </a:p>
        </p:txBody>
      </p:sp>
      <p:sp>
        <p:nvSpPr>
          <p:cNvPr id="9" name="AutoShape 9"/>
          <p:cNvSpPr/>
          <p:nvPr/>
        </p:nvSpPr>
        <p:spPr>
          <a:xfrm>
            <a:off x="6443776" y="4665990"/>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相关部门对手卫生执行情况的监管力度不够，缺乏有效的监督和惩罚措施。</a:t>
            </a:r>
            <a:endParaRPr lang="en-US" sz="1100"/>
          </a:p>
        </p:txBody>
      </p:sp>
      <p:sp>
        <p:nvSpPr>
          <p:cNvPr id="10" name="AutoShape 10"/>
          <p:cNvSpPr/>
          <p:nvPr/>
        </p:nvSpPr>
        <p:spPr>
          <a:xfrm>
            <a:off x="6443776" y="166169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手卫生意识薄弱</a:t>
            </a:r>
            <a:endParaRPr lang="en-US" sz="1100"/>
          </a:p>
        </p:txBody>
      </p:sp>
      <p:sp>
        <p:nvSpPr>
          <p:cNvPr id="11" name="AutoShape 11"/>
          <p:cNvSpPr/>
          <p:nvPr/>
        </p:nvSpPr>
        <p:spPr>
          <a:xfrm>
            <a:off x="6443776" y="301128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手卫生培训不足</a:t>
            </a:r>
            <a:endParaRPr lang="en-US" sz="1100"/>
          </a:p>
        </p:txBody>
      </p:sp>
      <p:sp>
        <p:nvSpPr>
          <p:cNvPr id="12" name="AutoShape 12"/>
          <p:cNvSpPr/>
          <p:nvPr/>
        </p:nvSpPr>
        <p:spPr>
          <a:xfrm>
            <a:off x="6443776" y="4310611"/>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监管力度不足</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存在的问题和挑战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35822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270648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3981427"/>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63746" y="5334806"/>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14336" y="1667166"/>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不同国家和地区的手卫生文化存在差异，影响公众对手卫生的认知和态度。</a:t>
            </a:r>
            <a:endParaRPr lang="en-US" sz="1100"/>
          </a:p>
        </p:txBody>
      </p:sp>
      <p:sp>
        <p:nvSpPr>
          <p:cNvPr id="8" name="AutoShape 8"/>
          <p:cNvSpPr/>
          <p:nvPr/>
        </p:nvSpPr>
        <p:spPr>
          <a:xfrm>
            <a:off x="7114336" y="2929889"/>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教育水平的高低直接影响公众对手卫生知识的理解和掌握程度。</a:t>
            </a:r>
            <a:endParaRPr lang="en-US" sz="1100"/>
          </a:p>
        </p:txBody>
      </p:sp>
      <p:sp>
        <p:nvSpPr>
          <p:cNvPr id="9" name="AutoShape 9"/>
          <p:cNvSpPr/>
          <p:nvPr/>
        </p:nvSpPr>
        <p:spPr>
          <a:xfrm>
            <a:off x="7114336" y="4263654"/>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手卫生宣传和推广活动的力度和效果直接影响公众对手卫生的关注和重视程度。</a:t>
            </a:r>
            <a:endParaRPr lang="en-US" sz="1100"/>
          </a:p>
        </p:txBody>
      </p:sp>
      <p:sp>
        <p:nvSpPr>
          <p:cNvPr id="10" name="AutoShape 10"/>
          <p:cNvSpPr/>
          <p:nvPr/>
        </p:nvSpPr>
        <p:spPr>
          <a:xfrm>
            <a:off x="7114336" y="5567038"/>
            <a:ext cx="3618828" cy="807651"/>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手卫生设施的完善程度和便捷性直接影响公众和医务人员的手卫生执行效果。</a:t>
            </a:r>
            <a:endParaRPr lang="en-US" sz="1100"/>
          </a:p>
        </p:txBody>
      </p:sp>
      <p:sp>
        <p:nvSpPr>
          <p:cNvPr id="11" name="AutoShape 11"/>
          <p:cNvSpPr/>
          <p:nvPr/>
        </p:nvSpPr>
        <p:spPr>
          <a:xfrm>
            <a:off x="7114336" y="1259356"/>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文化背景</a:t>
            </a:r>
            <a:endParaRPr lang="en-US" sz="1100"/>
          </a:p>
        </p:txBody>
      </p:sp>
      <p:sp>
        <p:nvSpPr>
          <p:cNvPr id="12" name="AutoShape 12"/>
          <p:cNvSpPr/>
          <p:nvPr/>
        </p:nvSpPr>
        <p:spPr>
          <a:xfrm>
            <a:off x="7114336" y="260894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教育水平</a:t>
            </a:r>
            <a:endParaRPr lang="en-US" sz="1100"/>
          </a:p>
        </p:txBody>
      </p:sp>
      <p:sp>
        <p:nvSpPr>
          <p:cNvPr id="13" name="AutoShape 13"/>
          <p:cNvSpPr/>
          <p:nvPr/>
        </p:nvSpPr>
        <p:spPr>
          <a:xfrm>
            <a:off x="7114336" y="390827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宣传和推广</a:t>
            </a:r>
            <a:endParaRPr lang="en-US" sz="1100"/>
          </a:p>
        </p:txBody>
      </p:sp>
      <p:sp>
        <p:nvSpPr>
          <p:cNvPr id="14" name="AutoShape 14"/>
          <p:cNvSpPr/>
          <p:nvPr/>
        </p:nvSpPr>
        <p:spPr>
          <a:xfrm>
            <a:off x="7114336" y="5229577"/>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设施条件</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持续改进手卫生的必要性</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890" r="348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678" r="2367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通过加强手卫生，减少因手部污染导致的诊疗过程中的交叉感染，从而降低医疗差错的发生率。</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减少医疗差错</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保持手部清洁可以降低患者感染的风险，有助于提高治疗效果和患者康复速度。</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提高治疗效果</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提高医疗质量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严格执行手卫生规范，可以有效切断病原体的传播途径，降低医院感染的发生率。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通过加强手卫生，减少医护人员手部的病原菌携带，从而保护易感人群免受感染。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降低医院感染率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保护易感人群</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切断传播途径</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增强患者信任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医护人员保持手部清洁，可以让患者感受到医护人员的专业和责任心，从而增强患者对医护人员的信任感。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提高患者就医体验</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通过加强手卫生，减少患者因感染导致的并发症和痛苦，提高患者的就医体验。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提升患者满意度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https://d.book118.com/955321213142011044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2024-09-06T21:22:47.747</cp:lastPrinted>
  <dcterms:created xsi:type="dcterms:W3CDTF">2024-09-06T13:22:47Z</dcterms:created>
  <dcterms:modified xsi:type="dcterms:W3CDTF">2024-09-06T13:22:49Z</dcterms:modified>
</cp:coreProperties>
</file>