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HPPWEW+CBVIVI+ArialMT"/>
      <p:regular r:id="rId20"/>
    </p:embeddedFont>
    <p:embeddedFont>
      <p:font typeface="PBFLLO+MS-UIGothic"/>
      <p:regular r:id="rId21"/>
    </p:embeddedFont>
    <p:embeddedFont>
      <p:font typeface="IMELRR+SAALHC+MicrosoftYaHei-Bold"/>
      <p:regular r:id="rId22"/>
    </p:embeddedFont>
    <p:embeddedFont>
      <p:font typeface="MAUUEG+UPVHOI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0062B-46C5-4AE3-BF7B-A5B26FB22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0B2C7-993C-46F7-9C4A-8A32FECB8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6F401-A37B-474B-992F-37403A8C4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7179F-09FF-46A0-A0CC-8543FC0B5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D7D76A-CC8B-4F51-A23E-61C3EC4F3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6B05D-A81C-4C09-BF80-9D6C1E97E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88EEA2-7778-4745-943B-783B21F43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BA595-27A3-4595-A054-668DE8F6B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717B5-251A-4CE8-97DC-2C2A83557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DA338-6F9A-409B-BFC9-E71C1C704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AFE48-5183-434F-A65B-684C9A81E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22021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1943290"/>
            <a:ext cx="3099873" cy="13324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PPWEW+CBVIVI+ArialMT"/>
                <a:cs typeface="HPPWEW+CBVIV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交接流程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PPWEW+CBVIVI+ArialMT"/>
                <a:cs typeface="HPPWEW+CBVIV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车检查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与准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3040570"/>
            <a:ext cx="3738821" cy="2429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PPWEW+CBVIVI+ArialMT"/>
                <a:cs typeface="HPPWEW+CBVIV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交接流程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详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PPWEW+CBVIVI+ArialMT"/>
                <a:cs typeface="HPPWEW+CBVIV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交付后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工作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PPWEW+CBVIVI+ArialMT"/>
                <a:cs typeface="HPPWEW+CBVIV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交接流程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化建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PPWEW+CBVIVI+ArialMT"/>
                <a:cs typeface="HPPWEW+CBVIV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FFFFFF"/>
                </a:solidFill>
                <a:latin typeface="PBFLLO+MS-UIGothic"/>
                <a:cs typeface="PBFLLO+MS-UIGothic"/>
              </a:rPr>
              <a:t>交接流程案例分析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什么是新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交接流程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MELRR+SAALHC+MicrosoftYaHei-Bold"/>
                <a:cs typeface="IMELRR+SAALHC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MELRR+SAALHC+MicrosoftYaHei-Bold"/>
                <a:cs typeface="IMELRR+SAALHC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交接流程的重要性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确保客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了解和熟悉新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的基本信息和功能，从而更好地使用和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维护车辆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过规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范化的交接流程，可以减少客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在提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车过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程中遇到的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纠纷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，提高客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意度。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交接流程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可以帮助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经销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商和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售人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更好地了解客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需求，提高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售服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FFFFFF"/>
                </a:solidFill>
                <a:latin typeface="PBFLLO+MS-UIGothic"/>
                <a:cs typeface="PBFLLO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交接流程的基本步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3378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IMELRR+SAALHC+MicrosoftYaHei-Bold"/>
                <a:cs typeface="IMELRR+SAALH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97554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IMELRR+SAALHC+MicrosoftYaHei-Bold"/>
                <a:cs typeface="IMELRR+SAALH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2610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IMELRR+SAALHC+MicrosoftYaHei-Bold"/>
                <a:cs typeface="IMELRR+SAALH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98130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IMELRR+SAALHC+MicrosoftYaHei-Bold"/>
                <a:cs typeface="IMELRR+SAALHC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10469" y="191442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IMELRR+SAALHC+MicrosoftYaHei-Bold"/>
                <a:cs typeface="IMELRR+SAALHC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8484" y="2592609"/>
            <a:ext cx="2178049" cy="1005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PBFLLO+MS-UIGothic"/>
                <a:cs typeface="PBFLLO+MS-UIGothic"/>
              </a:rPr>
              <a:t>确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2000" spc="25">
                <a:solidFill>
                  <a:srgbClr val="00B6FF"/>
                </a:solidFill>
                <a:latin typeface="PBFLLO+MS-UIGothic"/>
                <a:cs typeface="PBFLLO+MS-UIGothic"/>
              </a:rPr>
              <a:t>客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00B6FF"/>
                </a:solidFill>
                <a:latin typeface="PBFLLO+MS-UIGothic"/>
                <a:cs typeface="PBFLLO+MS-UIGothic"/>
              </a:rPr>
              <a:t>身份和</a:t>
            </a:r>
          </a:p>
          <a:p>
            <a:pPr marL="0" marR="0">
              <a:lnSpc>
                <a:spcPts val="2000"/>
              </a:lnSpc>
              <a:spcBef>
                <a:spcPts val="914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购车</a:t>
            </a:r>
            <a:r>
              <a:rPr sz="2000" spc="25">
                <a:solidFill>
                  <a:srgbClr val="00B6FF"/>
                </a:solidFill>
                <a:latin typeface="PBFLLO+MS-UIGothic"/>
                <a:cs typeface="PBFLLO+MS-UIGothic"/>
              </a:rPr>
              <a:t>信息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858135" y="2592609"/>
            <a:ext cx="2178049" cy="1005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检查车辆</a:t>
            </a:r>
            <a:r>
              <a:rPr sz="2000" spc="25">
                <a:solidFill>
                  <a:srgbClr val="00B6FF"/>
                </a:solidFill>
                <a:latin typeface="PBFLLO+MS-UIGothic"/>
                <a:cs typeface="PBFLLO+MS-UIGothic"/>
              </a:rPr>
              <a:t>外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观</a:t>
            </a:r>
            <a:r>
              <a:rPr sz="2000">
                <a:solidFill>
                  <a:srgbClr val="00B6FF"/>
                </a:solidFill>
                <a:latin typeface="PBFLLO+MS-UIGothic"/>
                <a:cs typeface="PBFLLO+MS-UIGothic"/>
              </a:rPr>
              <a:t>和</a:t>
            </a:r>
          </a:p>
          <a:p>
            <a:pPr marL="0" marR="0">
              <a:lnSpc>
                <a:spcPts val="2000"/>
              </a:lnSpc>
              <a:spcBef>
                <a:spcPts val="914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PBFLLO+MS-UIGothic"/>
                <a:cs typeface="PBFLLO+MS-UIGothic"/>
              </a:rPr>
              <a:t>内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145404" y="2592609"/>
            <a:ext cx="437857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PBFLLO+MS-UIGothic"/>
                <a:cs typeface="PBFLLO+MS-UIGothic"/>
              </a:rPr>
              <a:t>介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绍车辆</a:t>
            </a:r>
            <a:r>
              <a:rPr sz="2000" spc="25">
                <a:solidFill>
                  <a:srgbClr val="00B6FF"/>
                </a:solidFill>
                <a:latin typeface="PBFLLO+MS-UIGothic"/>
                <a:cs typeface="PBFLLO+MS-UIGothic"/>
              </a:rPr>
              <a:t>功能和</a:t>
            </a:r>
            <a:r>
              <a:rPr sz="2000" spc="3179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办</a:t>
            </a:r>
            <a:r>
              <a:rPr sz="2000" spc="25">
                <a:solidFill>
                  <a:srgbClr val="00B6FF"/>
                </a:solidFill>
                <a:latin typeface="PBFLLO+MS-UIGothic"/>
                <a:cs typeface="PBFLLO+MS-UIGothic"/>
              </a:rPr>
              <a:t>理交接手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续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652000" y="259260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PBFLLO+MS-UIGothic"/>
                <a:cs typeface="PBFLLO+MS-UIGothic"/>
              </a:rPr>
              <a:t>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别</a:t>
            </a:r>
            <a:r>
              <a:rPr sz="2000" spc="25">
                <a:solidFill>
                  <a:srgbClr val="00B6FF"/>
                </a:solidFill>
                <a:latin typeface="PBFLLO+MS-UIGothic"/>
                <a:cs typeface="PBFLLO+MS-UIGothic"/>
              </a:rPr>
              <a:t>客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145404" y="29628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BFLLO+MS-UIGothic"/>
                <a:cs typeface="PBFLLO+MS-UIGothic"/>
              </a:rPr>
              <a:t>使用方法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车辆</a:t>
            </a: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观检查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AUUEG+UPVHOI+MicrosoftYaHei"/>
                <a:cs typeface="MAUUEG+UPVHO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AUUEG+UPVHOI+MicrosoftYaHei"/>
                <a:cs typeface="MAUUEG+UPVHO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AUUEG+UPVHOI+MicrosoftYaHei"/>
                <a:cs typeface="MAUUEG+UPVHO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AUUEG+UPVHOI+MicrosoftYaHei"/>
                <a:cs typeface="MAUUEG+UPVHOI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1550" spc="25">
                <a:solidFill>
                  <a:srgbClr val="00B6FF"/>
                </a:solidFill>
                <a:latin typeface="PBFLLO+MS-UIGothic"/>
                <a:cs typeface="PBFLLO+MS-UIGothic"/>
              </a:rPr>
              <a:t>身漆面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轮</a:t>
            </a:r>
            <a:r>
              <a:rPr sz="1550" spc="25">
                <a:solidFill>
                  <a:srgbClr val="00B6FF"/>
                </a:solidFill>
                <a:latin typeface="PBFLLO+MS-UIGothic"/>
                <a:cs typeface="PBFLLO+MS-UIGothic"/>
              </a:rPr>
              <a:t>胎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BFLLO+MS-UIGothic"/>
                <a:cs typeface="PBFLLO+MS-UIGothic"/>
              </a:rPr>
              <a:t>玻璃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车辆</a:t>
            </a:r>
            <a:r>
              <a:rPr sz="1550" spc="25">
                <a:solidFill>
                  <a:srgbClr val="00B6FF"/>
                </a:solidFill>
                <a:latin typeface="PBFLLO+MS-UIGothic"/>
                <a:cs typeface="PBFLLO+MS-UIGothic"/>
              </a:rPr>
              <a:t>底部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检查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车辆</a:t>
            </a: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饰检查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BFLLO+MS-UIGothic"/>
                <a:cs typeface="PBFLLO+MS-UIGothic"/>
              </a:rPr>
              <a:t>座椅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BFLLO+MS-UIGothic"/>
                <a:cs typeface="PBFLLO+MS-UIGothic"/>
              </a:rPr>
              <a:t>中控台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1550" spc="25">
                <a:solidFill>
                  <a:srgbClr val="00B6FF"/>
                </a:solidFill>
                <a:latin typeface="PBFLLO+MS-UIGothic"/>
                <a:cs typeface="PBFLLO+MS-UIGothic"/>
              </a:rPr>
              <a:t>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盘检查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BFLLO+MS-UIGothic"/>
                <a:cs typeface="PBFLLO+MS-UIGothic"/>
              </a:rPr>
              <a:t>空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00B6FF"/>
                </a:solidFill>
                <a:latin typeface="PBFLLO+MS-UIGothic"/>
                <a:cs typeface="PBFLLO+MS-UIGothic"/>
              </a:rPr>
              <a:t>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统检查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车辆</a:t>
            </a: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机械部件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7180" y="16400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发动</a:t>
            </a:r>
            <a:r>
              <a:rPr sz="2300" spc="25">
                <a:solidFill>
                  <a:srgbClr val="00B6FF"/>
                </a:solidFill>
                <a:latin typeface="PBFLLO+MS-UIGothic"/>
                <a:cs typeface="PBFLLO+MS-UIGothic"/>
              </a:rPr>
              <a:t>机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BFLLO+MS-UIGothic"/>
                <a:cs typeface="PBFLLO+MS-UIGothic"/>
              </a:rPr>
              <a:t>刹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2300" spc="25">
                <a:solidFill>
                  <a:srgbClr val="00B6FF"/>
                </a:solidFill>
                <a:latin typeface="PBFLLO+MS-UIGothic"/>
                <a:cs typeface="PBFLLO+MS-UIGothic"/>
              </a:rPr>
              <a:t>系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统检查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8905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300" spc="25">
                <a:solidFill>
                  <a:srgbClr val="00B6FF"/>
                </a:solidFill>
                <a:latin typeface="PBFLLO+MS-UIGothic"/>
                <a:cs typeface="PBFLLO+MS-UIGothic"/>
              </a:rPr>
              <a:t>向系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统检查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81440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传动</a:t>
            </a:r>
            <a:r>
              <a:rPr sz="2300" spc="25">
                <a:solidFill>
                  <a:srgbClr val="00B6FF"/>
                </a:solidFill>
                <a:latin typeface="PBFLLO+MS-UIGothic"/>
                <a:cs typeface="PBFLLO+MS-UIGothic"/>
              </a:rPr>
              <a:t>系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统检查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车辆</a:t>
            </a: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与清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车辆</a:t>
            </a:r>
            <a:r>
              <a:rPr sz="1550" spc="25">
                <a:solidFill>
                  <a:srgbClr val="00B6FF"/>
                </a:solidFill>
                <a:latin typeface="PBFLLO+MS-UIGothic"/>
                <a:cs typeface="PBFLLO+MS-UIGothic"/>
              </a:rPr>
              <a:t>准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车辆</a:t>
            </a:r>
            <a:r>
              <a:rPr sz="1550" spc="25">
                <a:solidFill>
                  <a:srgbClr val="00B6FF"/>
                </a:solidFill>
                <a:latin typeface="PBFLLO+MS-UIGothic"/>
                <a:cs typeface="PBFLLO+MS-UIGothic"/>
              </a:rPr>
              <a:t>清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接待与信息确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车辆</a:t>
            </a: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信息核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与登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记车辆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信息，包括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牌号、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主信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息、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购车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日期等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钥</a:t>
            </a: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匙与随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3000">
                <a:solidFill>
                  <a:srgbClr val="00B6FF"/>
                </a:solidFill>
                <a:latin typeface="PBFLLO+MS-UIGothic"/>
                <a:cs typeface="PBFLLO+MS-UIGothic"/>
              </a:rPr>
              <a:t>工具交接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407428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将新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车钥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匙交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，并确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是否收到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钥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53882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将随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工具（如千斤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顶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胎等）交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，并确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PBFLLO+MS-UIGothic"/>
                <a:cs typeface="PBFLLO+MS-UIGothic"/>
              </a:rPr>
              <a:t>是否收到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https://d.book118.com/955322021211011114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HPPWEW+CBVIVI+ArialMT</vt:lpstr>
      <vt:lpstr>Times New Roman</vt:lpstr>
      <vt:lpstr>PBFLLO+MS-UIGothic</vt:lpstr>
      <vt:lpstr>SimSun</vt:lpstr>
      <vt:lpstr>IMELRR+SAALHC+MicrosoftYaHei-Bold</vt:lpstr>
      <vt:lpstr>MAUUEG+UPVHOI+MicrosoftYaHei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2024-09-21T16:42:19.207</cp:lastPrinted>
  <dcterms:created xsi:type="dcterms:W3CDTF">2024-09-21T08:42:19Z</dcterms:created>
  <dcterms:modified xsi:type="dcterms:W3CDTF">2024-09-21T08:42:20Z</dcterms:modified>
</cp:coreProperties>
</file>