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9CBA6EB-3FC1-42EC-BF67-27F4295D34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246AA69-A6B1-4317-9A97-C791919BAD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A03553-8946-44C4-9C53-0BBDE5ADBB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19F493C-373C-476E-9B2A-512A2A4B2B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573963B-D4E0-4FAE-9086-ACB6DBDD78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283AF8-BCE9-4BFC-9A51-5D0F2195C6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5B117FF-3BEB-4B1B-A76C-FB00397633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028029-7181-4C3B-9EEC-E0C4A3E9CB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AB854D8-9A15-4274-B5CB-C81C85BD1A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49B9B2-16C7-4137-A020-58C9941191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8022D9-5882-44AA-8C5A-9012916E73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6023241013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470139" y="529006"/>
            <a:ext cx="7248525" cy="16573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ICH生物技术生物药品的量要求</a:t>
            </a:r>
          </a:p>
        </p:txBody>
      </p:sp>
      <p:sp>
        <p:nvSpPr>
          <p:cNvPr id="3" name="TextBox 3"/>
          <p:cNvSpPr txBox="1"/>
          <p:nvPr/>
        </p:nvSpPr>
        <p:spPr>
          <a:xfrm>
            <a:off x="1123166" y="5720870"/>
            <a:ext cx="38671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4" name="TextBox 4"/>
          <p:cNvSpPr txBox="1"/>
          <p:nvPr/>
        </p:nvSpPr>
        <p:spPr>
          <a:xfrm>
            <a:off x="6798437" y="5720870"/>
            <a:ext cx="4267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5170170" y="171260"/>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4" name="AutoShape 4"/>
          <p:cNvSpPr/>
          <p:nvPr/>
        </p:nvSpPr>
        <p:spPr>
          <a:xfrm>
            <a:off x="4467920" y="1030644"/>
            <a:ext cx="3256160" cy="57292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CONTENTS</a:t>
            </a:r>
          </a:p>
        </p:txBody>
      </p:sp>
      <p:sp>
        <p:nvSpPr>
          <p:cNvPr id="5" name="TextBox 5"/>
          <p:cNvSpPr txBox="1"/>
          <p:nvPr/>
        </p:nvSpPr>
        <p:spPr>
          <a:xfrm>
            <a:off x="2054178" y="1507605"/>
            <a:ext cx="8083645" cy="5056027"/>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a:p>
            <a:r>
              <a:t>ICH生物技术指南概述</a:t>
            </a:r>
          </a:p>
          <a:p>
            <a:r>
              <a:t>生物药品的质量要求</a:t>
            </a:r>
          </a:p>
          <a:p>
            <a:r>
              <a:t>ICH生物技术指南对生物药品量的要求</a:t>
            </a:r>
          </a:p>
          <a:p>
            <a:r>
              <a:t>生物药品生产过程中的量控制</a:t>
            </a:r>
          </a:p>
          <a:p>
            <a:r>
              <a:t>ICH生物技术指南的实施与监管</a:t>
            </a:r>
          </a:p>
          <a:p>
            <a: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引言</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阐述ICH生物技术/生物药品的量要求的目的和重要性</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分析当前生物技术/生物药品市场的现状和挑战</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强调制定和实施ICH生物技术/生物药品的量要求的必要性和紧迫性</a:t>
              </a: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rcRect t="19824" b="19824"/>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汇报范围</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介绍本次汇报的范围和重点，包括ICH生物技术/生物药品的量要求的相关内容</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概述ICH生物技术/生物药品的量要求的基本原则和指导原则</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阐述ICH生物技术/生物药品的量要求的具体内容和实施方法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ICH生物技术指南概述</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ICH生物技术指南的产生与发展</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许多国家和地区已经采纳了ICH生物技术指南，并将其作为本国药品监管体系的重要组成部分。</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各国对ICH生物技术指南的采纳</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随着生物技术的快速发展，国际药品监管机构（ICH）认识到制定统一标准的必要性，于是开始着手制定生物技术指南。</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ICH生物技术指南的起源</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自1990年代初期以来，ICH生物技术指南经历了多次修订和更新，以适应不断变化的科学和技术环境。</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ICH生物技术指南的演进</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质量要求</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ICH生物技术指南对生物药品的质量提出了严格要求，包括纯度、效价、安全性等方面。</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生产过程控制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指南强调了对生物药品生产过程的全面控制，包括原材料、生产工艺、设备等方面的管理。</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临床前研究与临床研究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ICH生物技术指南规定了生物药品在临床前研究和临床研究阶段需要遵循的原则和要求。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ICH生物技术指南的核心内容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促进国际交流与合作</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通过遵循统一的ICH生物技术指南，不同国家和地区的药品监管机构和企业可以更加便捷地开展国际交流与合作。</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推动生物药品产业发展</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ICH生物技术指南的实施有助于推动生物药品产业的健康发展，提高产业的整体竞争力和创新水平。</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统一国际标准</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ICH生物技术指南为全球范围内的生物药品研发、生产和监管提供了统一的国际标准，有助于提高药品的质量和安全性。</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CF9"/>
                </a:solidFill>
                <a:latin typeface="Calibri"/>
                <a:ea typeface="+mn-ea"/>
                <a:cs typeface="+mn-cs"/>
              </a:defRPr>
            </a:lvl1pPr>
            <a:lvl2pPr marL="457200" algn="l" defTabSz="914400" rtl="0" eaLnBrk="1" latinLnBrk="0" hangingPunct="1">
              <a:defRPr sz="1800" kern="1200">
                <a:solidFill>
                  <a:srgbClr val="FFFCF9"/>
                </a:solidFill>
                <a:latin typeface="Calibri"/>
                <a:ea typeface="+mn-ea"/>
                <a:cs typeface="+mn-cs"/>
              </a:defRPr>
            </a:lvl2pPr>
            <a:lvl3pPr marL="914400" algn="l" defTabSz="914400" rtl="0" eaLnBrk="1" latinLnBrk="0" hangingPunct="1">
              <a:defRPr sz="1800" kern="1200">
                <a:solidFill>
                  <a:srgbClr val="FFFCF9"/>
                </a:solidFill>
                <a:latin typeface="Calibri"/>
                <a:ea typeface="+mn-ea"/>
                <a:cs typeface="+mn-cs"/>
              </a:defRPr>
            </a:lvl3pPr>
            <a:lvl4pPr marL="1371600" algn="l" defTabSz="914400" rtl="0" eaLnBrk="1" latinLnBrk="0" hangingPunct="1">
              <a:defRPr sz="1800" kern="1200">
                <a:solidFill>
                  <a:srgbClr val="FFFCF9"/>
                </a:solidFill>
                <a:latin typeface="Calibri"/>
                <a:ea typeface="+mn-ea"/>
                <a:cs typeface="+mn-cs"/>
              </a:defRPr>
            </a:lvl4pPr>
            <a:lvl5pPr marL="1828800" algn="l" defTabSz="914400" rtl="0" eaLnBrk="1" latinLnBrk="0" hangingPunct="1">
              <a:defRPr sz="1800" kern="1200">
                <a:solidFill>
                  <a:srgbClr val="FFFCF9"/>
                </a:solidFill>
                <a:latin typeface="Calibri"/>
                <a:ea typeface="+mn-ea"/>
                <a:cs typeface="+mn-cs"/>
              </a:defRPr>
            </a:lvl5pPr>
            <a:lvl6pPr marL="2286000" algn="l" defTabSz="914400" rtl="0" eaLnBrk="1" latinLnBrk="0" hangingPunct="1">
              <a:defRPr sz="1800" kern="1200">
                <a:solidFill>
                  <a:srgbClr val="FFFCF9"/>
                </a:solidFill>
                <a:latin typeface="Calibri"/>
                <a:ea typeface="+mn-ea"/>
                <a:cs typeface="+mn-cs"/>
              </a:defRPr>
            </a:lvl6pPr>
            <a:lvl7pPr marL="2743200" algn="l" defTabSz="914400" rtl="0" eaLnBrk="1" latinLnBrk="0" hangingPunct="1">
              <a:defRPr sz="1800" kern="1200">
                <a:solidFill>
                  <a:srgbClr val="FFFCF9"/>
                </a:solidFill>
                <a:latin typeface="Calibri"/>
                <a:ea typeface="+mn-ea"/>
                <a:cs typeface="+mn-cs"/>
              </a:defRPr>
            </a:lvl7pPr>
            <a:lvl8pPr marL="3200400" algn="l" defTabSz="914400" rtl="0" eaLnBrk="1" latinLnBrk="0" hangingPunct="1">
              <a:defRPr sz="1800" kern="1200">
                <a:solidFill>
                  <a:srgbClr val="FFFCF9"/>
                </a:solidFill>
                <a:latin typeface="Calibri"/>
                <a:ea typeface="+mn-ea"/>
                <a:cs typeface="+mn-cs"/>
              </a:defRPr>
            </a:lvl8pPr>
            <a:lvl9pPr marL="3657600" algn="l" defTabSz="914400" rtl="0" eaLnBrk="1" latinLnBrk="0" hangingPunct="1">
              <a:defRPr sz="1800" kern="1200">
                <a:solidFill>
                  <a:srgbClr val="FFFCF9"/>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ICH生物技术指南的意义和影响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生物药品的质量要求</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生物药品的定义和分类</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生物药品是利用生物技术生产的具有预防、治疗或诊断疾病作用的生物制品，包括基因工程药物、细胞工程药物、发酵工程药物等。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生物药品分类</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根据来源和性质不同，生物药品可分为重组蛋白类药物、抗体类药物、基因治疗类药物、细胞治疗类药物等。</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24982"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1156502"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61954" y="1810207"/>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3617"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生物药品应具有高度的纯度，杂质和污染物的含量应严格控制。</a:t>
            </a:r>
          </a:p>
        </p:txBody>
      </p:sp>
      <p:sp>
        <p:nvSpPr>
          <p:cNvPr id="6" name="TextBox 6"/>
          <p:cNvSpPr txBox="1"/>
          <p:nvPr/>
        </p:nvSpPr>
        <p:spPr>
          <a:xfrm>
            <a:off x="525002"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纯度</a:t>
            </a:r>
          </a:p>
        </p:txBody>
      </p:sp>
      <p:sp>
        <p:nvSpPr>
          <p:cNvPr id="7" name="AutoShape 7"/>
          <p:cNvSpPr/>
          <p:nvPr/>
        </p:nvSpPr>
        <p:spPr>
          <a:xfrm>
            <a:off x="3311581"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a:off x="4043101"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370216"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生物药品应无毒性、无热源、无致敏性，确保用药安全。</a:t>
            </a:r>
          </a:p>
        </p:txBody>
      </p:sp>
      <p:sp>
        <p:nvSpPr>
          <p:cNvPr id="10" name="TextBox 10"/>
          <p:cNvSpPr txBox="1"/>
          <p:nvPr/>
        </p:nvSpPr>
        <p:spPr>
          <a:xfrm>
            <a:off x="3411600"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安全性</a:t>
            </a:r>
          </a:p>
        </p:txBody>
      </p:sp>
      <p:sp>
        <p:nvSpPr>
          <p:cNvPr id="11" name="AutoShape 11"/>
          <p:cNvSpPr/>
          <p:nvPr/>
        </p:nvSpPr>
        <p:spPr>
          <a:xfrm>
            <a:off x="6198179"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2700000">
            <a:off x="6929699"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56815"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生物药品应具有明确的疗效和生物活性，确保治疗效果。</a:t>
            </a:r>
          </a:p>
        </p:txBody>
      </p:sp>
      <p:sp>
        <p:nvSpPr>
          <p:cNvPr id="14" name="TextBox 14"/>
          <p:cNvSpPr txBox="1"/>
          <p:nvPr/>
        </p:nvSpPr>
        <p:spPr>
          <a:xfrm>
            <a:off x="6298199"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有效性</a:t>
            </a:r>
          </a:p>
        </p:txBody>
      </p:sp>
      <p:sp>
        <p:nvSpPr>
          <p:cNvPr id="15" name="AutoShape 15"/>
          <p:cNvSpPr/>
          <p:nvPr/>
        </p:nvSpPr>
        <p:spPr>
          <a:xfrm>
            <a:off x="9084778" y="2204114"/>
            <a:ext cx="2682240" cy="4040827"/>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2700000">
            <a:off x="9816298" y="1594514"/>
            <a:ext cx="1219200" cy="1219200"/>
          </a:xfrm>
          <a:prstGeom prst="round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9143413" y="3680389"/>
            <a:ext cx="2562225" cy="2247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生物药品应具有稳定的物理化学性质和生物学活性，确保在储存和运输过程中保持其有效性。</a:t>
            </a:r>
          </a:p>
        </p:txBody>
      </p:sp>
      <p:sp>
        <p:nvSpPr>
          <p:cNvPr id="18" name="TextBox 18"/>
          <p:cNvSpPr txBox="1"/>
          <p:nvPr/>
        </p:nvSpPr>
        <p:spPr>
          <a:xfrm>
            <a:off x="9184798" y="3066218"/>
            <a:ext cx="2482200"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稳定性</a:t>
            </a:r>
          </a:p>
        </p:txBody>
      </p:sp>
      <p:sp>
        <p:nvSpPr>
          <p:cNvPr id="19" name="Freeform 19"/>
          <p:cNvSpPr/>
          <p:nvPr/>
        </p:nvSpPr>
        <p:spPr>
          <a:xfrm>
            <a:off x="4283378" y="1899021"/>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126527" y="1849642"/>
            <a:ext cx="825545" cy="78209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0065807" y="1802042"/>
            <a:ext cx="720182" cy="657840"/>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生物药品的质量标准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6541" r="26541"/>
          <a:stretch>
            <a:fillRect/>
          </a:stretch>
        </p:blipFill>
        <p:spPr>
          <a:xfrm>
            <a:off x="8422414"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通过优化生产工艺参数和操作条件，确保生产过程的稳定性和可控性，从源头上保证产品质量。</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生产工艺控制</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采用先进的分析技术和方法，对生物药品进行全面的质量检验，包括纯度、安全性、有效性等方面的检测。</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质量检验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对生物药品进行加速稳定性试验和长期稳定性试验，以预测其在储存和运输过程中的稳定性变化。</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稳定性考察</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对不同批次生产的生物药品进行一致性评价，确保不同批次产品质量的稳定性和一致性。</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批次间一致性评价</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生物药品的质量控制方法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990837"/>
            <a:ext cx="7405389" cy="1138956"/>
            <a:chOff x="2393306" y="1990837"/>
            <a:chExt cx="7405389" cy="1138956"/>
          </a:xfrm>
        </p:grpSpPr>
        <p:sp>
          <p:nvSpPr>
            <p:cNvPr id="3" name="TextBox 3"/>
            <p:cNvSpPr txBox="1"/>
            <p:nvPr/>
          </p:nvSpPr>
          <p:spPr>
            <a:xfrm>
              <a:off x="2393306" y="199083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grpSp>
      <p:sp>
        <p:nvSpPr>
          <p:cNvPr id="4" name="TextBox 4"/>
          <p:cNvSpPr txBox="1"/>
          <p:nvPr/>
        </p:nvSpPr>
        <p:spPr>
          <a:xfrm>
            <a:off x="1651635" y="3830878"/>
            <a:ext cx="8888730" cy="1510665"/>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ICH生物技术指南对生物药品量的要求</a:t>
            </a:r>
          </a:p>
        </p:txBody>
      </p:sp>
      <p:grpSp>
        <p:nvGrpSpPr>
          <p:cNvPr id="5" name="Group 5"/>
          <p:cNvGrpSpPr/>
          <p:nvPr/>
        </p:nvGrpSpPr>
        <p:grpSpPr>
          <a:xfrm>
            <a:off x="5017700" y="5577969"/>
            <a:ext cx="2156600" cy="638034"/>
            <a:chOff x="5017700" y="5577969"/>
            <a:chExt cx="2156600" cy="638034"/>
          </a:xfrm>
        </p:grpSpPr>
        <p:sp>
          <p:nvSpPr>
            <p:cNvPr id="6" name="TextBox 6"/>
            <p:cNvSpPr txBox="1"/>
            <p:nvPr/>
          </p:nvSpPr>
          <p:spPr>
            <a:xfrm>
              <a:off x="5017700" y="5577969"/>
              <a:ext cx="2156600" cy="63803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生物药品量是指生物药品中活性成分的含量，是评价生物药品质量和疗效的重要指标。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生物药品量的重要性</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生物药品量的准确测定对于确保药品的安全性和有效性至关重要。它有助于确定药品的剂量、给药频率以及治疗窗，从而确保患者获得最佳的治疗效果。</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生物药品量的定义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生物药品量的定义和重要性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https://d.book118.com/956023241013010043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5C0B15"/>
      </a:dk1>
      <a:lt1>
        <a:srgbClr val="FFFCF9"/>
      </a:lt1>
      <a:dk2>
        <a:srgbClr val="000000"/>
      </a:dk2>
      <a:lt2>
        <a:srgbClr val="FFFFFF"/>
      </a:lt2>
      <a:accent1>
        <a:srgbClr val="BA242F"/>
      </a:accent1>
      <a:accent2>
        <a:srgbClr val="C49E6D"/>
      </a:accent2>
      <a:accent3>
        <a:srgbClr val="E71A34"/>
      </a:accent3>
      <a:accent4>
        <a:srgbClr val="E8C496"/>
      </a:accent4>
      <a:accent5>
        <a:srgbClr val="EA6A6A"/>
      </a:accent5>
      <a:accent6>
        <a:srgbClr val="979797"/>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16</vt:i4>
      </vt:variant>
    </vt:vector>
  </HeadingPairs>
  <TitlesOfParts>
    <vt:vector baseType="lpstr" size="19">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2024-09-10T20:04:32.520</cp:lastPrinted>
  <dcterms:created xsi:type="dcterms:W3CDTF">2024-09-10T12:04:32Z</dcterms:created>
  <dcterms:modified xsi:type="dcterms:W3CDTF">2024-09-10T12:04:34Z</dcterms:modified>
</cp:coreProperties>
</file>