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92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0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ADFB1-E591-454B-9919-2FD40F25D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2B662-E207-4E66-ABD2-D0DE61AFC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C8453-B12D-42DC-A25F-584A55E26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4BF83B-D5B6-4C63-B55D-66D569AD8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4FEA12-5BFE-4088-89C2-2B873481D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605579-9D13-4858-B90F-8D6721547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F5739B-BD0D-4699-A821-920F637FC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0B8262-19FF-4FA5-B0F2-E61E95E31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386232-770C-4D46-83CE-1120D5706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0B872-A72D-4BE5-95F1-56FC3F48A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87B4CA-7684-4B30-8E1F-EEFCA0408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918" r:id="rId2"/>
    <p:sldLayoutId id="2147489919" r:id="rId3"/>
    <p:sldLayoutId id="2147489920" r:id="rId4"/>
    <p:sldLayoutId id="2147489921" r:id="rId5"/>
    <p:sldLayoutId id="2147489922" r:id="rId6"/>
    <p:sldLayoutId id="2147489923" r:id="rId7"/>
    <p:sldLayoutId id="2147489924" r:id="rId8"/>
    <p:sldLayoutId id="2147489925" r:id="rId9"/>
    <p:sldLayoutId id="2147489926" r:id="rId10"/>
    <p:sldLayoutId id="214748992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18" Type="http://schemas.openxmlformats.org/officeDocument/2006/relationships/tags" Target="../tags/tag166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18" Type="http://schemas.openxmlformats.org/officeDocument/2006/relationships/tags" Target="../tags/tag201.xml" /><Relationship Id="rId19" Type="http://schemas.openxmlformats.org/officeDocument/2006/relationships/tags" Target="../tags/tag202.xml" /><Relationship Id="rId2" Type="http://schemas.openxmlformats.org/officeDocument/2006/relationships/tags" Target="../tags/tag185.xml" /><Relationship Id="rId20" Type="http://schemas.openxmlformats.org/officeDocument/2006/relationships/tags" Target="../tags/tag203.xml" /><Relationship Id="rId21" Type="http://schemas.openxmlformats.org/officeDocument/2006/relationships/tags" Target="../tags/tag204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18" Type="http://schemas.openxmlformats.org/officeDocument/2006/relationships/tags" Target="../tags/tag221.xml" /><Relationship Id="rId19" Type="http://schemas.openxmlformats.org/officeDocument/2006/relationships/tags" Target="../tags/tag222.xml" /><Relationship Id="rId2" Type="http://schemas.openxmlformats.org/officeDocument/2006/relationships/tags" Target="../tags/tag205.xml" /><Relationship Id="rId20" Type="http://schemas.openxmlformats.org/officeDocument/2006/relationships/tags" Target="../tags/tag223.xml" /><Relationship Id="rId21" Type="http://schemas.openxmlformats.org/officeDocument/2006/relationships/tags" Target="../tags/tag224.xml" /><Relationship Id="rId22" Type="http://schemas.openxmlformats.org/officeDocument/2006/relationships/tags" Target="../tags/tag225.xml" /><Relationship Id="rId23" Type="http://schemas.openxmlformats.org/officeDocument/2006/relationships/tags" Target="../tags/tag226.xml" /><Relationship Id="rId24" Type="http://schemas.openxmlformats.org/officeDocument/2006/relationships/tags" Target="../tags/tag227.xml" /><Relationship Id="rId25" Type="http://schemas.openxmlformats.org/officeDocument/2006/relationships/tags" Target="../tags/tag228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14" Type="http://schemas.openxmlformats.org/officeDocument/2006/relationships/tags" Target="../tags/tag241.xml" /><Relationship Id="rId15" Type="http://schemas.openxmlformats.org/officeDocument/2006/relationships/tags" Target="../tags/tag242.xml" /><Relationship Id="rId16" Type="http://schemas.openxmlformats.org/officeDocument/2006/relationships/tags" Target="../tags/tag243.xml" /><Relationship Id="rId17" Type="http://schemas.openxmlformats.org/officeDocument/2006/relationships/tags" Target="../tags/tag244.xml" /><Relationship Id="rId18" Type="http://schemas.openxmlformats.org/officeDocument/2006/relationships/tags" Target="../tags/tag245.xml" /><Relationship Id="rId19" Type="http://schemas.openxmlformats.org/officeDocument/2006/relationships/tags" Target="../tags/tag246.xml" /><Relationship Id="rId2" Type="http://schemas.openxmlformats.org/officeDocument/2006/relationships/tags" Target="../tags/tag229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ags" Target="../tags/tag252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3.xml" /><Relationship Id="rId3" Type="http://schemas.openxmlformats.org/officeDocument/2006/relationships/tags" Target="../tags/tag254.xml" /><Relationship Id="rId4" Type="http://schemas.openxmlformats.org/officeDocument/2006/relationships/tags" Target="../tags/tag255.xml" /><Relationship Id="rId5" Type="http://schemas.openxmlformats.org/officeDocument/2006/relationships/tags" Target="../tags/tag25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14" Type="http://schemas.openxmlformats.org/officeDocument/2006/relationships/tags" Target="../tags/tag269.xml" /><Relationship Id="rId15" Type="http://schemas.openxmlformats.org/officeDocument/2006/relationships/tags" Target="../tags/tag270.xml" /><Relationship Id="rId16" Type="http://schemas.openxmlformats.org/officeDocument/2006/relationships/tags" Target="../tags/tag271.xml" /><Relationship Id="rId17" Type="http://schemas.openxmlformats.org/officeDocument/2006/relationships/tags" Target="../tags/tag272.xml" /><Relationship Id="rId18" Type="http://schemas.openxmlformats.org/officeDocument/2006/relationships/tags" Target="../tags/tag273.xml" /><Relationship Id="rId19" Type="http://schemas.openxmlformats.org/officeDocument/2006/relationships/tags" Target="../tags/tag274.xml" /><Relationship Id="rId2" Type="http://schemas.openxmlformats.org/officeDocument/2006/relationships/tags" Target="../tags/tag257.xml" /><Relationship Id="rId20" Type="http://schemas.openxmlformats.org/officeDocument/2006/relationships/tags" Target="../tags/tag275.xml" /><Relationship Id="rId21" Type="http://schemas.openxmlformats.org/officeDocument/2006/relationships/tags" Target="../tags/tag276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2" Type="http://schemas.openxmlformats.org/officeDocument/2006/relationships/tags" Target="../tags/tag277.xml" /><Relationship Id="rId3" Type="http://schemas.openxmlformats.org/officeDocument/2006/relationships/tags" Target="../tags/tag278.xml" /><Relationship Id="rId4" Type="http://schemas.openxmlformats.org/officeDocument/2006/relationships/tags" Target="../tags/tag279.xml" /><Relationship Id="rId5" Type="http://schemas.openxmlformats.org/officeDocument/2006/relationships/tags" Target="../tags/tag280.xml" /><Relationship Id="rId6" Type="http://schemas.openxmlformats.org/officeDocument/2006/relationships/tags" Target="../tags/tag281.xml" /><Relationship Id="rId7" Type="http://schemas.openxmlformats.org/officeDocument/2006/relationships/tags" Target="../tags/tag282.xml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7.xml" /><Relationship Id="rId11" Type="http://schemas.openxmlformats.org/officeDocument/2006/relationships/tags" Target="../tags/tag298.xml" /><Relationship Id="rId12" Type="http://schemas.openxmlformats.org/officeDocument/2006/relationships/tags" Target="../tags/tag299.xml" /><Relationship Id="rId13" Type="http://schemas.openxmlformats.org/officeDocument/2006/relationships/tags" Target="../tags/tag300.xml" /><Relationship Id="rId2" Type="http://schemas.openxmlformats.org/officeDocument/2006/relationships/tags" Target="../tags/tag289.xml" /><Relationship Id="rId3" Type="http://schemas.openxmlformats.org/officeDocument/2006/relationships/tags" Target="../tags/tag290.xml" /><Relationship Id="rId4" Type="http://schemas.openxmlformats.org/officeDocument/2006/relationships/tags" Target="../tags/tag291.xml" /><Relationship Id="rId5" Type="http://schemas.openxmlformats.org/officeDocument/2006/relationships/tags" Target="../tags/tag292.xml" /><Relationship Id="rId6" Type="http://schemas.openxmlformats.org/officeDocument/2006/relationships/tags" Target="../tags/tag293.xml" /><Relationship Id="rId7" Type="http://schemas.openxmlformats.org/officeDocument/2006/relationships/tags" Target="../tags/tag294.xml" /><Relationship Id="rId8" Type="http://schemas.openxmlformats.org/officeDocument/2006/relationships/tags" Target="../tags/tag295.xml" /><Relationship Id="rId9" Type="http://schemas.openxmlformats.org/officeDocument/2006/relationships/tags" Target="../tags/tag29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03414404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心理卫生与心理疾病的康复教案设计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642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心理卫生与心理疾病的概述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心理疾病的康复目标与原则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心理疾病的康复方法与策略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心理疾病的预防与控制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教案设计的要点与技巧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心理卫生与心理疾病的概述</a:t>
            </a:r>
            <a:endParaRPr lang="zh-CN" altLang="en-US"/>
          </a:p>
        </p:txBody>
      </p:sp>
      <p:sp>
        <p:nvSpPr>
          <p:cNvPr id="104897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897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心理卫生的定义与重要性</a:t>
            </a:r>
            <a:endParaRPr lang="zh-CN" altLang="en-US"/>
          </a:p>
        </p:txBody>
      </p:sp>
      <p:sp>
        <p:nvSpPr>
          <p:cNvPr id="104902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心理卫生的定义：指个体在心理、情感、认知和行为等方面保持健康状态的能力。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心理卫生的重要性：心理卫生是维护个体心理健康、预防心理疾病的重要因素。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心理卫生的影响因素：包括遗传、环境、教育、社会支持等。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心理卫生的促进方法：包括保持良好的生活习惯、进行心理调适、寻求社会支持等。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心理疾病的分类与特征</a:t>
            </a:r>
            <a:endParaRPr lang="zh-CN" altLang="en-US"/>
          </a:p>
        </p:txBody>
      </p:sp>
      <p:sp>
        <p:nvSpPr>
          <p:cNvPr id="1049078" name="弧形 58"/>
          <p:cNvSpPr/>
          <p:nvPr>
            <p:custDataLst>
              <p:tags r:id="rId2"/>
            </p:custDataLst>
          </p:nvPr>
        </p:nvSpPr>
        <p:spPr>
          <a:xfrm>
            <a:off x="8756622" y="2459511"/>
            <a:ext cx="2821631" cy="282163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椭圆 30"/>
          <p:cNvSpPr/>
          <p:nvPr>
            <p:custDataLst>
              <p:tags r:id="rId3"/>
            </p:custDataLst>
          </p:nvPr>
        </p:nvSpPr>
        <p:spPr>
          <a:xfrm>
            <a:off x="8981416" y="2683543"/>
            <a:ext cx="2372913" cy="2372913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椭圆 31"/>
          <p:cNvSpPr/>
          <p:nvPr>
            <p:custDataLst>
              <p:tags r:id="rId4"/>
            </p:custDataLst>
          </p:nvPr>
        </p:nvSpPr>
        <p:spPr>
          <a:xfrm>
            <a:off x="9294604" y="2730788"/>
            <a:ext cx="320338" cy="320338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正文"/>
          <p:cNvSpPr txBox="1"/>
          <p:nvPr>
            <p:custDataLst>
              <p:tags r:id="rId5"/>
            </p:custDataLst>
          </p:nvPr>
        </p:nvSpPr>
        <p:spPr>
          <a:xfrm>
            <a:off x="9349469" y="3368594"/>
            <a:ext cx="1636665" cy="11257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精神分裂症的特征：幻觉、妄想、思维混乱、行为异常等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弧形 57"/>
          <p:cNvSpPr/>
          <p:nvPr>
            <p:custDataLst>
              <p:tags r:id="rId6"/>
            </p:custDataLst>
          </p:nvPr>
        </p:nvSpPr>
        <p:spPr>
          <a:xfrm>
            <a:off x="608400" y="2459511"/>
            <a:ext cx="2821631" cy="282163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椭圆 22"/>
          <p:cNvSpPr/>
          <p:nvPr>
            <p:custDataLst>
              <p:tags r:id="rId7"/>
            </p:custDataLst>
          </p:nvPr>
        </p:nvSpPr>
        <p:spPr>
          <a:xfrm>
            <a:off x="6982652" y="2683543"/>
            <a:ext cx="2372913" cy="2372913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椭圆 23"/>
          <p:cNvSpPr/>
          <p:nvPr>
            <p:custDataLst>
              <p:tags r:id="rId8"/>
            </p:custDataLst>
          </p:nvPr>
        </p:nvSpPr>
        <p:spPr>
          <a:xfrm>
            <a:off x="7295840" y="2730788"/>
            <a:ext cx="320338" cy="32033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正文"/>
          <p:cNvSpPr txBox="1"/>
          <p:nvPr>
            <p:custDataLst>
              <p:tags r:id="rId9"/>
            </p:custDataLst>
          </p:nvPr>
        </p:nvSpPr>
        <p:spPr>
          <a:xfrm>
            <a:off x="7350705" y="3368594"/>
            <a:ext cx="1636665" cy="11257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强迫症的特征：强迫行为、强迫思维、焦虑不安等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94" name="椭圆 24"/>
          <p:cNvSpPr/>
          <p:nvPr>
            <p:custDataLst>
              <p:tags r:id="rId10"/>
            </p:custDataLst>
          </p:nvPr>
        </p:nvSpPr>
        <p:spPr>
          <a:xfrm>
            <a:off x="5004462" y="2683543"/>
            <a:ext cx="2372913" cy="2372913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椭圆 25"/>
          <p:cNvSpPr/>
          <p:nvPr>
            <p:custDataLst>
              <p:tags r:id="rId11"/>
            </p:custDataLst>
          </p:nvPr>
        </p:nvSpPr>
        <p:spPr>
          <a:xfrm>
            <a:off x="5318412" y="2730788"/>
            <a:ext cx="320338" cy="320338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正文"/>
          <p:cNvSpPr txBox="1"/>
          <p:nvPr>
            <p:custDataLst>
              <p:tags r:id="rId12"/>
            </p:custDataLst>
          </p:nvPr>
        </p:nvSpPr>
        <p:spPr>
          <a:xfrm>
            <a:off x="5372515" y="3368594"/>
            <a:ext cx="1636665" cy="11257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抑郁症的特征：情绪低落、兴趣减退、悲观消极、自杀倾向等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椭圆 7"/>
          <p:cNvSpPr/>
          <p:nvPr>
            <p:custDataLst>
              <p:tags r:id="rId13"/>
            </p:custDataLst>
          </p:nvPr>
        </p:nvSpPr>
        <p:spPr>
          <a:xfrm>
            <a:off x="3027034" y="2683543"/>
            <a:ext cx="2372913" cy="2372913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椭圆 9"/>
          <p:cNvSpPr/>
          <p:nvPr>
            <p:custDataLst>
              <p:tags r:id="rId14"/>
            </p:custDataLst>
          </p:nvPr>
        </p:nvSpPr>
        <p:spPr>
          <a:xfrm>
            <a:off x="3340222" y="2730788"/>
            <a:ext cx="320338" cy="32033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正文"/>
          <p:cNvSpPr txBox="1"/>
          <p:nvPr>
            <p:custDataLst>
              <p:tags r:id="rId15"/>
            </p:custDataLst>
          </p:nvPr>
        </p:nvSpPr>
        <p:spPr>
          <a:xfrm>
            <a:off x="3395087" y="3368594"/>
            <a:ext cx="1636665" cy="11257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焦虑症的特征：紧张、焦虑、恐惧、失眠等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06" name="椭圆 5"/>
          <p:cNvSpPr/>
          <p:nvPr>
            <p:custDataLst>
              <p:tags r:id="rId16"/>
            </p:custDataLst>
          </p:nvPr>
        </p:nvSpPr>
        <p:spPr>
          <a:xfrm>
            <a:off x="824812" y="2683543"/>
            <a:ext cx="2372913" cy="2372913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椭圆 4"/>
          <p:cNvSpPr/>
          <p:nvPr>
            <p:custDataLst>
              <p:tags r:id="rId17"/>
            </p:custDataLst>
          </p:nvPr>
        </p:nvSpPr>
        <p:spPr>
          <a:xfrm>
            <a:off x="1138762" y="2730788"/>
            <a:ext cx="320338" cy="320338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正文"/>
          <p:cNvSpPr txBox="1"/>
          <p:nvPr>
            <p:custDataLst>
              <p:tags r:id="rId18"/>
            </p:custDataLst>
          </p:nvPr>
        </p:nvSpPr>
        <p:spPr>
          <a:xfrm>
            <a:off x="1192865" y="3368594"/>
            <a:ext cx="1636665" cy="11257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心理疾病的分类：焦虑症、抑郁症、强迫症、精神分裂症等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心理疾病对个体和社会的影响</a:t>
            </a:r>
            <a:endParaRPr lang="zh-CN" altLang="en-US"/>
          </a:p>
        </p:txBody>
      </p:sp>
      <p:sp>
        <p:nvSpPr>
          <p:cNvPr id="1049146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心理疾病对家庭和社会关系的影响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56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心理疾病对社会造成的经济负担和影响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心理疾病对个体日常生活和工作的影响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68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心理疾病给个体带来的痛苦和困扰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心理疾病的康复目标与原则</a:t>
            </a:r>
            <a:endParaRPr lang="zh-CN" altLang="en-US"/>
          </a:p>
        </p:txBody>
      </p:sp>
      <p:sp>
        <p:nvSpPr>
          <p:cNvPr id="104920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921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康复目标的设定</a:t>
            </a:r>
            <a:endParaRPr lang="zh-CN" altLang="en-US"/>
          </a:p>
        </p:txBody>
      </p:sp>
      <p:sp>
        <p:nvSpPr>
          <p:cNvPr id="1049254" name="Freeform 27"/>
          <p:cNvSpPr/>
          <p:nvPr>
            <p:custDataLst>
              <p:tags r:id="rId2"/>
            </p:custDataLst>
          </p:nvPr>
        </p:nvSpPr>
        <p:spPr bwMode="auto">
          <a:xfrm>
            <a:off x="69095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6" name="矩形: 圆角 32"/>
          <p:cNvSpPr/>
          <p:nvPr>
            <p:custDataLst>
              <p:tags r:id="rId3"/>
            </p:custDataLst>
          </p:nvPr>
        </p:nvSpPr>
        <p:spPr>
          <a:xfrm flipH="1">
            <a:off x="81901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8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095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60" name="正文"/>
          <p:cNvSpPr txBox="1"/>
          <p:nvPr>
            <p:custDataLst>
              <p:tags r:id="rId5"/>
            </p:custDataLst>
          </p:nvPr>
        </p:nvSpPr>
        <p:spPr>
          <a:xfrm>
            <a:off x="952172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恢复心理平衡：帮助患者恢复正常的心理状态，减轻心理压力和焦虑情绪。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62" name="标题"/>
          <p:cNvSpPr txBox="1"/>
          <p:nvPr>
            <p:custDataLst>
              <p:tags r:id="rId6"/>
            </p:custDataLst>
          </p:nvPr>
        </p:nvSpPr>
        <p:spPr>
          <a:xfrm>
            <a:off x="75976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64" name="Freeform 27"/>
          <p:cNvSpPr/>
          <p:nvPr>
            <p:custDataLst>
              <p:tags r:id="rId7"/>
            </p:custDataLst>
          </p:nvPr>
        </p:nvSpPr>
        <p:spPr bwMode="auto">
          <a:xfrm>
            <a:off x="351334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6" name="矩形: 圆角 38"/>
          <p:cNvSpPr/>
          <p:nvPr>
            <p:custDataLst>
              <p:tags r:id="rId8"/>
            </p:custDataLst>
          </p:nvPr>
        </p:nvSpPr>
        <p:spPr>
          <a:xfrm flipH="1">
            <a:off x="364140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8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334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70" name="正文"/>
          <p:cNvSpPr txBox="1"/>
          <p:nvPr>
            <p:custDataLst>
              <p:tags r:id="rId10"/>
            </p:custDataLst>
          </p:nvPr>
        </p:nvSpPr>
        <p:spPr>
          <a:xfrm>
            <a:off x="377456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提高生活质量：帮助患者改善日常生活质量，提高社会适应能力。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72" name="标题"/>
          <p:cNvSpPr txBox="1"/>
          <p:nvPr>
            <p:custDataLst>
              <p:tags r:id="rId11"/>
            </p:custDataLst>
          </p:nvPr>
        </p:nvSpPr>
        <p:spPr>
          <a:xfrm>
            <a:off x="358215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74" name="Freeform 27"/>
          <p:cNvSpPr/>
          <p:nvPr>
            <p:custDataLst>
              <p:tags r:id="rId12"/>
            </p:custDataLst>
          </p:nvPr>
        </p:nvSpPr>
        <p:spPr bwMode="auto">
          <a:xfrm>
            <a:off x="633573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6" name="矩形: 圆角 68"/>
          <p:cNvSpPr/>
          <p:nvPr>
            <p:custDataLst>
              <p:tags r:id="rId13"/>
            </p:custDataLst>
          </p:nvPr>
        </p:nvSpPr>
        <p:spPr>
          <a:xfrm flipH="1">
            <a:off x="646379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8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573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80" name="正文"/>
          <p:cNvSpPr txBox="1"/>
          <p:nvPr>
            <p:custDataLst>
              <p:tags r:id="rId15"/>
            </p:custDataLst>
          </p:nvPr>
        </p:nvSpPr>
        <p:spPr>
          <a:xfrm>
            <a:off x="659695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促进康复进程：设定合理的康复目标，帮助患者逐步恢复健康，减少复发风险。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82" name="标题"/>
          <p:cNvSpPr txBox="1"/>
          <p:nvPr>
            <p:custDataLst>
              <p:tags r:id="rId16"/>
            </p:custDataLst>
          </p:nvPr>
        </p:nvSpPr>
        <p:spPr>
          <a:xfrm>
            <a:off x="640454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84" name="Freeform 27"/>
          <p:cNvSpPr/>
          <p:nvPr>
            <p:custDataLst>
              <p:tags r:id="rId17"/>
            </p:custDataLst>
          </p:nvPr>
        </p:nvSpPr>
        <p:spPr bwMode="auto">
          <a:xfrm>
            <a:off x="9158129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6" name="矩形: 圆角 74"/>
          <p:cNvSpPr/>
          <p:nvPr>
            <p:custDataLst>
              <p:tags r:id="rId18"/>
            </p:custDataLst>
          </p:nvPr>
        </p:nvSpPr>
        <p:spPr>
          <a:xfrm flipH="1">
            <a:off x="9286825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8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8129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90" name="正文"/>
          <p:cNvSpPr txBox="1"/>
          <p:nvPr>
            <p:custDataLst>
              <p:tags r:id="rId20"/>
            </p:custDataLst>
          </p:nvPr>
        </p:nvSpPr>
        <p:spPr>
          <a:xfrm>
            <a:off x="941934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加强家庭支持：鼓励家庭成员参与康复过程，提供情感支持和实际帮助。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92" name="标题"/>
          <p:cNvSpPr txBox="1"/>
          <p:nvPr>
            <p:custDataLst>
              <p:tags r:id="rId21"/>
            </p:custDataLst>
          </p:nvPr>
        </p:nvSpPr>
        <p:spPr>
          <a:xfrm>
            <a:off x="9227573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康复原则的制定</a:t>
            </a:r>
            <a:endParaRPr lang="zh-CN" altLang="en-US"/>
          </a:p>
        </p:txBody>
      </p:sp>
      <p:sp>
        <p:nvSpPr>
          <p:cNvPr id="1049328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尊重患者：尊重患者的人格和尊严，保护患者的隐私和权益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个性化原则：根据患者的个体差异，制定个性化的康复方案和治疗方法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整体性原则：关注患者的生理、心理、社会等多方面需求，制定全面的康复计划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综合性原则：综合运用多种治疗方法和技术，提高康复效果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阶段性原则：根据患者的病情和康复进度，制定阶段性的康复目标和计划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可行性原则：制定切实可行的康复目标和计划，确保患者能够顺利完成康复过程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康复过程中的注意事项</a:t>
            </a:r>
            <a:endParaRPr lang="zh-CN" altLang="en-US"/>
          </a:p>
        </p:txBody>
      </p:sp>
      <p:sp>
        <p:nvSpPr>
          <p:cNvPr id="1049410" name="Rectangle 6"/>
          <p:cNvSpPr/>
          <p:nvPr>
            <p:custDataLst>
              <p:tags r:id="rId2"/>
            </p:custDataLst>
          </p:nvPr>
        </p:nvSpPr>
        <p:spPr>
          <a:xfrm>
            <a:off x="771476" y="1493563"/>
            <a:ext cx="10778634" cy="749790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412" name="Rectangle 6"/>
          <p:cNvSpPr/>
          <p:nvPr>
            <p:custDataLst>
              <p:tags r:id="rId3"/>
            </p:custDataLst>
          </p:nvPr>
        </p:nvSpPr>
        <p:spPr>
          <a:xfrm>
            <a:off x="771476" y="2294353"/>
            <a:ext cx="10778634" cy="749790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414" name="Rectangle 6"/>
          <p:cNvSpPr/>
          <p:nvPr>
            <p:custDataLst>
              <p:tags r:id="rId4"/>
            </p:custDataLst>
          </p:nvPr>
        </p:nvSpPr>
        <p:spPr>
          <a:xfrm>
            <a:off x="771476" y="3095776"/>
            <a:ext cx="10778634" cy="749790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416" name="Rectangle 6"/>
          <p:cNvSpPr/>
          <p:nvPr>
            <p:custDataLst>
              <p:tags r:id="rId5"/>
            </p:custDataLst>
          </p:nvPr>
        </p:nvSpPr>
        <p:spPr>
          <a:xfrm>
            <a:off x="771476" y="3896566"/>
            <a:ext cx="10778634" cy="749790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418" name="Rectangle 6"/>
          <p:cNvSpPr/>
          <p:nvPr>
            <p:custDataLst>
              <p:tags r:id="rId6"/>
            </p:custDataLst>
          </p:nvPr>
        </p:nvSpPr>
        <p:spPr>
          <a:xfrm>
            <a:off x="771476" y="4697357"/>
            <a:ext cx="10778634" cy="749790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420" name="Rectangle 6"/>
          <p:cNvSpPr/>
          <p:nvPr>
            <p:custDataLst>
              <p:tags r:id="rId7"/>
            </p:custDataLst>
          </p:nvPr>
        </p:nvSpPr>
        <p:spPr>
          <a:xfrm>
            <a:off x="771476" y="5497515"/>
            <a:ext cx="10778634" cy="749790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422" name="矩形: 圆角 34"/>
          <p:cNvSpPr/>
          <p:nvPr>
            <p:custDataLst>
              <p:tags r:id="rId8"/>
            </p:custDataLst>
          </p:nvPr>
        </p:nvSpPr>
        <p:spPr>
          <a:xfrm>
            <a:off x="636113" y="2291823"/>
            <a:ext cx="1957275" cy="755772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424" name="矩形: 圆角 35"/>
          <p:cNvSpPr/>
          <p:nvPr>
            <p:custDataLst>
              <p:tags r:id="rId9"/>
            </p:custDataLst>
          </p:nvPr>
        </p:nvSpPr>
        <p:spPr>
          <a:xfrm>
            <a:off x="636113" y="1490400"/>
            <a:ext cx="1957275" cy="755772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426" name="矩形: 圆角 36"/>
          <p:cNvSpPr/>
          <p:nvPr>
            <p:custDataLst>
              <p:tags r:id="rId10"/>
            </p:custDataLst>
          </p:nvPr>
        </p:nvSpPr>
        <p:spPr>
          <a:xfrm>
            <a:off x="636113" y="3893404"/>
            <a:ext cx="1957275" cy="755772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428" name="矩形: 圆角 37"/>
          <p:cNvSpPr/>
          <p:nvPr>
            <p:custDataLst>
              <p:tags r:id="rId11"/>
            </p:custDataLst>
          </p:nvPr>
        </p:nvSpPr>
        <p:spPr>
          <a:xfrm>
            <a:off x="636113" y="3092613"/>
            <a:ext cx="1957275" cy="755772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430" name="矩形: 圆角 38"/>
          <p:cNvSpPr/>
          <p:nvPr>
            <p:custDataLst>
              <p:tags r:id="rId12"/>
            </p:custDataLst>
          </p:nvPr>
        </p:nvSpPr>
        <p:spPr>
          <a:xfrm>
            <a:off x="636113" y="5494352"/>
            <a:ext cx="1957275" cy="755772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432" name="矩形: 圆角 39"/>
          <p:cNvSpPr/>
          <p:nvPr>
            <p:custDataLst>
              <p:tags r:id="rId13"/>
            </p:custDataLst>
          </p:nvPr>
        </p:nvSpPr>
        <p:spPr>
          <a:xfrm>
            <a:off x="636113" y="4694194"/>
            <a:ext cx="1957275" cy="755772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434" name="正文"/>
          <p:cNvSpPr txBox="1"/>
          <p:nvPr>
            <p:custDataLst>
              <p:tags r:id="rId14"/>
            </p:custDataLst>
          </p:nvPr>
        </p:nvSpPr>
        <p:spPr>
          <a:xfrm>
            <a:off x="2810139" y="1497358"/>
            <a:ext cx="8598039" cy="74173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尊重患者的隐私和尊严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36" name="标题"/>
          <p:cNvSpPr txBox="1"/>
          <p:nvPr>
            <p:custDataLst>
              <p:tags r:id="rId15"/>
            </p:custDataLst>
          </p:nvPr>
        </p:nvSpPr>
        <p:spPr>
          <a:xfrm>
            <a:off x="739217" y="1497358"/>
            <a:ext cx="1751776" cy="74173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38" name="正文"/>
          <p:cNvSpPr txBox="1"/>
          <p:nvPr>
            <p:custDataLst>
              <p:tags r:id="rId16"/>
            </p:custDataLst>
          </p:nvPr>
        </p:nvSpPr>
        <p:spPr>
          <a:xfrm>
            <a:off x="2810139" y="2298781"/>
            <a:ext cx="8598039" cy="74173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保持良好的沟通和互动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40" name="标题"/>
          <p:cNvSpPr txBox="1"/>
          <p:nvPr>
            <p:custDataLst>
              <p:tags r:id="rId17"/>
            </p:custDataLst>
          </p:nvPr>
        </p:nvSpPr>
        <p:spPr>
          <a:xfrm>
            <a:off x="739217" y="2298781"/>
            <a:ext cx="1751776" cy="74173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42" name="正文"/>
          <p:cNvSpPr txBox="1"/>
          <p:nvPr>
            <p:custDataLst>
              <p:tags r:id="rId18"/>
            </p:custDataLst>
          </p:nvPr>
        </p:nvSpPr>
        <p:spPr>
          <a:xfrm>
            <a:off x="2810139" y="3099571"/>
            <a:ext cx="8598039" cy="74173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注重个体差异，制定个性化的康复计划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44" name="标题"/>
          <p:cNvSpPr txBox="1"/>
          <p:nvPr>
            <p:custDataLst>
              <p:tags r:id="rId19"/>
            </p:custDataLst>
          </p:nvPr>
        </p:nvSpPr>
        <p:spPr>
          <a:xfrm>
            <a:off x="739217" y="3099571"/>
            <a:ext cx="1751776" cy="74173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46" name="正文"/>
          <p:cNvSpPr txBox="1"/>
          <p:nvPr>
            <p:custDataLst>
              <p:tags r:id="rId20"/>
            </p:custDataLst>
          </p:nvPr>
        </p:nvSpPr>
        <p:spPr>
          <a:xfrm>
            <a:off x="2810139" y="3900994"/>
            <a:ext cx="8598039" cy="74173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定期评估康复效果，及时调整康复方案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48" name="标题"/>
          <p:cNvSpPr txBox="1"/>
          <p:nvPr>
            <p:custDataLst>
              <p:tags r:id="rId21"/>
            </p:custDataLst>
          </p:nvPr>
        </p:nvSpPr>
        <p:spPr>
          <a:xfrm>
            <a:off x="739217" y="3900994"/>
            <a:ext cx="1751776" cy="74173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50" name="正文"/>
          <p:cNvSpPr txBox="1"/>
          <p:nvPr>
            <p:custDataLst>
              <p:tags r:id="rId22"/>
            </p:custDataLst>
          </p:nvPr>
        </p:nvSpPr>
        <p:spPr>
          <a:xfrm>
            <a:off x="2810139" y="4701152"/>
            <a:ext cx="8598039" cy="74173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鼓励患者积极参与康复活动，提高自我管理能力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52" name="标题"/>
          <p:cNvSpPr txBox="1"/>
          <p:nvPr>
            <p:custDataLst>
              <p:tags r:id="rId23"/>
            </p:custDataLst>
          </p:nvPr>
        </p:nvSpPr>
        <p:spPr>
          <a:xfrm>
            <a:off x="739217" y="4701152"/>
            <a:ext cx="1751776" cy="74173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54" name="正文"/>
          <p:cNvSpPr txBox="1"/>
          <p:nvPr>
            <p:custDataLst>
              <p:tags r:id="rId24"/>
            </p:custDataLst>
          </p:nvPr>
        </p:nvSpPr>
        <p:spPr>
          <a:xfrm>
            <a:off x="2810139" y="5501310"/>
            <a:ext cx="8598039" cy="74173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加强家庭和社会支持，为患者提供良好的康复环境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56" name="标题"/>
          <p:cNvSpPr txBox="1"/>
          <p:nvPr>
            <p:custDataLst>
              <p:tags r:id="rId25"/>
            </p:custDataLst>
          </p:nvPr>
        </p:nvSpPr>
        <p:spPr>
          <a:xfrm>
            <a:off x="739217" y="5501310"/>
            <a:ext cx="1751776" cy="74173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心理疾病的康复方法与策略</a:t>
            </a:r>
            <a:endParaRPr lang="zh-CN" altLang="en-US"/>
          </a:p>
        </p:txBody>
      </p:sp>
      <p:sp>
        <p:nvSpPr>
          <p:cNvPr id="104949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949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3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认知行为疗法</a:t>
            </a:r>
            <a:endParaRPr lang="zh-CN" altLang="en-US"/>
          </a:p>
        </p:txBody>
      </p:sp>
      <p:sp>
        <p:nvSpPr>
          <p:cNvPr id="104953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认知行为疗法的定义和原理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认知行为疗法在治疗心理疾病中的应用和效果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5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认知行为疗法的局限性和注意事项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认知行为疗法的主要步骤和技巧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1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家庭治疗与团体治疗</a:t>
            </a:r>
            <a:endParaRPr lang="zh-CN" altLang="en-US"/>
          </a:p>
        </p:txBody>
      </p:sp>
      <p:sp>
        <p:nvSpPr>
          <p:cNvPr id="104961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家庭治疗：通过改善家庭成员之间的关系，帮助患者恢复心理健康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团体治疗：通过组织患者参加团体活动，增强患者的社交能力和自信心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家庭治疗与团体治疗的结合：在家庭治疗的基础上，加入团体治疗的元素，提高治疗效果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家庭治疗与团体治疗的注意事项：尊重患者的隐私，保护患者的权益，避免过度干预患者的生活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6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药物治疗与物理治疗</a:t>
            </a:r>
            <a:endParaRPr lang="zh-CN" altLang="en-US"/>
          </a:p>
        </p:txBody>
      </p:sp>
      <p:sp>
        <p:nvSpPr>
          <p:cNvPr id="1049670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2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4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药物治疗：使用抗抑郁药、抗焦虑药等药物，帮助患者缓解症状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676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0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物理治疗：通过电刺激、磁刺激等物理手段，改善患者的生理功能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682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4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6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心理治疗：通过认知行为疗法、心理动力学疗法等心理治疗方法，帮助患者调整心态，改变不良行为模式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688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0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2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生活方式调整：保持良好的作息习惯，合理饮食，适量运动，保持良好的人际关系，有助于心理疾病的康复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https://d.book118.com/956034144042010054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i*1_1"/>
  <p:tag name="KSO_WM_UNIT_INDEX" val="1_1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5_1"/>
  <p:tag name="KSO_WM_UNIT_INDEX" val="1_5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5_2"/>
  <p:tag name="KSO_WM_UNIT_INDEX" val="1_5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i*1_2"/>
  <p:tag name="KSO_WM_UNIT_INDEX" val="1_2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4_2"/>
  <p:tag name="KSO_WM_UNIT_INDEX" val="1_4_2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2_2"/>
  <p:tag name="KSO_WM_UNIT_INDEX" val="1_2_2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4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1_1"/>
  <p:tag name="KSO_WM_UNIT_INDEX" val="1_1_1"/>
  <p:tag name="KSO_WM_UNIT_LAYERLEVEL" val="1_1_1"/>
  <p:tag name="KSO_WM_UNIT_LINE_FORE_SCHEMECOLOR_INDEX" val="5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2_1"/>
  <p:tag name="KSO_WM_UNIT_INDEX" val="1_2_1"/>
  <p:tag name="KSO_WM_UNIT_LAYERLEVEL" val="1_1_1"/>
  <p:tag name="KSO_WM_UNIT_LINE_FORE_SCHEMECOLOR_INDEX" val="8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3_1"/>
  <p:tag name="KSO_WM_UNIT_INDEX" val="1_3_1"/>
  <p:tag name="KSO_WM_UNIT_LAYERLEVEL" val="1_1_1"/>
  <p:tag name="KSO_WM_UNIT_LINE_FORE_SCHEMECOLOR_INDEX" val="5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4_1"/>
  <p:tag name="KSO_WM_UNIT_INDEX" val="1_4_1"/>
  <p:tag name="KSO_WM_UNIT_LAYERLEVEL" val="1_1_1"/>
  <p:tag name="KSO_WM_UNIT_LINE_FORE_SCHEMECOLOR_INDEX" val="8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5_1"/>
  <p:tag name="KSO_WM_UNIT_INDEX" val="1_5_1"/>
  <p:tag name="KSO_WM_UNIT_LAYERLEVEL" val="1_1_1"/>
  <p:tag name="KSO_WM_UNIT_LINE_FORE_SCHEMECOLOR_INDEX" val="5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6_1"/>
  <p:tag name="KSO_WM_UNIT_INDEX" val="1_6_1"/>
  <p:tag name="KSO_WM_UNIT_LAYERLEVEL" val="1_1_1"/>
  <p:tag name="KSO_WM_UNIT_LINE_FORE_SCHEMECOLOR_INDEX" val="8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1_2"/>
  <p:tag name="KSO_WM_UNIT_INDEX" val="1_1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4_2"/>
  <p:tag name="KSO_WM_UNIT_INDEX" val="1_4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6_2"/>
  <p:tag name="KSO_WM_UNIT_INDEX" val="1_6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5_2"/>
  <p:tag name="KSO_WM_UNIT_INDEX" val="1_5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5_1"/>
  <p:tag name="KSO_WM_UNIT_INDEX" val="1_5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6_1"/>
  <p:tag name="KSO_WM_UNIT_INDEX" val="1_6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56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3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站酷文艺体</vt:lpstr>
      <vt:lpstr>MiSans Normal</vt:lpstr>
      <vt:lpstr>Wingdings</vt:lpstr>
      <vt:lpstr>Calibri Light</vt:lpstr>
      <vt:lpstr>宋体</vt:lpstr>
      <vt:lpstr>微软雅黑</vt:lpstr>
      <vt:lpstr>Office Theme</vt:lpstr>
      <vt:lpstr>心理卫生与心理疾病的康复教案设计</vt:lpstr>
      <vt:lpstr>目录</vt:lpstr>
      <vt:lpstr>添加章节标题</vt:lpstr>
      <vt:lpstr>心理卫生与心理疾病的概述</vt:lpstr>
      <vt:lpstr>心理卫生的定义与重要性</vt:lpstr>
      <vt:lpstr>心理疾病的分类与特征</vt:lpstr>
      <vt:lpstr>心理疾病对个体和社会的影响</vt:lpstr>
      <vt:lpstr>心理疾病的康复目标与原则</vt:lpstr>
      <vt:lpstr>康复目标的设定</vt:lpstr>
      <vt:lpstr>康复原则的制定</vt:lpstr>
      <vt:lpstr>康复过程中的注意事项</vt:lpstr>
      <vt:lpstr>心理疾病的康复方法与策略</vt:lpstr>
      <vt:lpstr>认知行为疗法</vt:lpstr>
      <vt:lpstr>家庭治疗与团体治疗</vt:lpstr>
      <vt:lpstr>药物治疗与物理治疗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2024-09-21T07:17:40.809</cp:lastPrinted>
  <dcterms:created xsi:type="dcterms:W3CDTF">2024-09-20T23:17:40Z</dcterms:created>
  <dcterms:modified xsi:type="dcterms:W3CDTF">2024-09-20T23:17:43Z</dcterms:modified>
</cp:coreProperties>
</file>