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0620B-E40F-41C3-B308-96841505A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E760B-9375-4AE7-B391-62ED43539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FB9DD-602D-4508-A8DA-FDD85624B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70CCA-9B4F-446F-8F90-A97AED97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1F0AA-4466-47AD-ADC6-0D324050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78320-6265-47E9-82FD-E9BE3970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94785-2920-47F1-B354-92F79E266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3E991-E983-4FD5-9C16-2605A48AC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9709E-4DCF-4DFF-8244-247FB03B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4CFA5-66EA-49FF-A437-413B4BBB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4124E-97C6-4912-9118-3F4536A50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9" name="图片 53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61" name="VCG21137462054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674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VCG41N156437283" descr="图片包含 游戏机, 停止, 食物  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5" name="图片 8" descr="图片包含 地图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4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6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98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67" name="图片 7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69" name="图片 6" descr="图片包含 地图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71" name="图片 6" descr="图片包含 地图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3" name="图片 40" descr="图片包含 地图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5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2097177" name="图片 51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图片 50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2097181" name="图片 45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1048716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18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3" name="图片 32" descr="图片包含 游戏机, 停止, 食物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1048720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0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2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34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097185" name="图片 23" descr="图片包含 地图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87" name="图片 24" descr="图片包含 地图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36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2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1" name="图片 24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4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58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0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2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95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7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7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7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2097199" name="图片 35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78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35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3" name="图片 37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5" name="图片 11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207" name="图片 12" descr="图片包含 地图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802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4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08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10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2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9" name="VCG211374620543" descr="图片包含 地图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1048820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211" name="图片 12" descr="图片包含 地图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图片包含 地图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097155" name="图片 12" descr="图片包含 地图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48654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6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58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0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662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1048670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97" r:id="rId2"/>
    <p:sldLayoutId id="2147488398" r:id="rId3"/>
    <p:sldLayoutId id="2147488399" r:id="rId4"/>
    <p:sldLayoutId id="2147488400" r:id="rId5"/>
    <p:sldLayoutId id="2147488401" r:id="rId6"/>
    <p:sldLayoutId id="2147488402" r:id="rId7"/>
    <p:sldLayoutId id="2147488403" r:id="rId8"/>
    <p:sldLayoutId id="2147488404" r:id="rId9"/>
    <p:sldLayoutId id="2147488405" r:id="rId10"/>
    <p:sldLayoutId id="21474884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4322521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1048650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2024年春节即将来临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1048652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8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任意多边形: 形状 11"/>
          <p:cNvSpPr/>
          <p:nvPr>
            <p:custDataLst>
              <p:tags r:id="rId4"/>
            </p:custDataLst>
          </p:nvPr>
        </p:nvSpPr>
        <p:spPr>
          <a:xfrm>
            <a:off x="11988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0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15347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2" name="序号"/>
          <p:cNvSpPr txBox="1"/>
          <p:nvPr>
            <p:custDataLst>
              <p:tags r:id="rId6"/>
            </p:custDataLst>
          </p:nvPr>
        </p:nvSpPr>
        <p:spPr>
          <a:xfrm>
            <a:off x="15244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4" name="标题"/>
          <p:cNvSpPr txBox="1"/>
          <p:nvPr>
            <p:custDataLst>
              <p:tags r:id="rId7"/>
            </p:custDataLst>
          </p:nvPr>
        </p:nvSpPr>
        <p:spPr>
          <a:xfrm>
            <a:off x="12503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春节的起源和历史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6" name="任意多边形: 形状 11"/>
          <p:cNvSpPr/>
          <p:nvPr>
            <p:custDataLst>
              <p:tags r:id="rId8"/>
            </p:custDataLst>
          </p:nvPr>
        </p:nvSpPr>
        <p:spPr>
          <a:xfrm>
            <a:off x="635190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58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668782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0" name="序号"/>
          <p:cNvSpPr txBox="1"/>
          <p:nvPr>
            <p:custDataLst>
              <p:tags r:id="rId10"/>
            </p:custDataLst>
          </p:nvPr>
        </p:nvSpPr>
        <p:spPr>
          <a:xfrm>
            <a:off x="669017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2" name="标题"/>
          <p:cNvSpPr txBox="1"/>
          <p:nvPr>
            <p:custDataLst>
              <p:tags r:id="rId11"/>
            </p:custDataLst>
          </p:nvPr>
        </p:nvSpPr>
        <p:spPr>
          <a:xfrm>
            <a:off x="640334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春节的意义和影响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4" name="任意多边形: 形状 11"/>
          <p:cNvSpPr/>
          <p:nvPr>
            <p:custDataLst>
              <p:tags r:id="rId12"/>
            </p:custDataLst>
          </p:nvPr>
        </p:nvSpPr>
        <p:spPr>
          <a:xfrm>
            <a:off x="2916555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6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3252470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68" name="序号"/>
          <p:cNvSpPr txBox="1"/>
          <p:nvPr>
            <p:custDataLst>
              <p:tags r:id="rId14"/>
            </p:custDataLst>
          </p:nvPr>
        </p:nvSpPr>
        <p:spPr>
          <a:xfrm>
            <a:off x="3254828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0" name="标题"/>
          <p:cNvSpPr txBox="1"/>
          <p:nvPr>
            <p:custDataLst>
              <p:tags r:id="rId15"/>
            </p:custDataLst>
          </p:nvPr>
        </p:nvSpPr>
        <p:spPr>
          <a:xfrm>
            <a:off x="2967990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春节的传统习俗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2" name="任意多边形: 形状 11"/>
          <p:cNvSpPr/>
          <p:nvPr>
            <p:custDataLst>
              <p:tags r:id="rId16"/>
            </p:custDataLst>
          </p:nvPr>
        </p:nvSpPr>
        <p:spPr>
          <a:xfrm>
            <a:off x="463423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497014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6" name="序号"/>
          <p:cNvSpPr txBox="1"/>
          <p:nvPr>
            <p:custDataLst>
              <p:tags r:id="rId18"/>
            </p:custDataLst>
          </p:nvPr>
        </p:nvSpPr>
        <p:spPr>
          <a:xfrm>
            <a:off x="497250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78" name="标题"/>
          <p:cNvSpPr txBox="1"/>
          <p:nvPr>
            <p:custDataLst>
              <p:tags r:id="rId19"/>
            </p:custDataLst>
          </p:nvPr>
        </p:nvSpPr>
        <p:spPr>
          <a:xfrm>
            <a:off x="468566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春节的庆祝方式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0" name="任意多边形: 形状 11"/>
          <p:cNvSpPr/>
          <p:nvPr>
            <p:custDataLst>
              <p:tags r:id="rId20"/>
            </p:custDataLst>
          </p:nvPr>
        </p:nvSpPr>
        <p:spPr>
          <a:xfrm>
            <a:off x="80695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2" name="任意多边形: 形状 38"/>
          <p:cNvSpPr/>
          <p:nvPr>
            <p:custDataLst>
              <p:tags r:id="rId21"/>
            </p:custDataLst>
          </p:nvPr>
        </p:nvSpPr>
        <p:spPr>
          <a:xfrm rot="5400000">
            <a:off x="84054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4" name="序号"/>
          <p:cNvSpPr txBox="1"/>
          <p:nvPr>
            <p:custDataLst>
              <p:tags r:id="rId22"/>
            </p:custDataLst>
          </p:nvPr>
        </p:nvSpPr>
        <p:spPr>
          <a:xfrm>
            <a:off x="8407853" y="221506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伍</a:t>
            </a:r>
            <a:endParaRPr lang="zh-CN" altLang="en-US" sz="2800">
              <a:solidFill>
                <a:schemeClr val="accent1"/>
              </a:solidFill>
              <a:effectLst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48886" name="标题"/>
          <p:cNvSpPr txBox="1"/>
          <p:nvPr>
            <p:custDataLst>
              <p:tags r:id="rId23"/>
            </p:custDataLst>
          </p:nvPr>
        </p:nvSpPr>
        <p:spPr>
          <a:xfrm>
            <a:off x="8121015" y="3094990"/>
            <a:ext cx="123444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春节的未来展望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  <p:sp>
        <p:nvSpPr>
          <p:cNvPr id="10489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汉武帝时期，采纳了司马迁等人的提议，正式将春节定于农历正月初一，并命名为“春节”。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春节的起源蕴含着中国传统文化和历史，是中国人民最隆重的传统佳节，已从虞舜兴起，从虞舜兴起，流传至今已有4000多年的历史。春节的起源蕴含着中国传统文化和历史，是中国人民最隆重的传统佳节。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春节是中国最重要的传统节日之一，历史悠久，起源于上古时代的岁首祈年祭祀，是由上古时代岁首祈岁祭祀演变而来。</a:t>
            </a:r>
            <a:endParaRPr lang="zh-CN" altLang="en-US" sz="14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+mn-ea"/>
                <a:ea typeface="+mn-ea"/>
              </a:rPr>
              <a:t>在夏商周时期，春节的起源蕴含着农耕文化的内涵，是上古先民根据太阳在黄道上的位置划分出二十四节气，并由此设立春分、夏至、秋分、冬至四时，以正月初一为岁首。</a:t>
            </a:r>
            <a:endParaRPr lang="zh-CN" altLang="en-US" sz="1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906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的起源蕴含着中国文化的精髓，其发展历程也见证了中华民族的辉煌历史和灿烂文化。在春节期间，人们会进行各种庆祝活动，如贴春联、挂灯笼、放鞭炮、拜年等，这些活动不仅弘扬了中华民族的传统文化，也加强了人们之间的情感纽带和团结精神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起源：起源于上古时代的岁首祈年祭祀，经过演变成为集拜神祭祖、祈福辟邪、亲朋团圆、欢庆娱乐和饮食为一体的民俗大节。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历程：春节的起源蕴含着深邃的文化内涵，承载着中华民族的历史和文化传承，经过数千年的传承和发展，春节已经成为中国最重要的传统节日之一，并逐渐演变成全球华人团结、凝聚和传承中华文化的重要载体。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5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春节不仅仅是一个传统的节日，更是一种文化的体现和传承。在春节期间，无论人们身处何方，都会尽可能回家与家人团聚，共度佳节。这种传统的习俗不仅体现了中华民族的亲情和家庭观念，也弘扬了中华民族的传统文化和价值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春节的文化内涵</a:t>
            </a:r>
            <a:endParaRPr lang="zh-CN" altLang="en-US"/>
          </a:p>
        </p:txBody>
      </p:sp>
      <p:sp>
        <p:nvSpPr>
          <p:cNvPr id="104915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5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春节是中国最重要的传统节日之一，具有深厚的历史文化底蕴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春节的起源蕴含着中国人的哲学思想、文化传统和价值观念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春节期间的传统习俗和活动体现了中华民族的民族精神和文化特色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春节在现代社会中仍然具有重要的意义和价值，是中华文化传承的重要载体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  <p:sp>
        <p:nvSpPr>
          <p:cNvPr id="104923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5122"/>
          </a:bodyPr>
          <a:lstStyle/>
          <a:p>
            <a:r>
              <a:rPr lang="zh-CN" altLang="en-US"/>
              <a:t>贴春联和贴窗花</a:t>
            </a:r>
            <a:endParaRPr lang="zh-CN" altLang="en-US"/>
          </a:p>
        </p:txBody>
      </p:sp>
      <p:sp>
        <p:nvSpPr>
          <p:cNvPr id="10492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春节习俗：贴春联和窗花是春节期间的传统习俗，寓意着祝福和喜庆。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窗花：窗花是一种民间艺术，通常用红纸剪成各种图案，贴在窗户上，象征着美好和幸福。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历史渊源：贴春联和窗花的历史可以追溯到古代，是中国传统文化的重要组成部分。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春联：春联是一种特殊的诗歌形式，通常用红纸写成，贴在门框上，表达祝福和吉祥的愿望。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拜年和红包</a:t>
            </a:r>
            <a:endParaRPr lang="zh-CN" altLang="en-US"/>
          </a:p>
        </p:txBody>
      </p:sp>
      <p:sp>
        <p:nvSpPr>
          <p:cNvPr id="104937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3917832" y="1290127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3944066" y="4481696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4"/>
          <p:cNvSpPr/>
          <p:nvPr>
            <p:custDataLst>
              <p:tags r:id="rId4"/>
            </p:custDataLst>
          </p:nvPr>
        </p:nvSpPr>
        <p:spPr>
          <a:xfrm>
            <a:off x="3125699" y="2226227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5"/>
          <p:cNvSpPr/>
          <p:nvPr>
            <p:custDataLst>
              <p:tags r:id="rId5"/>
            </p:custDataLst>
          </p:nvPr>
        </p:nvSpPr>
        <p:spPr>
          <a:xfrm flipV="1">
            <a:off x="2978533" y="1490400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125699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拜年：春节期间拜访亲朋好友，祝福新年快乐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8" name="五边形 9"/>
          <p:cNvSpPr/>
          <p:nvPr>
            <p:custDataLst>
              <p:tags r:id="rId7"/>
            </p:custDataLst>
          </p:nvPr>
        </p:nvSpPr>
        <p:spPr>
          <a:xfrm rot="16200000" flipH="1">
            <a:off x="7284080" y="1305484"/>
            <a:ext cx="984694" cy="286357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0"/>
          <p:cNvSpPr/>
          <p:nvPr>
            <p:custDataLst>
              <p:tags r:id="rId8"/>
            </p:custDataLst>
          </p:nvPr>
        </p:nvSpPr>
        <p:spPr>
          <a:xfrm rot="16200000" flipH="1">
            <a:off x="7309034" y="4496412"/>
            <a:ext cx="936089" cy="257110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1"/>
          <p:cNvSpPr/>
          <p:nvPr>
            <p:custDataLst>
              <p:tags r:id="rId9"/>
            </p:custDataLst>
          </p:nvPr>
        </p:nvSpPr>
        <p:spPr>
          <a:xfrm>
            <a:off x="6491946" y="2240943"/>
            <a:ext cx="2571100" cy="388011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2"/>
          <p:cNvSpPr/>
          <p:nvPr>
            <p:custDataLst>
              <p:tags r:id="rId10"/>
            </p:custDataLst>
          </p:nvPr>
        </p:nvSpPr>
        <p:spPr>
          <a:xfrm flipV="1">
            <a:off x="6344781" y="1505756"/>
            <a:ext cx="2863575" cy="137689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91946" y="3042675"/>
            <a:ext cx="2571100" cy="231652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红包：长辈给晚辈的压岁钱，寓意祝福和好运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舞龙舞狮和放鞭炮</a:t>
            </a:r>
            <a:endParaRPr lang="zh-CN" altLang="en-US"/>
          </a:p>
        </p:txBody>
      </p:sp>
      <p:sp>
        <p:nvSpPr>
          <p:cNvPr id="1049456" name="圆角矩形 3"/>
          <p:cNvSpPr/>
          <p:nvPr>
            <p:custDataLst>
              <p:tags r:id="rId2"/>
            </p:custDataLst>
          </p:nvPr>
        </p:nvSpPr>
        <p:spPr>
          <a:xfrm>
            <a:off x="804630" y="1578743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3"/>
            </p:custDataLst>
          </p:nvPr>
        </p:nvSpPr>
        <p:spPr>
          <a:xfrm>
            <a:off x="1248529" y="2485593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舞龙舞狮是中国传统的庆祝春节的方式，寓意着祥瑞和好运。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0" name="标题"/>
          <p:cNvSpPr txBox="1"/>
          <p:nvPr>
            <p:custDataLst>
              <p:tags r:id="rId4"/>
            </p:custDataLst>
          </p:nvPr>
        </p:nvSpPr>
        <p:spPr>
          <a:xfrm>
            <a:off x="1248529" y="2022008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62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170" y="2311590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64" name="圆角矩形 7"/>
          <p:cNvSpPr/>
          <p:nvPr>
            <p:custDataLst>
              <p:tags r:id="rId6"/>
            </p:custDataLst>
          </p:nvPr>
        </p:nvSpPr>
        <p:spPr>
          <a:xfrm>
            <a:off x="6762024" y="1578743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正文"/>
          <p:cNvSpPr txBox="1"/>
          <p:nvPr>
            <p:custDataLst>
              <p:tags r:id="rId7"/>
            </p:custDataLst>
          </p:nvPr>
        </p:nvSpPr>
        <p:spPr>
          <a:xfrm>
            <a:off x="7200843" y="2485593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放鞭炮也是春节的传统习俗之一，寓意着驱赶邪魅，迎接好运的到来。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68" name="标题"/>
          <p:cNvSpPr txBox="1"/>
          <p:nvPr>
            <p:custDataLst>
              <p:tags r:id="rId8"/>
            </p:custDataLst>
          </p:nvPr>
        </p:nvSpPr>
        <p:spPr>
          <a:xfrm>
            <a:off x="7200843" y="2022008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70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64484" y="2311590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72" name="圆角矩形 10"/>
          <p:cNvSpPr/>
          <p:nvPr>
            <p:custDataLst>
              <p:tags r:id="rId10"/>
            </p:custDataLst>
          </p:nvPr>
        </p:nvSpPr>
        <p:spPr>
          <a:xfrm>
            <a:off x="804630" y="4061785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11"/>
            </p:custDataLst>
          </p:nvPr>
        </p:nvSpPr>
        <p:spPr>
          <a:xfrm>
            <a:off x="1248529" y="4968635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舞龙舞狮和放鞭炮都是为了营造热闹、喜庆的氛围，让人们感受到春节的欢乐和祥和。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76" name="标题"/>
          <p:cNvSpPr txBox="1"/>
          <p:nvPr>
            <p:custDataLst>
              <p:tags r:id="rId12"/>
            </p:custDataLst>
          </p:nvPr>
        </p:nvSpPr>
        <p:spPr>
          <a:xfrm>
            <a:off x="1248529" y="4505049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78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412170" y="4794631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480" name="圆角矩形 9"/>
          <p:cNvSpPr/>
          <p:nvPr>
            <p:custDataLst>
              <p:tags r:id="rId14"/>
            </p:custDataLst>
          </p:nvPr>
        </p:nvSpPr>
        <p:spPr>
          <a:xfrm>
            <a:off x="6756944" y="4061785"/>
            <a:ext cx="4815576" cy="2100107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15"/>
            </p:custDataLst>
          </p:nvPr>
        </p:nvSpPr>
        <p:spPr>
          <a:xfrm>
            <a:off x="7200843" y="4968635"/>
            <a:ext cx="4377392" cy="119262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随着城市的发展和人们生活方式的改变，一些传统的春节习俗逐渐被淡化，但舞龙舞狮和放鞭炮仍然是中国人过春节的重要方式之一。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484" name="标题"/>
          <p:cNvSpPr txBox="1"/>
          <p:nvPr>
            <p:custDataLst>
              <p:tags r:id="rId16"/>
            </p:custDataLst>
          </p:nvPr>
        </p:nvSpPr>
        <p:spPr>
          <a:xfrm>
            <a:off x="7200843" y="4505049"/>
            <a:ext cx="3577866" cy="45279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86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4484" y="4794631"/>
            <a:ext cx="794446" cy="40198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春节美食和年夜饭</a:t>
            </a:r>
            <a:endParaRPr lang="zh-CN" altLang="en-US"/>
          </a:p>
        </p:txBody>
      </p:sp>
      <p:sp>
        <p:nvSpPr>
          <p:cNvPr id="10495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春节美食：饺子、汤圆、年糕等传统食品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特色菜肴：根据地区不同，有各自的特色菜肴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饮食文化：春节期间的传统饮食习惯和寓意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年夜饭：丰盛的家宴，寓意团圆和吉祥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春节的庆祝方式</a:t>
            </a:r>
            <a:endParaRPr lang="zh-CN" altLang="en-US"/>
          </a:p>
        </p:txBody>
      </p:sp>
      <p:sp>
        <p:nvSpPr>
          <p:cNvPr id="10496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第三章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7561"/>
          </a:bodyPr>
          <a:lstStyle/>
          <a:p>
            <a:r>
              <a:rPr lang="zh-CN" altLang="en-US"/>
              <a:t>家庭团聚</a:t>
            </a:r>
            <a:endParaRPr lang="zh-CN" altLang="en-US"/>
          </a:p>
        </p:txBody>
      </p:sp>
      <p:sp>
        <p:nvSpPr>
          <p:cNvPr id="10496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家庭团聚的形式多样，可以是一起吃年夜饭、看春晚、拜年等。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随着时代的发展，家庭团聚的形式也在不断变化，但不变的是家人之间的亲情和温暖。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春节是传统佳节，家庭团聚是最重要的庆祝方式之一。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家人会相聚在一起，共度佳节，享受天伦之乐。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https://d.book118.com/956043225212010040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1_2"/>
  <p:tag name="KSO_WM_UNIT_INDEX" val="1_1_2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4_2"/>
  <p:tag name="KSO_WM_UNIT_INDEX" val="1_4_2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2_2"/>
  <p:tag name="KSO_WM_UNIT_INDEX" val="1_2_2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3_2"/>
  <p:tag name="KSO_WM_UNIT_INDEX" val="1_3_2"/>
  <p:tag name="KSO_WM_UNIT_LAYERLEVEL" val="1_1_1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3"/>
  <p:tag name="KSO_WM_UNIT_INDEX" val="1_5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i*1_5_2"/>
  <p:tag name="KSO_WM_UNIT_INDEX" val="1_5_2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4"/>
  <p:tag name="KSO_WM_UNIT_INDEX" val="1_1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4"/>
  <p:tag name="KSO_WM_UNIT_INDEX" val="1_2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1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  <p:tag name="KSO_WM_UNIT_VALUE" val="44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60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微软雅黑</vt:lpstr>
      <vt:lpstr>宋体</vt:lpstr>
      <vt:lpstr>+中文正文</vt:lpstr>
      <vt:lpstr>Office Theme</vt:lpstr>
      <vt:lpstr>2024年春节即将来临</vt:lpstr>
      <vt:lpstr>目录</vt:lpstr>
      <vt:lpstr>春节的起源和历史</vt:lpstr>
      <vt:lpstr>春节的起源</vt:lpstr>
      <vt:lpstr>春节的历史发展</vt:lpstr>
      <vt:lpstr>春节的文化内涵</vt:lpstr>
      <vt:lpstr>春节的传统习俗</vt:lpstr>
      <vt:lpstr>贴春联和贴窗花</vt:lpstr>
      <vt:lpstr>拜年和红包</vt:lpstr>
      <vt:lpstr>舞龙舞狮和放鞭炮</vt:lpstr>
      <vt:lpstr>春节美食和年夜饭</vt:lpstr>
      <vt:lpstr>春节的庆祝方式</vt:lpstr>
      <vt:lpstr>家庭团聚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2024-09-07T08:36:18.457</cp:lastPrinted>
  <dcterms:created xsi:type="dcterms:W3CDTF">2024-09-07T00:36:18Z</dcterms:created>
  <dcterms:modified xsi:type="dcterms:W3CDTF">2024-09-07T00:36:21Z</dcterms:modified>
</cp:coreProperties>
</file>