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2D4A6-3443-4231-B13E-DA042646F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B9B34-AEBA-407C-9D09-3C5CFA084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F58B1-69A5-40D1-AE25-0BD6F41F2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0ECF7-B455-4529-B861-29B55C2A9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DB810-1C56-40A6-B1BA-AFF484CD0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DB494D-9F3C-41C1-B182-C966B2268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77616C-08F3-42EF-A246-B635C15D1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FFD64-547E-4DCB-A911-A32EB0201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31691-1AA8-4370-9B65-1599A2BAD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24DAB-915A-4A75-85AF-9454B8E31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EF03F-B307-4C19-BA98-6066086D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521240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437348" y="2110253"/>
            <a:ext cx="4127500" cy="769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5400" spc="-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制鞋行业</a:t>
            </a:r>
            <a:r>
              <a:rPr sz="5400" spc="-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4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604499" y="2341034"/>
            <a:ext cx="3870325" cy="278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3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鞋行业概述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制鞋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行业产业链分析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制鞋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行业产品分析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1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制鞋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行业技术发展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210"/>
              </a:spcBef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制鞋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行业面临的挑战与机遇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87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制鞋</a:t>
            </a:r>
            <a:r>
              <a:rPr sz="2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行业未来展望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5476367" y="526023"/>
            <a:ext cx="1318260" cy="751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46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400" spc="-3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400" spc="-3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4720386" y="2212307"/>
            <a:ext cx="2760345" cy="1997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890548" algn="l" rtl="0" eaLnBrk="0">
              <a:lnSpc>
                <a:spcPct val="85000"/>
              </a:lnSpc>
              <a:spcBef>
                <a:spcPts val="1"/>
              </a:spcBef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66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制鞋行业概述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9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5CB88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5CB88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5CB88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" name="textbox 15"/>
          <p:cNvSpPr/>
          <p:nvPr/>
        </p:nvSpPr>
        <p:spPr>
          <a:xfrm>
            <a:off x="7821959" y="1527228"/>
            <a:ext cx="3225800" cy="404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4"/>
              </a:lnSpc>
            </a:pPr>
            <a:endParaRPr lang="Arial" altLang="Arial" sz="100"/>
          </a:p>
          <a:p>
            <a:pPr marL="57155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7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5176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制鞋行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业是指生产和销售鞋类产品的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企业集合，包括各种鞋履款式和用途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4223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如运动鞋、休闲鞋、正装鞋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56060" algn="l" rtl="0" eaLnBrk="0">
              <a:lnSpc>
                <a:spcPct val="91000"/>
              </a:lnSpc>
              <a:spcBef>
                <a:spcPts val="510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7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10426" algn="l" rtl="0" eaLnBrk="0">
              <a:lnSpc>
                <a:spcPct val="91000"/>
              </a:lnSpc>
              <a:spcBef>
                <a:spcPts val="45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制鞋行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业可以根据产品类型、目标市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09854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场、生产工艺等多种标准进行分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" name="textbox 16"/>
          <p:cNvSpPr/>
          <p:nvPr/>
        </p:nvSpPr>
        <p:spPr>
          <a:xfrm>
            <a:off x="442263" y="318468"/>
            <a:ext cx="3456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与分类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38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E3ED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4CC8E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2" name="textbox 42"/>
          <p:cNvSpPr/>
          <p:nvPr/>
        </p:nvSpPr>
        <p:spPr>
          <a:xfrm>
            <a:off x="1198254" y="3134605"/>
            <a:ext cx="5492750" cy="1542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04"/>
              </a:lnSpc>
            </a:pPr>
            <a:endParaRPr lang="Arial" altLang="Arial" sz="100"/>
          </a:p>
          <a:p>
            <a:pPr marL="12871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全球制鞋市场规模庞大，根据不同数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来源显示，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市场规模在数百亿美元级别。</a:t>
            </a:r>
            <a:endParaRPr lang="Microsoft YaHei" altLang="Microsoft YaHei" sz="1300"/>
          </a:p>
          <a:p>
            <a:pPr algn="r" rtl="0" eaLnBrk="0">
              <a:lnSpc>
                <a:spcPct val="85000"/>
              </a:lnSpc>
              <a:spcBef>
                <a:spcPts val="289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43" name="textbox 43"/>
          <p:cNvSpPr/>
          <p:nvPr/>
        </p:nvSpPr>
        <p:spPr>
          <a:xfrm>
            <a:off x="7930865" y="3134605"/>
            <a:ext cx="310959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68"/>
              </a:lnSpc>
            </a:pPr>
            <a:endParaRPr lang="Arial" altLang="Arial" sz="100"/>
          </a:p>
          <a:p>
            <a:pPr marL="12871" algn="l" rtl="0" eaLnBrk="0">
              <a:lnSpc>
                <a:spcPct val="94000"/>
              </a:lnSpc>
            </a:pPr>
            <a:r>
              <a:rPr sz="1300" spc="5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全球制鞋市场主要分布在欧洲、亚洲和</a:t>
            </a:r>
            <a:r>
              <a:rPr sz="1300" spc="3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</a:t>
            </a:r>
            <a:endParaRPr lang="Microsoft YaHei" altLang="Microsoft YaHei" sz="1300"/>
          </a:p>
          <a:p>
            <a:pPr marL="13386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美洲，其中中国是全球最大的鞋类生产</a:t>
            </a:r>
            <a:r>
              <a:rPr sz="1300" spc="2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</a:t>
            </a:r>
            <a:endParaRPr lang="Microsoft YaHei" altLang="Microsoft YaHei" sz="13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700" algn="l" rtl="0" eaLnBrk="0">
              <a:lnSpc>
                <a:spcPct val="92000"/>
              </a:lnSpc>
              <a:spcBef>
                <a:spcPts val="6"/>
              </a:spcBef>
            </a:pPr>
            <a:r>
              <a:rPr sz="1300" spc="-12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和出口国</a:t>
            </a:r>
            <a:r>
              <a:rPr sz="1300" spc="-80">
                <a:solidFill>
                  <a:srgbClr val="08478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4" name="textbox 44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05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行业市场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5" name="textbox 65"/>
          <p:cNvSpPr/>
          <p:nvPr/>
        </p:nvSpPr>
        <p:spPr>
          <a:xfrm>
            <a:off x="1199778" y="2313835"/>
            <a:ext cx="1557019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2000"/>
          </a:p>
        </p:txBody>
      </p:sp>
      <p:sp>
        <p:nvSpPr>
          <p:cNvPr id="66" name="textbox 66"/>
          <p:cNvSpPr/>
          <p:nvPr/>
        </p:nvSpPr>
        <p:spPr>
          <a:xfrm>
            <a:off x="10030072" y="2315114"/>
            <a:ext cx="1029969" cy="302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6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区域分</a:t>
            </a: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endParaRPr lang="Microsoft YaHei" altLang="Microsoft YaHei" sz="2000"/>
          </a:p>
        </p:txBody>
      </p:sp>
      <p:pic>
        <p:nvPicPr>
          <p:cNvPr id="67" name="picture 6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68" name="picture 6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70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textbox 71"/>
            <p:cNvSpPr/>
            <p:nvPr/>
          </p:nvSpPr>
          <p:spPr>
            <a:xfrm>
              <a:off x="373172" y="386119"/>
              <a:ext cx="2843529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3219"/>
                </a:lnSpc>
              </a:pPr>
              <a:endParaRPr lang="Arial" altLang="Arial" sz="100"/>
            </a:p>
            <a:p>
              <a:pPr marL="241171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环保与可持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续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8001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随着社会对环保问题的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关注度提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高，制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鞋行业正朝着更加环保和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可持续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发展的方向努力，包括使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用环保材料、减少废弃物排放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72" name="picture 7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73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71A6E6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textbox 74"/>
            <p:cNvSpPr/>
            <p:nvPr/>
          </p:nvSpPr>
          <p:spPr>
            <a:xfrm>
              <a:off x="370123" y="385824"/>
              <a:ext cx="2692400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014"/>
                </a:lnSpc>
              </a:pPr>
              <a:endParaRPr lang="Arial" altLang="Arial" sz="100"/>
            </a:p>
            <a:p>
              <a:pPr marL="392447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个性化与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制化</a:t>
              </a:r>
              <a:endParaRPr lang="Microsoft YaHei" altLang="Microsoft YaHei" sz="23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1049" algn="l" rtl="0" eaLnBrk="0">
                <a:lnSpc>
                  <a:spcPct val="15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随着消费者需求的多样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化，制鞋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业正朝着个性化与定制化的方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发展，以满足不同消费者的独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特需求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75" name="picture 7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14" name="group 14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76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71A6E6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textbox 77"/>
            <p:cNvSpPr/>
            <p:nvPr/>
          </p:nvSpPr>
          <p:spPr>
            <a:xfrm>
              <a:off x="371457" y="386119"/>
              <a:ext cx="2691129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148"/>
                </a:lnSpc>
              </a:pPr>
              <a:endParaRPr lang="Arial" altLang="Arial" sz="100"/>
            </a:p>
            <a:p>
              <a:pPr marL="83432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380" algn="l" rtl="0" eaLnBrk="0">
                <a:lnSpc>
                  <a:spcPct val="150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进步和创新为制鞋行业带来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了新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的发展机遇，如智能鞋、可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穿戴技术等新兴领域正在兴起。</a:t>
              </a:r>
              <a:endParaRPr lang="Microsoft YaHei" altLang="Microsoft YaHei" sz="1500"/>
            </a:p>
          </p:txBody>
        </p:sp>
        <p:pic>
          <p:nvPicPr>
            <p:cNvPr id="78" name="picture 7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79" name="textbox 79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1" name="textbox 101"/>
          <p:cNvSpPr/>
          <p:nvPr/>
        </p:nvSpPr>
        <p:spPr>
          <a:xfrm>
            <a:off x="4034586" y="2215660"/>
            <a:ext cx="4131945" cy="1993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1576348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66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773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制鞋行业产业链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03" name="picture 10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20" name="group 20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104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1A6E6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5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71A6E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6" name="textbox 106"/>
            <p:cNvSpPr/>
            <p:nvPr/>
          </p:nvSpPr>
          <p:spPr>
            <a:xfrm>
              <a:off x="313682" y="218206"/>
              <a:ext cx="3072129" cy="1509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857"/>
                </a:lnSpc>
              </a:pPr>
              <a:endParaRPr lang="Arial" altLang="Arial" sz="100"/>
            </a:p>
            <a:p>
              <a:pPr marL="26283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革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3809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牛皮、羊皮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、猪皮等是制鞋常用的原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，其质量和价格对鞋子的品质和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成本有直接影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24" name="group 24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107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1A6E6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8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71A6E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9" name="textbox 109"/>
            <p:cNvSpPr/>
            <p:nvPr/>
          </p:nvSpPr>
          <p:spPr>
            <a:xfrm>
              <a:off x="313491" y="218410"/>
              <a:ext cx="3072764" cy="15087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410"/>
                </a:lnSpc>
              </a:pPr>
              <a:endParaRPr lang="Arial" altLang="Arial" sz="100"/>
            </a:p>
            <a:p>
              <a:pPr marL="26475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合成材料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333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造革、合成皮等，具有较高的耐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性和防水性能，常用于运动鞋和户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外鞋的生产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28" name="group 28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110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1A6E6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1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71A6E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2" name="textbox 112"/>
            <p:cNvSpPr/>
            <p:nvPr/>
          </p:nvSpPr>
          <p:spPr>
            <a:xfrm>
              <a:off x="314635" y="217390"/>
              <a:ext cx="3071495" cy="1235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707"/>
                </a:lnSpc>
              </a:pPr>
              <a:endParaRPr lang="Arial" altLang="Arial" sz="100"/>
            </a:p>
            <a:p>
              <a:pPr marL="24311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橡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胶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904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用于鞋底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制造，具有耐磨、防滑、弹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性好的特点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32" name="group 32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113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1A6E6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4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71A6E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5" name="textbox 115"/>
            <p:cNvSpPr/>
            <p:nvPr/>
          </p:nvSpPr>
          <p:spPr>
            <a:xfrm>
              <a:off x="314634" y="218001"/>
              <a:ext cx="3071495" cy="1238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713"/>
                </a:lnSpc>
              </a:pPr>
              <a:endParaRPr lang="Arial" altLang="Arial" sz="100"/>
            </a:p>
            <a:p>
              <a:pPr marL="25332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鞋带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、扣件等配件</a:t>
              </a:r>
              <a:endParaRPr lang="Microsoft YaHei" altLang="Microsoft YaHei" sz="16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3843" indent="-1143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小配件虽然不起眼，但也是制鞋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过程中不可或缺的材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料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116" name="textbox 116"/>
          <p:cNvSpPr/>
          <p:nvPr/>
        </p:nvSpPr>
        <p:spPr>
          <a:xfrm>
            <a:off x="442263" y="318468"/>
            <a:ext cx="2694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0415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7" name="picture 1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38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B6BD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1" name="textbox 141"/>
          <p:cNvSpPr/>
          <p:nvPr/>
        </p:nvSpPr>
        <p:spPr>
          <a:xfrm>
            <a:off x="1174448" y="1651491"/>
            <a:ext cx="4558665" cy="4097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15"/>
              </a:lnSpc>
            </a:pPr>
            <a:endParaRPr lang="Arial" altLang="Arial" sz="100"/>
          </a:p>
          <a:p>
            <a:pPr marL="14795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设计研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endParaRPr lang="Microsoft YaHei" altLang="Microsoft YaHei" sz="1800"/>
          </a:p>
          <a:p>
            <a:pPr marL="13842" algn="l" rtl="0" eaLnBrk="0">
              <a:lnSpc>
                <a:spcPct val="122000"/>
              </a:lnSpc>
              <a:spcBef>
                <a:spcPts val="1248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鞋子的设计研发是制鞋行业的核心环节，涉及到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式、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功能、舒适度等方面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5938" algn="l" rtl="0" eaLnBrk="0">
              <a:lnSpc>
                <a:spcPct val="91000"/>
              </a:lnSpc>
              <a:spcBef>
                <a:spcPts val="546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1800"/>
          </a:p>
          <a:p>
            <a:pPr marL="13652" indent="-571" algn="l" rtl="0" eaLnBrk="0">
              <a:lnSpc>
                <a:spcPct val="122000"/>
              </a:lnSpc>
              <a:spcBef>
                <a:spcPts val="124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剪、缝制、到成型，每一步都需要精细的工艺和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严格的质量控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24854" algn="l" rtl="0" eaLnBrk="0">
              <a:lnSpc>
                <a:spcPct val="90000"/>
              </a:lnSpc>
              <a:spcBef>
                <a:spcPts val="550"/>
              </a:spcBef>
            </a:pP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品质检测</a:t>
            </a:r>
            <a:endParaRPr lang="Microsoft YaHei" altLang="Microsoft YaHei" sz="18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3652" indent="-952" algn="l" rtl="0" eaLnBrk="0">
              <a:lnSpc>
                <a:spcPct val="123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鞋需经过严格的品质检测，确保符合国家和行业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标准。</a:t>
            </a:r>
            <a:endParaRPr lang="Microsoft YaHei" altLang="Microsoft YaHei" sz="1500"/>
          </a:p>
        </p:txBody>
      </p:sp>
      <p:sp>
        <p:nvSpPr>
          <p:cNvPr id="142" name="textbox 142"/>
          <p:cNvSpPr/>
          <p:nvPr/>
        </p:nvSpPr>
        <p:spPr>
          <a:xfrm>
            <a:off x="1213587" y="377504"/>
            <a:ext cx="1541780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4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4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5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3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4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5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7" name="textbox 167"/>
          <p:cNvSpPr/>
          <p:nvPr/>
        </p:nvSpPr>
        <p:spPr>
          <a:xfrm>
            <a:off x="6187601" y="3409451"/>
            <a:ext cx="5321300" cy="237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13"/>
              </a:lnSpc>
            </a:pPr>
            <a:endParaRPr lang="Arial" altLang="Arial" sz="100"/>
          </a:p>
          <a:p>
            <a:pPr marL="12834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线下销售</a:t>
            </a:r>
            <a:endParaRPr lang="Microsoft YaHei" altLang="Microsoft YaHei" sz="16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3080" algn="l" rtl="0" eaLnBrk="0">
              <a:lnSpc>
                <a:spcPct val="91000"/>
              </a:lnSpc>
              <a:spcBef>
                <a:spcPts val="45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专卖店、百货商场、鞋城等进行销售，消费者可以亲自试</a:t>
            </a:r>
            <a:endParaRPr lang="Microsoft YaHei" altLang="Microsoft YaHei" sz="1500"/>
          </a:p>
          <a:p>
            <a:pPr marL="12700" algn="l" rtl="0" eaLnBrk="0">
              <a:lnSpc>
                <a:spcPct val="97000"/>
              </a:lnSpc>
              <a:spcBef>
                <a:spcPts val="1060"/>
              </a:spcBef>
            </a:pPr>
            <a:r>
              <a:rPr sz="14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穿和体验。</a:t>
            </a:r>
            <a:endParaRPr lang="Microsoft YaHei" altLang="Microsoft YaHei" sz="14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3446" algn="l" rtl="0" eaLnBrk="0">
              <a:lnSpc>
                <a:spcPct val="92000"/>
              </a:lnSpc>
              <a:spcBef>
                <a:spcPts val="484"/>
              </a:spcBef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批发渠道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27178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向其他商家或零售商进行批发销售，常见于大型品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和制造商。</a:t>
            </a:r>
            <a:endParaRPr lang="Microsoft YaHei" altLang="Microsoft YaHei" sz="1500"/>
          </a:p>
        </p:txBody>
      </p:sp>
      <p:sp>
        <p:nvSpPr>
          <p:cNvPr id="168" name="textbox 168"/>
          <p:cNvSpPr/>
          <p:nvPr/>
        </p:nvSpPr>
        <p:spPr>
          <a:xfrm>
            <a:off x="6187736" y="1759069"/>
            <a:ext cx="5321300" cy="691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1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  <a:endParaRPr lang="Microsoft YaHei" altLang="Microsoft YaHei" sz="16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946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通过电商平台和自有官网进行销售，具有便捷、个性化的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点。</a:t>
            </a:r>
            <a:endParaRPr lang="Microsoft YaHei" altLang="Microsoft YaHei" sz="1500"/>
          </a:p>
        </p:txBody>
      </p:sp>
      <p:sp>
        <p:nvSpPr>
          <p:cNvPr id="169" name="textbox 169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19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textbox 19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19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textbox 19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194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textbox 195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97" name="picture 19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4960" y="1569532"/>
            <a:ext cx="4219249" cy="4219250"/>
          </a:xfrm>
          <a:prstGeom prst="rect">
            <a:avLst/>
          </a:prstGeom>
        </p:spPr>
      </p:pic>
      <p:sp>
        <p:nvSpPr>
          <p:cNvPr id="198" name="textbox 198"/>
          <p:cNvSpPr/>
          <p:nvPr/>
        </p:nvSpPr>
        <p:spPr>
          <a:xfrm>
            <a:off x="5163132" y="1294831"/>
            <a:ext cx="6264909" cy="1487169"/>
          </a:xfrm>
          <a:prstGeom prst="rect">
            <a:avLst/>
          </a:prstGeom>
          <a:solidFill>
            <a:srgbClr val="71A6E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6647"/>
              </a:lnSpc>
            </a:pPr>
            <a:endParaRPr lang="Arial" altLang="Arial" sz="100"/>
          </a:p>
          <a:p>
            <a:pPr marL="600612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586553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如耐克、阿迪达斯、彪马等，具有品牌优势和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场份额。</a:t>
            </a:r>
            <a:endParaRPr lang="Microsoft YaHei" altLang="Microsoft YaHei" sz="1500"/>
          </a:p>
        </p:txBody>
      </p:sp>
      <p:sp>
        <p:nvSpPr>
          <p:cNvPr id="199" name="textbox 199"/>
          <p:cNvSpPr/>
          <p:nvPr/>
        </p:nvSpPr>
        <p:spPr>
          <a:xfrm>
            <a:off x="5163132" y="2945065"/>
            <a:ext cx="6264909" cy="1488439"/>
          </a:xfrm>
          <a:prstGeom prst="rect">
            <a:avLst/>
          </a:prstGeom>
          <a:solidFill>
            <a:srgbClr val="71A6E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8582"/>
              </a:lnSpc>
            </a:pPr>
            <a:endParaRPr lang="Arial" altLang="Arial" sz="100"/>
          </a:p>
          <a:p>
            <a:pPr marL="600612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国产品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6844"/>
              </a:lnSpc>
            </a:pPr>
            <a:endParaRPr lang="Arial" altLang="Arial" sz="100"/>
          </a:p>
          <a:p>
            <a:pPr marL="595316" indent="-8763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踏、李宁、特步等，近年来在设计和品质上不断提升，与国   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际品牌的差距逐渐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小。</a:t>
            </a:r>
            <a:endParaRPr lang="Microsoft YaHei" altLang="Microsoft YaHei" sz="1500"/>
          </a:p>
        </p:txBody>
      </p:sp>
      <p:sp>
        <p:nvSpPr>
          <p:cNvPr id="200" name="textbox 200"/>
          <p:cNvSpPr/>
          <p:nvPr/>
        </p:nvSpPr>
        <p:spPr>
          <a:xfrm>
            <a:off x="5163132" y="4595300"/>
            <a:ext cx="6264909" cy="1490344"/>
          </a:xfrm>
          <a:prstGeom prst="rect">
            <a:avLst/>
          </a:prstGeom>
          <a:solidFill>
            <a:srgbClr val="71A6E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602089" algn="l" rtl="0" eaLnBrk="0">
              <a:lnSpc>
                <a:spcPct val="91000"/>
              </a:lnSpc>
              <a:spcBef>
                <a:spcPts val="2"/>
              </a:spcBef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制造商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algn="l" rtl="0" eaLnBrk="0">
              <a:lnSpc>
                <a:spcPct val="6209"/>
              </a:lnSpc>
            </a:pPr>
            <a:endParaRPr lang="Arial" altLang="Arial" sz="100"/>
          </a:p>
          <a:p>
            <a:pPr marL="586743" indent="-952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众多，但多数缺乏品牌影响力和核心竞争力，处于价值链低   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端。</a:t>
            </a:r>
            <a:endParaRPr lang="Microsoft YaHei" altLang="Microsoft YaHei" sz="1500"/>
          </a:p>
        </p:txBody>
      </p:sp>
      <p:sp>
        <p:nvSpPr>
          <p:cNvPr id="201" name="textbox 201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</a:t>
            </a:r>
            <a:endParaRPr lang="Microsoft YaHei" altLang="Microsoft YaHei" sz="30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2" name="picture 2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3" name="textbox 223"/>
          <p:cNvSpPr/>
          <p:nvPr/>
        </p:nvSpPr>
        <p:spPr>
          <a:xfrm>
            <a:off x="4263186" y="2215660"/>
            <a:ext cx="3674745" cy="1993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3"/>
              </a:lnSpc>
            </a:pPr>
            <a:endParaRPr lang="Arial" altLang="Arial" sz="100"/>
          </a:p>
          <a:p>
            <a:pPr marL="1347748" algn="l" rtl="0" eaLnBrk="0">
              <a:lnSpc>
                <a:spcPct val="85000"/>
              </a:lnSpc>
            </a:pPr>
            <a:r>
              <a:rPr sz="6600" spc="7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6600" spc="6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66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773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6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制鞋行业产品</a:t>
            </a:r>
            <a:r>
              <a:rPr sz="36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25" name="picture 2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92555" y="1559286"/>
            <a:ext cx="4492829" cy="4492828"/>
          </a:xfrm>
          <a:prstGeom prst="rect">
            <a:avLst/>
          </a:prstGeom>
        </p:spPr>
      </p:pic>
      <p:sp>
        <p:nvSpPr>
          <p:cNvPr id="226" name="textbox 226"/>
          <p:cNvSpPr/>
          <p:nvPr/>
        </p:nvSpPr>
        <p:spPr>
          <a:xfrm>
            <a:off x="2362136" y="1471611"/>
            <a:ext cx="4023995" cy="4795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06"/>
              </a:lnSpc>
            </a:pPr>
            <a:endParaRPr lang="Arial" altLang="Arial" sz="100"/>
          </a:p>
          <a:p>
            <a:pPr marL="12874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鞋市场概述</a:t>
            </a:r>
            <a:endParaRPr lang="Microsoft YaHei" altLang="Microsoft YaHei" sz="1600"/>
          </a:p>
          <a:p>
            <a:pPr marL="12700" indent="571" algn="l" rtl="0" eaLnBrk="0">
              <a:lnSpc>
                <a:spcPct val="151000"/>
              </a:lnSpc>
              <a:spcBef>
                <a:spcPts val="73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市场是制鞋行业的重要组成部分，随着健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识的提高和体育产业的发展，市场需求不断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增长。</a:t>
            </a:r>
            <a:endParaRPr lang="Microsoft YaHei" altLang="Microsoft YaHei" sz="1500"/>
          </a:p>
          <a:p>
            <a:pPr algn="l" rtl="0" eaLnBrk="0">
              <a:lnSpc>
                <a:spcPct val="173000"/>
              </a:lnSpc>
            </a:pPr>
            <a:endParaRPr lang="Arial" altLang="Arial" sz="1000"/>
          </a:p>
          <a:p>
            <a:pPr marL="12874" algn="l" rtl="0" eaLnBrk="0">
              <a:lnSpc>
                <a:spcPct val="92000"/>
              </a:lnSpc>
              <a:spcBef>
                <a:spcPts val="490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运动鞋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品牌竞争格局</a:t>
            </a:r>
            <a:endParaRPr lang="Microsoft YaHei" altLang="Microsoft YaHei" sz="1600"/>
          </a:p>
          <a:p>
            <a:pPr marL="19938" indent="-4572" algn="l" rtl="0" eaLnBrk="0">
              <a:lnSpc>
                <a:spcPct val="150000"/>
              </a:lnSpc>
              <a:spcBef>
                <a:spcPts val="58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耐克、阿迪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达斯、彪马等国际品牌占据了相当大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的市场份额，国内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品牌如安踏、李宁等也在不断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崛起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874" algn="l" rtl="0" eaLnBrk="0">
              <a:lnSpc>
                <a:spcPct val="92000"/>
              </a:lnSpc>
              <a:spcBef>
                <a:spcPts val="489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鞋市场趋势</a:t>
            </a:r>
            <a:endParaRPr lang="Microsoft YaHei" altLang="Microsoft YaHei" sz="1600"/>
          </a:p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13842" indent="-1142" algn="l" rtl="0" eaLnBrk="0">
              <a:lnSpc>
                <a:spcPct val="15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化定制、科技含量、环保可持续性等成为运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动鞋市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场的发展趋势，消费者对品质和功能的要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求也越来越高。</a:t>
            </a:r>
            <a:endParaRPr lang="Microsoft YaHei" altLang="Microsoft YaHei" sz="1500"/>
          </a:p>
        </p:txBody>
      </p:sp>
      <p:sp>
        <p:nvSpPr>
          <p:cNvPr id="227" name="textbox 227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71A6E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228" name="textbox 228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71A6E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229" name="textbox 229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71A6E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230" name="textbox 230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运动鞋市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场分析</a:t>
            </a:r>
            <a:endParaRPr lang="Microsoft YaHei" altLang="Microsoft YaHei" sz="30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3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1" name="picture 2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252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8478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5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6" name="textbox 256"/>
          <p:cNvSpPr/>
          <p:nvPr/>
        </p:nvSpPr>
        <p:spPr>
          <a:xfrm>
            <a:off x="982359" y="2491034"/>
            <a:ext cx="3281045" cy="11480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64"/>
              </a:lnSpc>
            </a:pPr>
            <a:endParaRPr lang="Arial" altLang="Arial" sz="100"/>
          </a:p>
          <a:p>
            <a:pPr marL="1519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休闲鞋市场概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休闲鞋市场是制鞋行业的重要领域，随着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300"/>
          </a:p>
        </p:txBody>
      </p:sp>
      <p:sp>
        <p:nvSpPr>
          <p:cNvPr id="257" name="textbox 257"/>
          <p:cNvSpPr/>
          <p:nvPr/>
        </p:nvSpPr>
        <p:spPr>
          <a:xfrm>
            <a:off x="8253508" y="4632102"/>
            <a:ext cx="328231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3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舒适度、时尚元素、个性化设计等成为休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闲</a:t>
            </a:r>
            <a:endParaRPr lang="Microsoft YaHei" altLang="Microsoft YaHei" sz="1300"/>
          </a:p>
          <a:p>
            <a:pPr marL="14071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鞋市场的发展趋势，消费者对品牌和品质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4414" algn="l" rtl="0" eaLnBrk="0">
              <a:lnSpc>
                <a:spcPct val="95000"/>
              </a:lnSpc>
              <a:spcBef>
                <a:spcPts val="7"/>
              </a:spcBef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要求也越来越高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58" name="textbox 258"/>
          <p:cNvSpPr/>
          <p:nvPr/>
        </p:nvSpPr>
        <p:spPr>
          <a:xfrm>
            <a:off x="7109676" y="2249930"/>
            <a:ext cx="3933825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02"/>
              </a:lnSpc>
            </a:pPr>
            <a:endParaRPr lang="Arial" altLang="Arial" sz="100"/>
          </a:p>
          <a:p>
            <a:pPr marL="22986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国际品牌如匡威、万斯等在休闲鞋市场占据一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定地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位，国内品牌如回力、飞跃等也受到消费者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的青睐。</a:t>
            </a:r>
            <a:endParaRPr lang="Microsoft YaHei" altLang="Microsoft YaHei" sz="1300"/>
          </a:p>
        </p:txBody>
      </p:sp>
      <p:sp>
        <p:nvSpPr>
          <p:cNvPr id="259" name="textbox 259"/>
          <p:cNvSpPr/>
          <p:nvPr/>
        </p:nvSpPr>
        <p:spPr>
          <a:xfrm>
            <a:off x="981330" y="3734079"/>
            <a:ext cx="3282315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活品质的提高和时尚潮流的演变，市场需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300"/>
          </a:p>
          <a:p>
            <a:pPr marL="13900" algn="l" rtl="0" eaLnBrk="0">
              <a:lnSpc>
                <a:spcPts val="2432"/>
              </a:lnSpc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持续增长</a:t>
            </a:r>
            <a:r>
              <a:rPr sz="13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60" name="textbox 260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休闲鞋市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场分析</a:t>
            </a:r>
            <a:endParaRPr lang="Microsoft YaHei" altLang="Microsoft YaHei" sz="3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1" name="textbox 281"/>
          <p:cNvSpPr/>
          <p:nvPr/>
        </p:nvSpPr>
        <p:spPr>
          <a:xfrm>
            <a:off x="7112172" y="1402091"/>
            <a:ext cx="2678429" cy="348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5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休闲鞋品牌竞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争格局</a:t>
            </a:r>
            <a:endParaRPr lang="Microsoft YaHei" altLang="Microsoft YaHei" sz="2300"/>
          </a:p>
        </p:txBody>
      </p:sp>
      <p:sp>
        <p:nvSpPr>
          <p:cNvPr id="282" name="textbox 282"/>
          <p:cNvSpPr/>
          <p:nvPr/>
        </p:nvSpPr>
        <p:spPr>
          <a:xfrm>
            <a:off x="8245182" y="3696810"/>
            <a:ext cx="2087879" cy="348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5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休闲鞋市场趋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</p:txBody>
      </p:sp>
      <p:sp>
        <p:nvSpPr>
          <p:cNvPr id="283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D6E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4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DDE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5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6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7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8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9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0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3490F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1" name="picture 2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92" name="textbox 292"/>
          <p:cNvSpPr/>
          <p:nvPr/>
        </p:nvSpPr>
        <p:spPr>
          <a:xfrm>
            <a:off x="557515" y="1598565"/>
            <a:ext cx="5739765" cy="4126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01"/>
              </a:lnSpc>
            </a:pPr>
            <a:endParaRPr lang="Arial" altLang="Arial" sz="100"/>
          </a:p>
          <a:p>
            <a:pPr marL="17148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正装鞋市场概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000"/>
          </a:p>
          <a:p>
            <a:pPr marL="14604" indent="-190" algn="l" rtl="0" eaLnBrk="0">
              <a:lnSpc>
                <a:spcPct val="122000"/>
              </a:lnSpc>
              <a:spcBef>
                <a:spcPts val="140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正装鞋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市场是制鞋行业的重要细分市场，随着商务活动的增多和职 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场着装规范的严格，市场需求稳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7148" algn="l" rtl="0" eaLnBrk="0">
              <a:lnSpc>
                <a:spcPct val="92000"/>
              </a:lnSpc>
              <a:spcBef>
                <a:spcPts val="604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正装鞋品牌竞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争格局</a:t>
            </a:r>
            <a:endParaRPr lang="Microsoft YaHei" altLang="Microsoft YaHei" sz="2000"/>
          </a:p>
          <a:p>
            <a:pPr marL="24511" indent="1143" algn="l" rtl="0" eaLnBrk="0">
              <a:lnSpc>
                <a:spcPct val="122000"/>
              </a:lnSpc>
              <a:spcBef>
                <a:spcPts val="139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国际品牌如皮尔卡丹、金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利来等在正装鞋市场占据一定地位，国内 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品牌如红蜻蜓、奥康等也有一定的市场份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7148" algn="l" rtl="0" eaLnBrk="0">
              <a:lnSpc>
                <a:spcPct val="92000"/>
              </a:lnSpc>
              <a:spcBef>
                <a:spcPts val="608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正装鞋市场趋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1100"/>
          </a:p>
          <a:p>
            <a:pPr marL="12890" indent="-190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适度、品质保证、个性化设计等成为正装鞋市场的发展趋势，消费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者对品牌和品质的要求也越来越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高。</a:t>
            </a:r>
            <a:endParaRPr lang="Microsoft YaHei" altLang="Microsoft YaHei" sz="1500"/>
          </a:p>
        </p:txBody>
      </p:sp>
      <p:pic>
        <p:nvPicPr>
          <p:cNvPr id="293" name="picture 29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921645" y="1482986"/>
            <a:ext cx="4378604" cy="4478523"/>
          </a:xfrm>
          <a:prstGeom prst="rect">
            <a:avLst/>
          </a:prstGeom>
        </p:spPr>
      </p:pic>
      <p:sp>
        <p:nvSpPr>
          <p:cNvPr id="294" name="textbox 294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正装鞋市场分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9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5" name="picture 3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16" name="textbox 316"/>
          <p:cNvSpPr/>
          <p:nvPr/>
        </p:nvSpPr>
        <p:spPr>
          <a:xfrm>
            <a:off x="5762748" y="1490219"/>
            <a:ext cx="5548629" cy="434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52"/>
              </a:lnSpc>
            </a:pPr>
            <a:endParaRPr lang="Arial" altLang="Arial" sz="100"/>
          </a:p>
          <a:p>
            <a:pPr marL="16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其他鞋类市场概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marL="12700" indent="952" algn="l" rtl="0" eaLnBrk="0">
              <a:lnSpc>
                <a:spcPct val="122000"/>
              </a:lnSpc>
              <a:spcBef>
                <a:spcPts val="110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类市场包括凉鞋、拖鞋、雨鞋等，市场需求相对分散，但也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有一定的市场规模。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6700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其他鞋类品牌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争格局</a:t>
            </a:r>
            <a:endParaRPr lang="Microsoft YaHei" altLang="Microsoft YaHei" sz="2300"/>
          </a:p>
          <a:p>
            <a:pPr marL="14604" indent="15240" algn="l" rtl="0" eaLnBrk="0">
              <a:lnSpc>
                <a:spcPct val="123000"/>
              </a:lnSpc>
              <a:spcBef>
                <a:spcPts val="106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由于其他鞋类市场的特殊性，品牌竞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争相对较小，市场份额较为分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6700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其他鞋类市场趋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3080" indent="9334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化，其他鞋类市场的需求也在不断变化，个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性化设计、品质保证等成为其他鞋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类市场的发展趋势。</a:t>
            </a:r>
            <a:endParaRPr lang="Microsoft YaHei" altLang="Microsoft YaHei" sz="15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937356" y="2491844"/>
            <a:ext cx="2714939" cy="2423383"/>
            <a:chExt cx="2714939" cy="2423383"/>
          </a:xfrm>
        </p:grpSpPr>
        <p:sp>
          <p:nvSpPr>
            <p:cNvPr id="317" name="path"/>
            <p:cNvSpPr/>
            <p:nvPr/>
          </p:nvSpPr>
          <p:spPr>
            <a:xfrm>
              <a:off x="33182" y="38100"/>
              <a:ext cx="2648573" cy="2347183"/>
            </a:xfrm>
            <a:custGeom>
              <a:rect l="0" t="0" r="0" b="0"/>
              <a:pathLst>
                <a:path w="4170" h="3696">
                  <a:moveTo>
                    <a:pt x="0" y="1848"/>
                  </a:moveTo>
                  <a:lnTo>
                    <a:pt x="1042" y="0"/>
                  </a:lnTo>
                  <a:lnTo>
                    <a:pt x="3128" y="0"/>
                  </a:lnTo>
                  <a:lnTo>
                    <a:pt x="4170" y="1848"/>
                  </a:lnTo>
                  <a:lnTo>
                    <a:pt x="3128" y="3696"/>
                  </a:lnTo>
                  <a:lnTo>
                    <a:pt x="1042" y="3696"/>
                  </a:lnTo>
                  <a:lnTo>
                    <a:pt x="0" y="1848"/>
                  </a:lnTo>
                  <a:close/>
                </a:path>
              </a:pathLst>
            </a:custGeom>
            <a:solidFill>
              <a:srgbClr val="DDE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0" y="0"/>
              <a:ext cx="2714939" cy="2423383"/>
            </a:xfrm>
            <a:custGeom>
              <a:rect l="0" t="0" r="0" b="0"/>
              <a:pathLst>
                <a:path w="4275" h="3816">
                  <a:moveTo>
                    <a:pt x="52" y="1908"/>
                  </a:moveTo>
                  <a:lnTo>
                    <a:pt x="1095" y="60"/>
                  </a:lnTo>
                  <a:lnTo>
                    <a:pt x="3180" y="60"/>
                  </a:lnTo>
                  <a:lnTo>
                    <a:pt x="4223" y="1908"/>
                  </a:lnTo>
                  <a:lnTo>
                    <a:pt x="3180" y="3756"/>
                  </a:lnTo>
                  <a:lnTo>
                    <a:pt x="1095" y="3756"/>
                  </a:lnTo>
                  <a:lnTo>
                    <a:pt x="52" y="1908"/>
                  </a:lnTo>
                  <a:close/>
                </a:path>
              </a:pathLst>
            </a:custGeom>
            <a:noFill/>
            <a:ln w="76200" cap="flat">
              <a:solidFill>
                <a:srgbClr val="3490F4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718159" y="509509"/>
              <a:ext cx="1278621" cy="1195189"/>
            </a:xfrm>
            <a:custGeom>
              <a:rect l="0" t="0" r="0" b="0"/>
              <a:pathLst>
                <a:path w="2013" h="1882">
                  <a:moveTo>
                    <a:pt x="0" y="564"/>
                  </a:moveTo>
                  <a:lnTo>
                    <a:pt x="1006" y="0"/>
                  </a:lnTo>
                  <a:lnTo>
                    <a:pt x="2013" y="564"/>
                  </a:lnTo>
                  <a:lnTo>
                    <a:pt x="2013" y="752"/>
                  </a:lnTo>
                  <a:lnTo>
                    <a:pt x="0" y="752"/>
                  </a:lnTo>
                  <a:lnTo>
                    <a:pt x="0" y="564"/>
                  </a:lnTo>
                  <a:close/>
                  <a:moveTo>
                    <a:pt x="0" y="1693"/>
                  </a:moveTo>
                  <a:lnTo>
                    <a:pt x="2013" y="1693"/>
                  </a:lnTo>
                  <a:lnTo>
                    <a:pt x="2013" y="1882"/>
                  </a:lnTo>
                  <a:lnTo>
                    <a:pt x="0" y="1882"/>
                  </a:lnTo>
                  <a:lnTo>
                    <a:pt x="0" y="1693"/>
                  </a:lnTo>
                  <a:close/>
                  <a:moveTo>
                    <a:pt x="201" y="1505"/>
                  </a:moveTo>
                  <a:lnTo>
                    <a:pt x="1812" y="1505"/>
                  </a:lnTo>
                  <a:lnTo>
                    <a:pt x="1812" y="1693"/>
                  </a:lnTo>
                  <a:lnTo>
                    <a:pt x="201" y="1693"/>
                  </a:lnTo>
                  <a:lnTo>
                    <a:pt x="201" y="1505"/>
                  </a:lnTo>
                  <a:close/>
                  <a:moveTo>
                    <a:pt x="201" y="752"/>
                  </a:moveTo>
                  <a:lnTo>
                    <a:pt x="604" y="752"/>
                  </a:lnTo>
                  <a:lnTo>
                    <a:pt x="604" y="1505"/>
                  </a:lnTo>
                  <a:lnTo>
                    <a:pt x="201" y="1505"/>
                  </a:lnTo>
                  <a:lnTo>
                    <a:pt x="201" y="752"/>
                  </a:lnTo>
                  <a:close/>
                  <a:moveTo>
                    <a:pt x="805" y="752"/>
                  </a:moveTo>
                  <a:lnTo>
                    <a:pt x="1208" y="752"/>
                  </a:lnTo>
                  <a:lnTo>
                    <a:pt x="1208" y="1505"/>
                  </a:lnTo>
                  <a:lnTo>
                    <a:pt x="805" y="1505"/>
                  </a:lnTo>
                  <a:lnTo>
                    <a:pt x="805" y="752"/>
                  </a:lnTo>
                  <a:close/>
                  <a:moveTo>
                    <a:pt x="1409" y="752"/>
                  </a:moveTo>
                  <a:lnTo>
                    <a:pt x="1812" y="752"/>
                  </a:lnTo>
                  <a:lnTo>
                    <a:pt x="1812" y="1505"/>
                  </a:lnTo>
                  <a:lnTo>
                    <a:pt x="1409" y="1505"/>
                  </a:lnTo>
                  <a:lnTo>
                    <a:pt x="1409" y="752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0" name="textbox 320"/>
          <p:cNvSpPr/>
          <p:nvPr/>
        </p:nvSpPr>
        <p:spPr>
          <a:xfrm>
            <a:off x="442263" y="318468"/>
            <a:ext cx="3837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3590"/>
              </a:tabLst>
            </a:pPr>
            <a:r>
              <a:rPr sz="3000" spc="0"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其他鞋类市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490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场分析</a:t>
            </a:r>
            <a:endParaRPr lang="Microsoft YaHei" altLang="Microsoft YaHei" sz="3000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490F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490F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490F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490F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4482091" y="4861533"/>
            <a:ext cx="810236" cy="810236"/>
            <a:chExt cx="810236" cy="810236"/>
          </a:xfrm>
        </p:grpSpPr>
        <p:sp>
          <p:nvSpPr>
            <p:cNvPr id="341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94DEE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2" name="path"/>
            <p:cNvSpPr/>
            <p:nvPr/>
          </p:nvSpPr>
          <p:spPr>
            <a:xfrm>
              <a:off x="191089" y="189515"/>
              <a:ext cx="428041" cy="431208"/>
            </a:xfrm>
            <a:custGeom>
              <a:rect l="0" t="0" r="0" b="0"/>
              <a:pathLst>
                <a:path w="674" h="679">
                  <a:moveTo>
                    <a:pt x="444" y="339"/>
                  </a:moveTo>
                  <a:cubicBezTo>
                    <a:pt x="444" y="163"/>
                    <a:pt x="535" y="65"/>
                    <a:pt x="535" y="65"/>
                  </a:cubicBezTo>
                  <a:lnTo>
                    <a:pt x="535" y="65"/>
                  </a:lnTo>
                  <a:cubicBezTo>
                    <a:pt x="535" y="65"/>
                    <a:pt x="455" y="0"/>
                    <a:pt x="335" y="0"/>
                  </a:cubicBezTo>
                  <a:lnTo>
                    <a:pt x="335" y="0"/>
                  </a:lnTo>
                  <a:cubicBezTo>
                    <a:pt x="215" y="0"/>
                    <a:pt x="135" y="65"/>
                    <a:pt x="135" y="65"/>
                  </a:cubicBezTo>
                  <a:lnTo>
                    <a:pt x="135" y="65"/>
                  </a:lnTo>
                  <a:cubicBezTo>
                    <a:pt x="135" y="65"/>
                    <a:pt x="228" y="140"/>
                    <a:pt x="228" y="339"/>
                  </a:cubicBezTo>
                  <a:lnTo>
                    <a:pt x="228" y="339"/>
                  </a:lnTo>
                  <a:cubicBezTo>
                    <a:pt x="228" y="531"/>
                    <a:pt x="135" y="613"/>
                    <a:pt x="135" y="613"/>
                  </a:cubicBezTo>
                  <a:lnTo>
                    <a:pt x="135" y="613"/>
                  </a:lnTo>
                  <a:cubicBezTo>
                    <a:pt x="135" y="613"/>
                    <a:pt x="231" y="679"/>
                    <a:pt x="335" y="679"/>
                  </a:cubicBezTo>
                  <a:lnTo>
                    <a:pt x="335" y="679"/>
                  </a:lnTo>
                  <a:cubicBezTo>
                    <a:pt x="441" y="679"/>
                    <a:pt x="535" y="613"/>
                    <a:pt x="535" y="613"/>
                  </a:cubicBezTo>
                  <a:lnTo>
                    <a:pt x="535" y="613"/>
                  </a:lnTo>
                  <a:cubicBezTo>
                    <a:pt x="535" y="613"/>
                    <a:pt x="444" y="528"/>
                    <a:pt x="444" y="339"/>
                  </a:cubicBezTo>
                  <a:moveTo>
                    <a:pt x="112" y="83"/>
                  </a:moveTo>
                  <a:cubicBezTo>
                    <a:pt x="112" y="83"/>
                    <a:pt x="0" y="151"/>
                    <a:pt x="0" y="340"/>
                  </a:cubicBezTo>
                  <a:lnTo>
                    <a:pt x="0" y="340"/>
                  </a:lnTo>
                  <a:cubicBezTo>
                    <a:pt x="0" y="529"/>
                    <a:pt x="114" y="591"/>
                    <a:pt x="114" y="591"/>
                  </a:cubicBezTo>
                  <a:lnTo>
                    <a:pt x="114" y="591"/>
                  </a:lnTo>
                  <a:cubicBezTo>
                    <a:pt x="114" y="591"/>
                    <a:pt x="197" y="529"/>
                    <a:pt x="197" y="340"/>
                  </a:cubicBezTo>
                  <a:lnTo>
                    <a:pt x="197" y="340"/>
                  </a:lnTo>
                  <a:cubicBezTo>
                    <a:pt x="197" y="151"/>
                    <a:pt x="112" y="83"/>
                    <a:pt x="112" y="83"/>
                  </a:cubicBezTo>
                  <a:moveTo>
                    <a:pt x="558" y="88"/>
                  </a:moveTo>
                  <a:cubicBezTo>
                    <a:pt x="558" y="88"/>
                    <a:pt x="473" y="151"/>
                    <a:pt x="473" y="340"/>
                  </a:cubicBezTo>
                  <a:lnTo>
                    <a:pt x="473" y="340"/>
                  </a:lnTo>
                  <a:cubicBezTo>
                    <a:pt x="473" y="529"/>
                    <a:pt x="557" y="591"/>
                    <a:pt x="557" y="591"/>
                  </a:cubicBezTo>
                  <a:lnTo>
                    <a:pt x="557" y="591"/>
                  </a:lnTo>
                  <a:cubicBezTo>
                    <a:pt x="557" y="591"/>
                    <a:pt x="674" y="529"/>
                    <a:pt x="674" y="340"/>
                  </a:cubicBezTo>
                  <a:lnTo>
                    <a:pt x="674" y="340"/>
                  </a:lnTo>
                  <a:cubicBezTo>
                    <a:pt x="674" y="151"/>
                    <a:pt x="558" y="88"/>
                    <a:pt x="558" y="8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4482091" y="1560134"/>
            <a:ext cx="810236" cy="810236"/>
            <a:chExt cx="810236" cy="810236"/>
          </a:xfrm>
        </p:grpSpPr>
        <p:sp>
          <p:nvSpPr>
            <p:cNvPr id="343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71A6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4" name="path"/>
            <p:cNvSpPr/>
            <p:nvPr/>
          </p:nvSpPr>
          <p:spPr>
            <a:xfrm>
              <a:off x="214512" y="233174"/>
              <a:ext cx="345125" cy="344617"/>
            </a:xfrm>
            <a:custGeom>
              <a:rect l="0" t="0" r="0" b="0"/>
              <a:pathLst>
                <a:path w="543" h="542">
                  <a:moveTo>
                    <a:pt x="316" y="209"/>
                  </a:moveTo>
                  <a:cubicBezTo>
                    <a:pt x="328" y="167"/>
                    <a:pt x="323" y="121"/>
                    <a:pt x="301" y="83"/>
                  </a:cubicBezTo>
                  <a:lnTo>
                    <a:pt x="301" y="83"/>
                  </a:lnTo>
                  <a:cubicBezTo>
                    <a:pt x="301" y="84"/>
                    <a:pt x="84" y="303"/>
                    <a:pt x="82" y="302"/>
                  </a:cubicBezTo>
                  <a:lnTo>
                    <a:pt x="82" y="302"/>
                  </a:lnTo>
                  <a:cubicBezTo>
                    <a:pt x="120" y="324"/>
                    <a:pt x="166" y="330"/>
                    <a:pt x="207" y="319"/>
                  </a:cubicBezTo>
                  <a:lnTo>
                    <a:pt x="207" y="319"/>
                  </a:lnTo>
                  <a:cubicBezTo>
                    <a:pt x="207" y="318"/>
                    <a:pt x="315" y="209"/>
                    <a:pt x="316" y="209"/>
                  </a:cubicBezTo>
                  <a:moveTo>
                    <a:pt x="277" y="48"/>
                  </a:moveTo>
                  <a:cubicBezTo>
                    <a:pt x="248" y="19"/>
                    <a:pt x="206" y="0"/>
                    <a:pt x="162" y="0"/>
                  </a:cubicBezTo>
                  <a:lnTo>
                    <a:pt x="162" y="0"/>
                  </a:lnTo>
                  <a:cubicBezTo>
                    <a:pt x="72" y="0"/>
                    <a:pt x="0" y="72"/>
                    <a:pt x="0" y="162"/>
                  </a:cubicBezTo>
                  <a:lnTo>
                    <a:pt x="0" y="162"/>
                  </a:lnTo>
                  <a:cubicBezTo>
                    <a:pt x="0" y="206"/>
                    <a:pt x="19" y="248"/>
                    <a:pt x="48" y="278"/>
                  </a:cubicBezTo>
                  <a:lnTo>
                    <a:pt x="48" y="278"/>
                  </a:lnTo>
                  <a:cubicBezTo>
                    <a:pt x="48" y="278"/>
                    <a:pt x="276" y="50"/>
                    <a:pt x="277" y="48"/>
                  </a:cubicBezTo>
                  <a:moveTo>
                    <a:pt x="507" y="480"/>
                  </a:moveTo>
                  <a:cubicBezTo>
                    <a:pt x="507" y="480"/>
                    <a:pt x="512" y="434"/>
                    <a:pt x="499" y="421"/>
                  </a:cubicBezTo>
                  <a:lnTo>
                    <a:pt x="499" y="421"/>
                  </a:lnTo>
                  <a:cubicBezTo>
                    <a:pt x="498" y="420"/>
                    <a:pt x="346" y="235"/>
                    <a:pt x="346" y="235"/>
                  </a:cubicBezTo>
                  <a:lnTo>
                    <a:pt x="346" y="235"/>
                  </a:lnTo>
                  <a:lnTo>
                    <a:pt x="234" y="347"/>
                  </a:lnTo>
                  <a:lnTo>
                    <a:pt x="419" y="501"/>
                  </a:lnTo>
                  <a:lnTo>
                    <a:pt x="419" y="501"/>
                  </a:lnTo>
                  <a:cubicBezTo>
                    <a:pt x="431" y="515"/>
                    <a:pt x="479" y="508"/>
                    <a:pt x="479" y="508"/>
                  </a:cubicBezTo>
                  <a:lnTo>
                    <a:pt x="479" y="508"/>
                  </a:lnTo>
                  <a:lnTo>
                    <a:pt x="517" y="542"/>
                  </a:lnTo>
                  <a:lnTo>
                    <a:pt x="543" y="516"/>
                  </a:lnTo>
                  <a:lnTo>
                    <a:pt x="507" y="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4482091" y="3221071"/>
            <a:ext cx="810236" cy="810235"/>
            <a:chExt cx="810236" cy="810235"/>
          </a:xfrm>
        </p:grpSpPr>
        <p:sp>
          <p:nvSpPr>
            <p:cNvPr id="345" name="path"/>
            <p:cNvSpPr/>
            <p:nvPr/>
          </p:nvSpPr>
          <p:spPr>
            <a:xfrm>
              <a:off x="0" y="0"/>
              <a:ext cx="810236" cy="810235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3490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6" name="path"/>
            <p:cNvSpPr/>
            <p:nvPr/>
          </p:nvSpPr>
          <p:spPr>
            <a:xfrm>
              <a:off x="281444" y="185662"/>
              <a:ext cx="275773" cy="424257"/>
            </a:xfrm>
            <a:custGeom>
              <a:rect l="0" t="0" r="0" b="0"/>
              <a:pathLst>
                <a:path w="432" h="668">
                  <a:moveTo>
                    <a:pt x="233" y="233"/>
                  </a:moveTo>
                  <a:lnTo>
                    <a:pt x="281" y="305"/>
                  </a:lnTo>
                  <a:lnTo>
                    <a:pt x="281" y="305"/>
                  </a:lnTo>
                  <a:cubicBezTo>
                    <a:pt x="292" y="321"/>
                    <a:pt x="315" y="334"/>
                    <a:pt x="334" y="334"/>
                  </a:cubicBezTo>
                  <a:lnTo>
                    <a:pt x="334" y="334"/>
                  </a:lnTo>
                  <a:lnTo>
                    <a:pt x="434" y="334"/>
                  </a:lnTo>
                  <a:lnTo>
                    <a:pt x="434" y="267"/>
                  </a:lnTo>
                  <a:lnTo>
                    <a:pt x="334" y="267"/>
                  </a:lnTo>
                  <a:lnTo>
                    <a:pt x="285" y="195"/>
                  </a:lnTo>
                  <a:lnTo>
                    <a:pt x="285" y="195"/>
                  </a:lnTo>
                  <a:cubicBezTo>
                    <a:pt x="272" y="176"/>
                    <a:pt x="257" y="161"/>
                    <a:pt x="239" y="148"/>
                  </a:cubicBezTo>
                  <a:lnTo>
                    <a:pt x="239" y="148"/>
                  </a:lnTo>
                  <a:lnTo>
                    <a:pt x="239" y="148"/>
                  </a:lnTo>
                  <a:lnTo>
                    <a:pt x="195" y="118"/>
                  </a:lnTo>
                  <a:lnTo>
                    <a:pt x="195" y="118"/>
                  </a:lnTo>
                  <a:cubicBezTo>
                    <a:pt x="186" y="113"/>
                    <a:pt x="176" y="110"/>
                    <a:pt x="165" y="110"/>
                  </a:cubicBezTo>
                  <a:lnTo>
                    <a:pt x="165" y="110"/>
                  </a:lnTo>
                  <a:cubicBezTo>
                    <a:pt x="155" y="110"/>
                    <a:pt x="146" y="113"/>
                    <a:pt x="138" y="117"/>
                  </a:cubicBezTo>
                  <a:lnTo>
                    <a:pt x="138" y="117"/>
                  </a:lnTo>
                  <a:lnTo>
                    <a:pt x="138" y="117"/>
                  </a:lnTo>
                  <a:lnTo>
                    <a:pt x="0" y="200"/>
                  </a:lnTo>
                  <a:lnTo>
                    <a:pt x="0" y="367"/>
                  </a:lnTo>
                  <a:lnTo>
                    <a:pt x="66" y="367"/>
                  </a:lnTo>
                  <a:lnTo>
                    <a:pt x="66" y="233"/>
                  </a:lnTo>
                  <a:lnTo>
                    <a:pt x="133" y="200"/>
                  </a:lnTo>
                  <a:lnTo>
                    <a:pt x="33" y="668"/>
                  </a:lnTo>
                  <a:lnTo>
                    <a:pt x="100" y="668"/>
                  </a:lnTo>
                  <a:lnTo>
                    <a:pt x="178" y="412"/>
                  </a:lnTo>
                  <a:lnTo>
                    <a:pt x="233" y="467"/>
                  </a:lnTo>
                  <a:lnTo>
                    <a:pt x="233" y="668"/>
                  </a:lnTo>
                  <a:lnTo>
                    <a:pt x="300" y="668"/>
                  </a:lnTo>
                  <a:lnTo>
                    <a:pt x="300" y="400"/>
                  </a:lnTo>
                  <a:lnTo>
                    <a:pt x="210" y="310"/>
                  </a:lnTo>
                  <a:lnTo>
                    <a:pt x="233" y="233"/>
                  </a:lnTo>
                  <a:lnTo>
                    <a:pt x="233" y="233"/>
                  </a:lnTo>
                  <a:close/>
                  <a:moveTo>
                    <a:pt x="267" y="133"/>
                  </a:moveTo>
                  <a:cubicBezTo>
                    <a:pt x="304" y="133"/>
                    <a:pt x="334" y="103"/>
                    <a:pt x="334" y="66"/>
                  </a:cubicBezTo>
                  <a:lnTo>
                    <a:pt x="334" y="66"/>
                  </a:lnTo>
                  <a:cubicBezTo>
                    <a:pt x="334" y="29"/>
                    <a:pt x="304" y="0"/>
                    <a:pt x="267" y="0"/>
                  </a:cubicBezTo>
                  <a:lnTo>
                    <a:pt x="267" y="0"/>
                  </a:lnTo>
                  <a:lnTo>
                    <a:pt x="267" y="0"/>
                  </a:lnTo>
                  <a:lnTo>
                    <a:pt x="267" y="0"/>
                  </a:lnTo>
                  <a:cubicBezTo>
                    <a:pt x="230" y="0"/>
                    <a:pt x="200" y="29"/>
                    <a:pt x="200" y="66"/>
                  </a:cubicBezTo>
                  <a:lnTo>
                    <a:pt x="200" y="66"/>
                  </a:lnTo>
                  <a:cubicBezTo>
                    <a:pt x="200" y="103"/>
                    <a:pt x="230" y="133"/>
                    <a:pt x="267" y="133"/>
                  </a:cubicBezTo>
                  <a:lnTo>
                    <a:pt x="267" y="133"/>
                  </a:lnTo>
                  <a:lnTo>
                    <a:pt x="267" y="1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https://d.book118.com/956052124055010100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2024-09-24T07:45:53.263</cp:lastPrinted>
  <dcterms:created xsi:type="dcterms:W3CDTF">2024-09-23T23:45:53Z</dcterms:created>
  <dcterms:modified xsi:type="dcterms:W3CDTF">2024-09-23T23:45:54Z</dcterms:modified>
</cp:coreProperties>
</file>