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6BA92-8247-428F-BFAA-5A664F0D2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0385E-A7EF-4578-9226-A3AF60B2F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EDD1D-40DF-426E-8979-478E9F911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617A9-D5F1-4FAB-83B8-D1DB80033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2F2109-52C9-4924-9F47-58F469CCA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E44605-3A66-47A9-B6FE-8DC722A5F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EE225C-DED9-4B8B-AA11-C0931362D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385A1-158A-4309-9C73-83C43780D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9BB20-695C-44CE-8D5F-1B28D73BB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E80C4-0422-46F3-8077-6A199D964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2EB66-ABD1-4DF7-8EB3-E67242036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0513521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806376" y="2000717"/>
            <a:ext cx="6588759" cy="739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7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成型尺寸超差分析报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  <p:grpSp>
        <p:nvGrpSpPr>
          <p:cNvPr id="8" name="group 2"/>
          <p:cNvGrpSpPr/>
          <p:nvPr/>
        </p:nvGrpSpPr>
        <p:grpSpPr>
          <a:xfrm rot="21600000">
            <a:off x="4327499" y="3861171"/>
            <a:ext cx="3536998" cy="750101"/>
            <a:chExt cx="3536998" cy="750101"/>
          </a:xfrm>
        </p:grpSpPr>
        <p:sp>
          <p:nvSpPr>
            <p:cNvPr id="3" name="path"/>
            <p:cNvSpPr/>
            <p:nvPr/>
          </p:nvSpPr>
          <p:spPr>
            <a:xfrm>
              <a:off x="14287" y="14287"/>
              <a:ext cx="3508423" cy="721526"/>
            </a:xfrm>
            <a:custGeom>
              <a:rect l="0" t="0" r="0" b="0"/>
              <a:pathLst>
                <a:path w="5525" h="1136">
                  <a:moveTo>
                    <a:pt x="0" y="142"/>
                  </a:moveTo>
                  <a:cubicBezTo>
                    <a:pt x="0" y="63"/>
                    <a:pt x="63" y="0"/>
                    <a:pt x="142" y="0"/>
                  </a:cubicBezTo>
                  <a:lnTo>
                    <a:pt x="142" y="0"/>
                  </a:lnTo>
                  <a:lnTo>
                    <a:pt x="5383" y="0"/>
                  </a:lnTo>
                  <a:lnTo>
                    <a:pt x="5383" y="0"/>
                  </a:lnTo>
                  <a:lnTo>
                    <a:pt x="5383" y="0"/>
                  </a:lnTo>
                  <a:cubicBezTo>
                    <a:pt x="5461" y="0"/>
                    <a:pt x="5525" y="63"/>
                    <a:pt x="5525" y="142"/>
                  </a:cubicBezTo>
                  <a:lnTo>
                    <a:pt x="5525" y="142"/>
                  </a:lnTo>
                  <a:cubicBezTo>
                    <a:pt x="5525" y="142"/>
                    <a:pt x="5525" y="142"/>
                    <a:pt x="5525" y="142"/>
                  </a:cubicBezTo>
                  <a:lnTo>
                    <a:pt x="5525" y="142"/>
                  </a:lnTo>
                  <a:lnTo>
                    <a:pt x="5525" y="994"/>
                  </a:lnTo>
                  <a:lnTo>
                    <a:pt x="5525" y="994"/>
                  </a:lnTo>
                  <a:lnTo>
                    <a:pt x="5525" y="994"/>
                  </a:lnTo>
                  <a:cubicBezTo>
                    <a:pt x="5525" y="1072"/>
                    <a:pt x="5461" y="1136"/>
                    <a:pt x="5383" y="1136"/>
                  </a:cubicBezTo>
                  <a:lnTo>
                    <a:pt x="5383" y="1136"/>
                  </a:lnTo>
                  <a:lnTo>
                    <a:pt x="142" y="1136"/>
                  </a:lnTo>
                  <a:lnTo>
                    <a:pt x="142" y="1136"/>
                  </a:lnTo>
                  <a:lnTo>
                    <a:pt x="142" y="1136"/>
                  </a:lnTo>
                  <a:cubicBezTo>
                    <a:pt x="63" y="1136"/>
                    <a:pt x="0" y="1072"/>
                    <a:pt x="0" y="994"/>
                  </a:cubicBezTo>
                  <a:lnTo>
                    <a:pt x="0" y="142"/>
                  </a:lnTo>
                  <a:close/>
                </a:path>
              </a:pathLst>
            </a:custGeom>
            <a:solidFill>
              <a:srgbClr val="FFC12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path"/>
            <p:cNvSpPr/>
            <p:nvPr/>
          </p:nvSpPr>
          <p:spPr>
            <a:xfrm>
              <a:off x="0" y="0"/>
              <a:ext cx="3536998" cy="750101"/>
            </a:xfrm>
            <a:custGeom>
              <a:rect l="0" t="0" r="0" b="0"/>
              <a:pathLst>
                <a:path w="5570" h="1181">
                  <a:moveTo>
                    <a:pt x="22" y="164"/>
                  </a:moveTo>
                  <a:cubicBezTo>
                    <a:pt x="22" y="86"/>
                    <a:pt x="86" y="22"/>
                    <a:pt x="164" y="22"/>
                  </a:cubicBezTo>
                  <a:lnTo>
                    <a:pt x="164" y="22"/>
                  </a:lnTo>
                  <a:lnTo>
                    <a:pt x="5405" y="22"/>
                  </a:lnTo>
                  <a:moveTo>
                    <a:pt x="5405" y="22"/>
                  </a:moveTo>
                  <a:cubicBezTo>
                    <a:pt x="5483" y="22"/>
                    <a:pt x="5547" y="86"/>
                    <a:pt x="5547" y="164"/>
                  </a:cubicBezTo>
                  <a:moveTo>
                    <a:pt x="5547" y="164"/>
                  </a:moveTo>
                  <a:lnTo>
                    <a:pt x="5547" y="1016"/>
                  </a:lnTo>
                  <a:moveTo>
                    <a:pt x="5547" y="1016"/>
                  </a:moveTo>
                  <a:cubicBezTo>
                    <a:pt x="5547" y="1095"/>
                    <a:pt x="5483" y="1158"/>
                    <a:pt x="5405" y="1158"/>
                  </a:cubicBezTo>
                  <a:lnTo>
                    <a:pt x="5405" y="1158"/>
                  </a:lnTo>
                  <a:lnTo>
                    <a:pt x="164" y="1158"/>
                  </a:lnTo>
                  <a:moveTo>
                    <a:pt x="164" y="1158"/>
                  </a:moveTo>
                  <a:cubicBezTo>
                    <a:pt x="86" y="1158"/>
                    <a:pt x="22" y="1095"/>
                    <a:pt x="22" y="1016"/>
                  </a:cubicBezTo>
                  <a:lnTo>
                    <a:pt x="22" y="164"/>
                  </a:lnTo>
                  <a:close/>
                </a:path>
              </a:pathLst>
            </a:custGeom>
            <a:noFill/>
            <a:ln w="2857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group 4"/>
          <p:cNvGrpSpPr/>
          <p:nvPr/>
        </p:nvGrpSpPr>
        <p:grpSpPr>
          <a:xfrm rot="21600000">
            <a:off x="4327499" y="4776770"/>
            <a:ext cx="3536998" cy="750101"/>
            <a:chExt cx="3536998" cy="750101"/>
          </a:xfrm>
        </p:grpSpPr>
        <p:sp>
          <p:nvSpPr>
            <p:cNvPr id="5" name="path"/>
            <p:cNvSpPr/>
            <p:nvPr/>
          </p:nvSpPr>
          <p:spPr>
            <a:xfrm>
              <a:off x="14287" y="14287"/>
              <a:ext cx="3508423" cy="721526"/>
            </a:xfrm>
            <a:custGeom>
              <a:rect l="0" t="0" r="0" b="0"/>
              <a:pathLst>
                <a:path w="5525" h="1136">
                  <a:moveTo>
                    <a:pt x="0" y="142"/>
                  </a:moveTo>
                  <a:cubicBezTo>
                    <a:pt x="0" y="63"/>
                    <a:pt x="63" y="0"/>
                    <a:pt x="142" y="0"/>
                  </a:cubicBezTo>
                  <a:lnTo>
                    <a:pt x="142" y="0"/>
                  </a:lnTo>
                  <a:lnTo>
                    <a:pt x="5383" y="0"/>
                  </a:lnTo>
                  <a:lnTo>
                    <a:pt x="5383" y="0"/>
                  </a:lnTo>
                  <a:lnTo>
                    <a:pt x="5383" y="0"/>
                  </a:lnTo>
                  <a:cubicBezTo>
                    <a:pt x="5461" y="0"/>
                    <a:pt x="5525" y="63"/>
                    <a:pt x="5525" y="142"/>
                  </a:cubicBezTo>
                  <a:lnTo>
                    <a:pt x="5525" y="142"/>
                  </a:lnTo>
                  <a:cubicBezTo>
                    <a:pt x="5525" y="142"/>
                    <a:pt x="5525" y="142"/>
                    <a:pt x="5525" y="142"/>
                  </a:cubicBezTo>
                  <a:lnTo>
                    <a:pt x="5525" y="142"/>
                  </a:lnTo>
                  <a:lnTo>
                    <a:pt x="5525" y="994"/>
                  </a:lnTo>
                  <a:lnTo>
                    <a:pt x="5525" y="994"/>
                  </a:lnTo>
                  <a:lnTo>
                    <a:pt x="5525" y="994"/>
                  </a:lnTo>
                  <a:cubicBezTo>
                    <a:pt x="5525" y="1072"/>
                    <a:pt x="5461" y="1136"/>
                    <a:pt x="5383" y="1136"/>
                  </a:cubicBezTo>
                  <a:lnTo>
                    <a:pt x="5383" y="1136"/>
                  </a:lnTo>
                  <a:lnTo>
                    <a:pt x="142" y="1136"/>
                  </a:lnTo>
                  <a:lnTo>
                    <a:pt x="142" y="1136"/>
                  </a:lnTo>
                  <a:lnTo>
                    <a:pt x="142" y="1136"/>
                  </a:lnTo>
                  <a:cubicBezTo>
                    <a:pt x="63" y="1136"/>
                    <a:pt x="0" y="1072"/>
                    <a:pt x="0" y="994"/>
                  </a:cubicBezTo>
                  <a:lnTo>
                    <a:pt x="0" y="142"/>
                  </a:lnTo>
                  <a:close/>
                </a:path>
              </a:pathLst>
            </a:custGeom>
            <a:solidFill>
              <a:srgbClr val="FFC12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path"/>
            <p:cNvSpPr/>
            <p:nvPr/>
          </p:nvSpPr>
          <p:spPr>
            <a:xfrm>
              <a:off x="0" y="0"/>
              <a:ext cx="3536998" cy="750101"/>
            </a:xfrm>
            <a:custGeom>
              <a:rect l="0" t="0" r="0" b="0"/>
              <a:pathLst>
                <a:path w="5570" h="1181">
                  <a:moveTo>
                    <a:pt x="22" y="164"/>
                  </a:moveTo>
                  <a:cubicBezTo>
                    <a:pt x="22" y="86"/>
                    <a:pt x="86" y="22"/>
                    <a:pt x="164" y="22"/>
                  </a:cubicBezTo>
                  <a:lnTo>
                    <a:pt x="164" y="22"/>
                  </a:lnTo>
                  <a:lnTo>
                    <a:pt x="5405" y="22"/>
                  </a:lnTo>
                  <a:moveTo>
                    <a:pt x="5405" y="22"/>
                  </a:moveTo>
                  <a:cubicBezTo>
                    <a:pt x="5483" y="22"/>
                    <a:pt x="5547" y="86"/>
                    <a:pt x="5547" y="164"/>
                  </a:cubicBezTo>
                  <a:moveTo>
                    <a:pt x="5547" y="164"/>
                  </a:moveTo>
                  <a:lnTo>
                    <a:pt x="5547" y="1016"/>
                  </a:lnTo>
                  <a:moveTo>
                    <a:pt x="5547" y="1016"/>
                  </a:moveTo>
                  <a:cubicBezTo>
                    <a:pt x="5547" y="1095"/>
                    <a:pt x="5483" y="1158"/>
                    <a:pt x="5405" y="1158"/>
                  </a:cubicBezTo>
                  <a:lnTo>
                    <a:pt x="5405" y="1158"/>
                  </a:lnTo>
                  <a:lnTo>
                    <a:pt x="164" y="1158"/>
                  </a:lnTo>
                  <a:moveTo>
                    <a:pt x="164" y="1158"/>
                  </a:moveTo>
                  <a:cubicBezTo>
                    <a:pt x="86" y="1158"/>
                    <a:pt x="22" y="1095"/>
                    <a:pt x="22" y="1016"/>
                  </a:cubicBezTo>
                  <a:lnTo>
                    <a:pt x="22" y="164"/>
                  </a:lnTo>
                  <a:close/>
                </a:path>
              </a:pathLst>
            </a:custGeom>
            <a:noFill/>
            <a:ln w="2857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9" name="textbox 9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10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textbox 12"/>
          <p:cNvSpPr/>
          <p:nvPr/>
        </p:nvSpPr>
        <p:spPr>
          <a:xfrm>
            <a:off x="5472398" y="1581309"/>
            <a:ext cx="3260725" cy="2552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尺寸超差原因分析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7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尺寸超差解决方案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5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措施和未来计划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" name="textbox 19"/>
          <p:cNvSpPr/>
          <p:nvPr/>
        </p:nvSpPr>
        <p:spPr>
          <a:xfrm>
            <a:off x="5577754" y="3351286"/>
            <a:ext cx="1062355" cy="6045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  <a:spcBef>
                <a:spcPts val="1"/>
              </a:spcBef>
            </a:pPr>
            <a:r>
              <a:rPr sz="42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4200"/>
          </a:p>
        </p:txBody>
      </p:sp>
      <p:sp>
        <p:nvSpPr>
          <p:cNvPr id="20" name="textbox 20"/>
          <p:cNvSpPr/>
          <p:nvPr/>
        </p:nvSpPr>
        <p:spPr>
          <a:xfrm>
            <a:off x="5658867" y="1833811"/>
            <a:ext cx="901700" cy="774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21" name="path"/>
          <p:cNvSpPr/>
          <p:nvPr/>
        </p:nvSpPr>
        <p:spPr>
          <a:xfrm>
            <a:off x="3315454" y="3033791"/>
            <a:ext cx="5663418" cy="19050"/>
          </a:xfrm>
          <a:custGeom>
            <a:rect l="0" t="0" r="0" b="0"/>
            <a:pathLst>
              <a:path w="8918" h="30">
                <a:moveTo>
                  <a:pt x="0" y="15"/>
                </a:moveTo>
                <a:lnTo>
                  <a:pt x="8918" y="15"/>
                </a:lnTo>
              </a:path>
            </a:pathLst>
          </a:custGeom>
          <a:noFill/>
          <a:ln w="19050" cap="flat">
            <a:solidFill>
              <a:srgbClr val="72349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801670" y="4282080"/>
            <a:ext cx="6501765" cy="1496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80"/>
              </a:lnSpc>
            </a:pPr>
            <a:endParaRPr lang="Arial" altLang="Arial" sz="100"/>
          </a:p>
          <a:p>
            <a:pPr marL="17357" algn="l" rtl="0" eaLnBrk="0">
              <a:lnSpc>
                <a:spcPct val="91000"/>
              </a:lnSpc>
            </a:pP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marL="12700" indent="10668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产品质量成为企业生存和发展的关键因素。成型尺寸超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是生产过程中常见的问题，严重影响产品的性能和外观，因此需要进行深入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" name="textbox 25"/>
          <p:cNvSpPr/>
          <p:nvPr/>
        </p:nvSpPr>
        <p:spPr>
          <a:xfrm>
            <a:off x="876287" y="1747749"/>
            <a:ext cx="6501129" cy="1136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87"/>
              </a:lnSpc>
            </a:pPr>
            <a:endParaRPr lang="Arial" altLang="Arial" sz="100"/>
          </a:p>
          <a:p>
            <a:pPr marL="45323" algn="l" rtl="0" eaLnBrk="0">
              <a:lnSpc>
                <a:spcPct val="92000"/>
              </a:lnSpc>
            </a:pPr>
            <a:r>
              <a:rPr sz="23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23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600"/>
          </a:p>
          <a:p>
            <a:pPr marL="12700" indent="1714" algn="l" rtl="0" eaLnBrk="0">
              <a:lnSpc>
                <a:spcPct val="15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旨在分析成型尺寸超差的原因，并提出相应的改进措施，以优化生产过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程，提高产品质量。</a:t>
            </a:r>
            <a:endParaRPr lang="Microsoft YaHei" altLang="Microsoft YaHei" sz="1500"/>
          </a:p>
        </p:txBody>
      </p:sp>
      <p:sp>
        <p:nvSpPr>
          <p:cNvPr id="26" name="textbox 26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7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AF79DE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38597" y="2055083"/>
            <a:ext cx="2490786" cy="2803293"/>
          </a:xfrm>
          <a:prstGeom prst="rect">
            <a:avLst/>
          </a:prstGeom>
        </p:spPr>
      </p:pic>
      <p:pic>
        <p:nvPicPr>
          <p:cNvPr id="53" name="picture 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sp>
        <p:nvSpPr>
          <p:cNvPr id="54" name="textbox 54"/>
          <p:cNvSpPr/>
          <p:nvPr/>
        </p:nvSpPr>
        <p:spPr>
          <a:xfrm>
            <a:off x="855975" y="2092914"/>
            <a:ext cx="2391410" cy="1247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56"/>
              </a:lnSpc>
            </a:pPr>
            <a:endParaRPr lang="Arial" altLang="Arial" sz="100"/>
          </a:p>
          <a:p>
            <a:pPr marL="1041541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产品质量下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</a:t>
            </a:r>
            <a:endParaRPr lang="Microsoft YaHei" altLang="Microsoft YaHei" sz="15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9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尺寸超差可能导致产品性能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</a:t>
            </a:r>
            <a:endParaRPr lang="Microsoft YaHei" altLang="Microsoft YaHei" sz="1300"/>
          </a:p>
          <a:p>
            <a:pPr marL="21443" algn="l" rtl="0" eaLnBrk="0">
              <a:lnSpc>
                <a:spcPct val="86000"/>
              </a:lnSpc>
              <a:spcBef>
                <a:spcPts val="95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降，如强度、耐久性等，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</a:t>
            </a:r>
            <a:endParaRPr lang="Microsoft YaHei" altLang="Microsoft YaHei" sz="1300"/>
          </a:p>
          <a:p>
            <a:pPr algn="r" rtl="0" eaLnBrk="0">
              <a:lnSpc>
                <a:spcPts val="2432"/>
              </a:lnSpc>
            </a:pP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影响客户的使用体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55" name="textbox 55"/>
          <p:cNvSpPr/>
          <p:nvPr/>
        </p:nvSpPr>
        <p:spPr>
          <a:xfrm>
            <a:off x="2020296" y="4751357"/>
            <a:ext cx="2253614" cy="1315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05"/>
              </a:lnSpc>
            </a:pPr>
            <a:endParaRPr lang="Arial" altLang="Arial" sz="100"/>
          </a:p>
          <a:p>
            <a:pPr marL="14471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客户满意度下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algn="l" rtl="0" eaLnBrk="0">
              <a:lnSpc>
                <a:spcPct val="8351"/>
              </a:lnSpc>
            </a:pPr>
            <a:endParaRPr lang="Arial" altLang="Arial" sz="100"/>
          </a:p>
          <a:p>
            <a:pPr marL="12700" indent="1200" algn="l" rtl="0" eaLnBrk="0">
              <a:lnSpc>
                <a:spcPct val="15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产品不符合规格要求可能导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退货、索赔等，影响客户满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度，进而影响企业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誉。</a:t>
            </a:r>
            <a:endParaRPr lang="Microsoft YaHei" altLang="Microsoft YaHei" sz="1300"/>
          </a:p>
        </p:txBody>
      </p:sp>
      <p:sp>
        <p:nvSpPr>
          <p:cNvPr id="56" name="textbox 56"/>
          <p:cNvSpPr/>
          <p:nvPr/>
        </p:nvSpPr>
        <p:spPr>
          <a:xfrm>
            <a:off x="9096075" y="2127090"/>
            <a:ext cx="2390139" cy="920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8"/>
              </a:lnSpc>
            </a:pPr>
            <a:endParaRPr lang="Arial" altLang="Arial" sz="100"/>
          </a:p>
          <a:p>
            <a:pPr marL="14472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生产成本增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endParaRPr lang="Microsoft YaHei" altLang="Microsoft YaHei" sz="1500"/>
          </a:p>
          <a:p>
            <a:pPr algn="l" rtl="0" eaLnBrk="0">
              <a:lnSpc>
                <a:spcPct val="131000"/>
              </a:lnSpc>
            </a:pPr>
            <a:endParaRPr lang="Arial" altLang="Arial" sz="300"/>
          </a:p>
          <a:p>
            <a:pPr marL="12700" indent="1200" algn="l" rtl="0" eaLnBrk="0">
              <a:lnSpc>
                <a:spcPct val="156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需要额外的检查、返工和维修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增加了生产成本和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时间。</a:t>
            </a:r>
            <a:endParaRPr lang="Microsoft YaHei" altLang="Microsoft YaHei" sz="1300"/>
          </a:p>
        </p:txBody>
      </p:sp>
      <p:sp>
        <p:nvSpPr>
          <p:cNvPr id="57" name="textbox 57"/>
          <p:cNvSpPr/>
          <p:nvPr/>
        </p:nvSpPr>
        <p:spPr>
          <a:xfrm>
            <a:off x="442263" y="318468"/>
            <a:ext cx="4218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成型尺寸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超差的影响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8" name="textbox 78"/>
          <p:cNvSpPr/>
          <p:nvPr/>
        </p:nvSpPr>
        <p:spPr>
          <a:xfrm>
            <a:off x="7898862" y="5189790"/>
            <a:ext cx="2560320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2"/>
              </a:lnSpc>
            </a:pPr>
            <a:endParaRPr lang="Arial" altLang="Arial" sz="100"/>
          </a:p>
          <a:p>
            <a:pPr marL="18192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尺寸超差可能影响产品在市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1300"/>
          </a:p>
          <a:p>
            <a:pPr marL="12700" algn="l" rtl="0" eaLnBrk="0">
              <a:lnSpc>
                <a:spcPts val="2435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上的竞争力，阻碍新市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的拓展。</a:t>
            </a:r>
            <a:endParaRPr lang="Microsoft YaHei" altLang="Microsoft YaHei" sz="1300"/>
          </a:p>
        </p:txBody>
      </p:sp>
      <p:sp>
        <p:nvSpPr>
          <p:cNvPr id="79" name="textbox 79"/>
          <p:cNvSpPr/>
          <p:nvPr/>
        </p:nvSpPr>
        <p:spPr>
          <a:xfrm>
            <a:off x="9105125" y="4751557"/>
            <a:ext cx="1215389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阻碍市场拓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endParaRPr lang="Microsoft YaHei" altLang="Microsoft YaHei" sz="1500"/>
          </a:p>
        </p:txBody>
      </p:sp>
      <p:sp>
        <p:nvSpPr>
          <p:cNvPr id="80" name="path"/>
          <p:cNvSpPr/>
          <p:nvPr/>
        </p:nvSpPr>
        <p:spPr>
          <a:xfrm>
            <a:off x="4432224" y="4363773"/>
            <a:ext cx="306479" cy="294842"/>
          </a:xfrm>
          <a:custGeom>
            <a:rect l="0" t="0" r="0" b="0"/>
            <a:pathLst>
              <a:path w="482" h="462">
                <a:moveTo>
                  <a:pt x="240" y="75"/>
                </a:moveTo>
                <a:cubicBezTo>
                  <a:pt x="252" y="75"/>
                  <a:pt x="261" y="84"/>
                  <a:pt x="261" y="95"/>
                </a:cubicBezTo>
                <a:lnTo>
                  <a:pt x="261" y="95"/>
                </a:lnTo>
                <a:lnTo>
                  <a:pt x="261" y="224"/>
                </a:lnTo>
                <a:lnTo>
                  <a:pt x="373" y="224"/>
                </a:lnTo>
                <a:lnTo>
                  <a:pt x="373" y="224"/>
                </a:lnTo>
                <a:cubicBezTo>
                  <a:pt x="384" y="224"/>
                  <a:pt x="393" y="233"/>
                  <a:pt x="393" y="244"/>
                </a:cubicBezTo>
                <a:lnTo>
                  <a:pt x="393" y="244"/>
                </a:lnTo>
                <a:cubicBezTo>
                  <a:pt x="393" y="255"/>
                  <a:pt x="384" y="264"/>
                  <a:pt x="373" y="264"/>
                </a:cubicBezTo>
                <a:lnTo>
                  <a:pt x="373" y="264"/>
                </a:lnTo>
                <a:lnTo>
                  <a:pt x="240" y="264"/>
                </a:lnTo>
                <a:lnTo>
                  <a:pt x="240" y="264"/>
                </a:lnTo>
                <a:cubicBezTo>
                  <a:pt x="229" y="264"/>
                  <a:pt x="220" y="255"/>
                  <a:pt x="220" y="244"/>
                </a:cubicBezTo>
                <a:lnTo>
                  <a:pt x="220" y="244"/>
                </a:lnTo>
                <a:lnTo>
                  <a:pt x="220" y="95"/>
                </a:lnTo>
                <a:lnTo>
                  <a:pt x="220" y="95"/>
                </a:lnTo>
                <a:cubicBezTo>
                  <a:pt x="220" y="84"/>
                  <a:pt x="229" y="75"/>
                  <a:pt x="240" y="75"/>
                </a:cubicBezTo>
                <a:moveTo>
                  <a:pt x="240" y="0"/>
                </a:moveTo>
                <a:cubicBezTo>
                  <a:pt x="374" y="0"/>
                  <a:pt x="482" y="104"/>
                  <a:pt x="482" y="232"/>
                </a:cubicBezTo>
                <a:lnTo>
                  <a:pt x="482" y="232"/>
                </a:lnTo>
                <a:cubicBezTo>
                  <a:pt x="482" y="360"/>
                  <a:pt x="374" y="464"/>
                  <a:pt x="240" y="464"/>
                </a:cubicBezTo>
                <a:lnTo>
                  <a:pt x="240" y="464"/>
                </a:lnTo>
                <a:cubicBezTo>
                  <a:pt x="152" y="464"/>
                  <a:pt x="70" y="417"/>
                  <a:pt x="28" y="343"/>
                </a:cubicBezTo>
                <a:lnTo>
                  <a:pt x="28" y="343"/>
                </a:lnTo>
                <a:cubicBezTo>
                  <a:pt x="27" y="340"/>
                  <a:pt x="26" y="337"/>
                  <a:pt x="28" y="335"/>
                </a:cubicBezTo>
                <a:lnTo>
                  <a:pt x="28" y="335"/>
                </a:lnTo>
                <a:cubicBezTo>
                  <a:pt x="28" y="332"/>
                  <a:pt x="30" y="330"/>
                  <a:pt x="33" y="329"/>
                </a:cubicBezTo>
                <a:lnTo>
                  <a:pt x="33" y="329"/>
                </a:lnTo>
                <a:lnTo>
                  <a:pt x="60" y="316"/>
                </a:lnTo>
                <a:lnTo>
                  <a:pt x="60" y="316"/>
                </a:lnTo>
                <a:cubicBezTo>
                  <a:pt x="65" y="314"/>
                  <a:pt x="72" y="316"/>
                  <a:pt x="74" y="320"/>
                </a:cubicBezTo>
                <a:lnTo>
                  <a:pt x="74" y="320"/>
                </a:lnTo>
                <a:cubicBezTo>
                  <a:pt x="107" y="378"/>
                  <a:pt x="171" y="415"/>
                  <a:pt x="240" y="415"/>
                </a:cubicBezTo>
                <a:lnTo>
                  <a:pt x="240" y="415"/>
                </a:lnTo>
                <a:cubicBezTo>
                  <a:pt x="345" y="415"/>
                  <a:pt x="431" y="333"/>
                  <a:pt x="431" y="232"/>
                </a:cubicBezTo>
                <a:lnTo>
                  <a:pt x="431" y="232"/>
                </a:lnTo>
                <a:cubicBezTo>
                  <a:pt x="431" y="131"/>
                  <a:pt x="345" y="49"/>
                  <a:pt x="240" y="49"/>
                </a:cubicBezTo>
                <a:lnTo>
                  <a:pt x="240" y="49"/>
                </a:lnTo>
                <a:cubicBezTo>
                  <a:pt x="195" y="49"/>
                  <a:pt x="151" y="64"/>
                  <a:pt x="117" y="93"/>
                </a:cubicBezTo>
                <a:lnTo>
                  <a:pt x="117" y="93"/>
                </a:lnTo>
                <a:lnTo>
                  <a:pt x="162" y="110"/>
                </a:lnTo>
                <a:lnTo>
                  <a:pt x="162" y="110"/>
                </a:lnTo>
                <a:cubicBezTo>
                  <a:pt x="165" y="111"/>
                  <a:pt x="168" y="114"/>
                  <a:pt x="168" y="118"/>
                </a:cubicBezTo>
                <a:lnTo>
                  <a:pt x="168" y="118"/>
                </a:lnTo>
                <a:cubicBezTo>
                  <a:pt x="168" y="121"/>
                  <a:pt x="167" y="125"/>
                  <a:pt x="164" y="127"/>
                </a:cubicBezTo>
                <a:lnTo>
                  <a:pt x="164" y="127"/>
                </a:lnTo>
                <a:lnTo>
                  <a:pt x="39" y="221"/>
                </a:lnTo>
                <a:lnTo>
                  <a:pt x="39" y="221"/>
                </a:lnTo>
                <a:cubicBezTo>
                  <a:pt x="36" y="223"/>
                  <a:pt x="32" y="224"/>
                  <a:pt x="28" y="223"/>
                </a:cubicBezTo>
                <a:lnTo>
                  <a:pt x="28" y="223"/>
                </a:lnTo>
                <a:cubicBezTo>
                  <a:pt x="25" y="221"/>
                  <a:pt x="23" y="218"/>
                  <a:pt x="22" y="215"/>
                </a:cubicBezTo>
                <a:lnTo>
                  <a:pt x="22" y="215"/>
                </a:lnTo>
                <a:lnTo>
                  <a:pt x="0" y="63"/>
                </a:lnTo>
                <a:lnTo>
                  <a:pt x="0" y="63"/>
                </a:lnTo>
                <a:cubicBezTo>
                  <a:pt x="0" y="60"/>
                  <a:pt x="1" y="56"/>
                  <a:pt x="4" y="54"/>
                </a:cubicBezTo>
                <a:lnTo>
                  <a:pt x="4" y="54"/>
                </a:lnTo>
                <a:cubicBezTo>
                  <a:pt x="7" y="52"/>
                  <a:pt x="11" y="51"/>
                  <a:pt x="14" y="53"/>
                </a:cubicBezTo>
                <a:lnTo>
                  <a:pt x="14" y="53"/>
                </a:lnTo>
                <a:lnTo>
                  <a:pt x="65" y="73"/>
                </a:lnTo>
                <a:lnTo>
                  <a:pt x="65" y="73"/>
                </a:lnTo>
                <a:cubicBezTo>
                  <a:pt x="111" y="25"/>
                  <a:pt x="173" y="0"/>
                  <a:pt x="240" y="0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" name="picture 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3421751" y="3350752"/>
            <a:ext cx="5352415" cy="605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89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2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成型尺寸超差</a:t>
            </a:r>
            <a:r>
              <a:rPr sz="42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Microsoft YaHei" altLang="Microsoft YaHei" sz="4200"/>
          </a:p>
        </p:txBody>
      </p:sp>
      <p:sp>
        <p:nvSpPr>
          <p:cNvPr id="83" name="textbox 83"/>
          <p:cNvSpPr/>
          <p:nvPr/>
        </p:nvSpPr>
        <p:spPr>
          <a:xfrm>
            <a:off x="5658867" y="1836745"/>
            <a:ext cx="901700" cy="772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84" name="path"/>
          <p:cNvSpPr/>
          <p:nvPr/>
        </p:nvSpPr>
        <p:spPr>
          <a:xfrm>
            <a:off x="3315454" y="3033791"/>
            <a:ext cx="5663418" cy="19050"/>
          </a:xfrm>
          <a:custGeom>
            <a:rect l="0" t="0" r="0" b="0"/>
            <a:pathLst>
              <a:path w="8918" h="30">
                <a:moveTo>
                  <a:pt x="0" y="15"/>
                </a:moveTo>
                <a:lnTo>
                  <a:pt x="8918" y="15"/>
                </a:lnTo>
              </a:path>
            </a:pathLst>
          </a:custGeom>
          <a:noFill/>
          <a:ln w="19050" cap="flat">
            <a:solidFill>
              <a:srgbClr val="72349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picture 8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A162D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marL="229068" algn="l" rtl="0" eaLnBrk="0">
              <a:lnSpc>
                <a:spcPct val="95000"/>
              </a:lnSpc>
              <a:spcBef>
                <a:spcPts val="1"/>
              </a:spcBef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材料内部应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500"/>
          </a:p>
          <a:p>
            <a:pPr marL="229068" algn="l" rtl="0" eaLnBrk="0">
              <a:lnSpc>
                <a:spcPct val="86000"/>
              </a:lnSpc>
              <a:spcBef>
                <a:spcPts val="149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材料内部存在残余应力，在成型过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1300"/>
          </a:p>
          <a:p>
            <a:pPr marL="240726" algn="l" rtl="0" eaLnBrk="0">
              <a:lnSpc>
                <a:spcPts val="2429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中可能导致尺寸变化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从而产生超差。</a:t>
            </a:r>
            <a:endParaRPr lang="Microsoft YaHei" altLang="Microsoft YaHei" sz="1300"/>
          </a:p>
        </p:txBody>
      </p:sp>
      <p:sp>
        <p:nvSpPr>
          <p:cNvPr id="87" name="textbox 87"/>
          <p:cNvSpPr/>
          <p:nvPr/>
        </p:nvSpPr>
        <p:spPr>
          <a:xfrm>
            <a:off x="643564" y="1460940"/>
            <a:ext cx="2767964" cy="1009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3"/>
              </a:lnSpc>
            </a:pPr>
            <a:endParaRPr lang="Arial" altLang="Arial" sz="100"/>
          </a:p>
          <a:p>
            <a:pPr marL="139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材料塑性变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3900" algn="l" rtl="0" eaLnBrk="0">
              <a:lnSpc>
                <a:spcPct val="95000"/>
              </a:lnSpc>
              <a:spcBef>
                <a:spcPts val="39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材料塑性变形能力差，导致在成型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19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程中尺寸稳定性差，容易产生超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差。</a:t>
            </a:r>
            <a:endParaRPr lang="Microsoft YaHei" altLang="Microsoft YaHei" sz="1300"/>
          </a:p>
        </p:txBody>
      </p:sp>
      <p:sp>
        <p:nvSpPr>
          <p:cNvPr id="88" name="textbox 88"/>
          <p:cNvSpPr/>
          <p:nvPr/>
        </p:nvSpPr>
        <p:spPr>
          <a:xfrm>
            <a:off x="442263" y="318468"/>
            <a:ext cx="2313304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0" name="picture 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11" name="textbox 111"/>
          <p:cNvSpPr/>
          <p:nvPr/>
        </p:nvSpPr>
        <p:spPr>
          <a:xfrm>
            <a:off x="4867719" y="1972419"/>
            <a:ext cx="6024879" cy="1054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42"/>
              </a:lnSpc>
            </a:pPr>
            <a:endParaRPr lang="Arial" altLang="Arial" sz="100"/>
          </a:p>
          <a:p>
            <a:pPr marL="14528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模具结构设计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99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模具结构设计不合理，如流道设计、浇口设计等，可能导致成型尺寸不稳定，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endParaRPr lang="Microsoft YaHei" altLang="Microsoft YaHei" sz="1300"/>
          </a:p>
          <a:p>
            <a:pPr algn="l" rtl="0" eaLnBrk="0">
              <a:lnSpc>
                <a:spcPct val="113000"/>
              </a:lnSpc>
            </a:pPr>
            <a:endParaRPr lang="Arial" altLang="Arial" sz="700"/>
          </a:p>
          <a:p>
            <a:pPr marL="13214" algn="l" rtl="0" eaLnBrk="0">
              <a:lnSpc>
                <a:spcPts val="1463"/>
              </a:lnSpc>
              <a:spcBef>
                <a:spcPts val="6"/>
              </a:spcBef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生超差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12" name="textbox 112"/>
          <p:cNvSpPr/>
          <p:nvPr/>
        </p:nvSpPr>
        <p:spPr>
          <a:xfrm>
            <a:off x="4867719" y="4028513"/>
            <a:ext cx="6163309" cy="823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7"/>
              </a:lnSpc>
            </a:pPr>
            <a:endParaRPr lang="Arial" altLang="Arial" sz="100"/>
          </a:p>
          <a:p>
            <a:pPr marL="14528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模具制造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精度</a:t>
            </a:r>
            <a:endParaRPr lang="Microsoft YaHei" altLang="Microsoft YaHei" sz="2300"/>
          </a:p>
          <a:p>
            <a:pPr algn="l" rtl="0" eaLnBrk="0">
              <a:lnSpc>
                <a:spcPct val="156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模具制造精度不高，如模腔尺寸、模板厚度等误差，都会影响成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尺寸的准确性。</a:t>
            </a:r>
            <a:endParaRPr lang="Microsoft YaHei" altLang="Microsoft YaHei" sz="1300"/>
          </a:p>
        </p:txBody>
      </p:sp>
      <p:sp>
        <p:nvSpPr>
          <p:cNvPr id="113" name="textbox 113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模具设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计因素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4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35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1" name="picture 1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142" name="textbox 142"/>
          <p:cNvSpPr/>
          <p:nvPr/>
        </p:nvSpPr>
        <p:spPr>
          <a:xfrm>
            <a:off x="6374073" y="1680424"/>
            <a:ext cx="4482465" cy="1176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19"/>
              </a:lnSpc>
            </a:pPr>
            <a:endParaRPr lang="Arial" altLang="Arial" sz="100"/>
          </a:p>
          <a:p>
            <a:pPr marL="1508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注射压力和时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endParaRPr lang="Microsoft YaHei" altLang="Microsoft YaHei" sz="2000"/>
          </a:p>
          <a:p>
            <a:pPr algn="l" rtl="0" eaLnBrk="0">
              <a:lnSpc>
                <a:spcPct val="100000"/>
              </a:lnSpc>
            </a:pPr>
            <a:endParaRPr lang="Arial" altLang="Arial" sz="700"/>
          </a:p>
          <a:p>
            <a:pPr marL="12700" indent="1028" algn="l" rtl="0" eaLnBrk="0">
              <a:lnSpc>
                <a:spcPct val="193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注射压力和时间控制不当，可能导致材料流动不均匀，影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成型尺寸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3" name="textbox 143"/>
          <p:cNvSpPr/>
          <p:nvPr/>
        </p:nvSpPr>
        <p:spPr>
          <a:xfrm>
            <a:off x="6373730" y="4198294"/>
            <a:ext cx="4482465" cy="1151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98"/>
              </a:lnSpc>
            </a:pPr>
            <a:endParaRPr lang="Arial" altLang="Arial" sz="100"/>
          </a:p>
          <a:p>
            <a:pPr marL="14911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模具温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000"/>
          </a:p>
          <a:p>
            <a:pPr algn="l" rtl="0" eaLnBrk="0">
              <a:lnSpc>
                <a:spcPct val="112000"/>
              </a:lnSpc>
            </a:pPr>
            <a:endParaRPr lang="Arial" altLang="Arial" sz="500"/>
          </a:p>
          <a:p>
            <a:pPr marL="12700" indent="857" algn="l" rtl="0" eaLnBrk="0">
              <a:lnSpc>
                <a:spcPct val="192000"/>
              </a:lnSpc>
              <a:spcBef>
                <a:spcPts val="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模具温度过高或过低，都会影响材料的流动性和成型尺寸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4" name="textbox 144"/>
          <p:cNvSpPr/>
          <p:nvPr/>
        </p:nvSpPr>
        <p:spPr>
          <a:xfrm>
            <a:off x="442263" y="318468"/>
            <a:ext cx="3075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549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工艺参数因素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66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618CD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618CD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618CD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2" name="textbox 172"/>
          <p:cNvSpPr/>
          <p:nvPr/>
        </p:nvSpPr>
        <p:spPr>
          <a:xfrm>
            <a:off x="7866196" y="1527447"/>
            <a:ext cx="3123564" cy="4256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9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成型机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17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66570" indent="-2476" algn="l" rtl="0" eaLnBrk="0">
              <a:lnSpc>
                <a:spcPct val="186000"/>
              </a:lnSpc>
              <a:spcBef>
                <a:spcPts val="45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机工作台、模板等部件的精度不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高，可能导致成型尺寸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误差。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518"/>
              </a:spcBef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测量设备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精度</a:t>
            </a:r>
            <a:endParaRPr lang="Microsoft YaHei" altLang="Microsoft YaHei" sz="1700"/>
          </a:p>
          <a:p>
            <a:pPr algn="l" rtl="0" eaLnBrk="0">
              <a:lnSpc>
                <a:spcPct val="153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64284" algn="l" rtl="0" eaLnBrk="0">
              <a:lnSpc>
                <a:spcPct val="186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设备精度低，如卡尺、千分尺等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工具误差大，也会影响成型尺寸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的准确性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3" name="textbox 173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设备精度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因素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5" name="textbox 195"/>
          <p:cNvSpPr/>
          <p:nvPr/>
        </p:nvSpPr>
        <p:spPr>
          <a:xfrm>
            <a:off x="3421751" y="3349685"/>
            <a:ext cx="5352415" cy="608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1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2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成型尺寸超差</a:t>
            </a:r>
            <a:r>
              <a:rPr sz="42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Microsoft YaHei" altLang="Microsoft YaHei" sz="4200"/>
          </a:p>
        </p:txBody>
      </p:sp>
      <p:sp>
        <p:nvSpPr>
          <p:cNvPr id="196" name="textbox 196"/>
          <p:cNvSpPr/>
          <p:nvPr/>
        </p:nvSpPr>
        <p:spPr>
          <a:xfrm>
            <a:off x="5658867" y="1836745"/>
            <a:ext cx="901700" cy="772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197" name="path"/>
          <p:cNvSpPr/>
          <p:nvPr/>
        </p:nvSpPr>
        <p:spPr>
          <a:xfrm>
            <a:off x="3315454" y="3033791"/>
            <a:ext cx="5663418" cy="19050"/>
          </a:xfrm>
          <a:custGeom>
            <a:rect l="0" t="0" r="0" b="0"/>
            <a:pathLst>
              <a:path w="8918" h="30">
                <a:moveTo>
                  <a:pt x="0" y="15"/>
                </a:moveTo>
                <a:lnTo>
                  <a:pt x="8918" y="15"/>
                </a:lnTo>
              </a:path>
            </a:pathLst>
          </a:custGeom>
          <a:noFill/>
          <a:ln w="19050" cap="flat">
            <a:solidFill>
              <a:srgbClr val="72349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969619" y="2601974"/>
            <a:ext cx="2313686" cy="1097279"/>
            <a:chExt cx="2313686" cy="1097279"/>
          </a:xfrm>
        </p:grpSpPr>
        <p:sp>
          <p:nvSpPr>
            <p:cNvPr id="199" name="path"/>
            <p:cNvSpPr/>
            <p:nvPr/>
          </p:nvSpPr>
          <p:spPr>
            <a:xfrm>
              <a:off x="576313" y="0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4"/>
                  </a:lnTo>
                  <a:lnTo>
                    <a:pt x="1728" y="864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3" y="1727"/>
                  </a:lnTo>
                  <a:lnTo>
                    <a:pt x="863" y="1727"/>
                  </a:lnTo>
                  <a:cubicBezTo>
                    <a:pt x="386" y="1727"/>
                    <a:pt x="0" y="1341"/>
                    <a:pt x="0" y="864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618CD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0" y="302392"/>
              <a:ext cx="2313686" cy="685975"/>
            </a:xfrm>
            <a:custGeom>
              <a:rect l="0" t="0" r="0" b="0"/>
              <a:pathLst>
                <a:path w="3643" h="1080">
                  <a:moveTo>
                    <a:pt x="3410" y="753"/>
                  </a:moveTo>
                  <a:lnTo>
                    <a:pt x="3373" y="234"/>
                  </a:lnTo>
                  <a:lnTo>
                    <a:pt x="3256" y="397"/>
                  </a:lnTo>
                  <a:lnTo>
                    <a:pt x="2985" y="203"/>
                  </a:lnTo>
                  <a:lnTo>
                    <a:pt x="2752" y="529"/>
                  </a:lnTo>
                  <a:lnTo>
                    <a:pt x="3022" y="723"/>
                  </a:lnTo>
                  <a:lnTo>
                    <a:pt x="2906" y="886"/>
                  </a:lnTo>
                  <a:lnTo>
                    <a:pt x="3410" y="753"/>
                  </a:lnTo>
                  <a:close/>
                </a:path>
                <a:path w="3643" h="1080">
                  <a:moveTo>
                    <a:pt x="770" y="315"/>
                  </a:moveTo>
                  <a:lnTo>
                    <a:pt x="261" y="206"/>
                  </a:lnTo>
                  <a:lnTo>
                    <a:pt x="385" y="363"/>
                  </a:lnTo>
                  <a:lnTo>
                    <a:pt x="124" y="569"/>
                  </a:lnTo>
                  <a:lnTo>
                    <a:pt x="372" y="884"/>
                  </a:lnTo>
                  <a:lnTo>
                    <a:pt x="633" y="678"/>
                  </a:lnTo>
                  <a:lnTo>
                    <a:pt x="758" y="836"/>
                  </a:lnTo>
                  <a:lnTo>
                    <a:pt x="770" y="315"/>
                  </a:lnTo>
                  <a:close/>
                </a:path>
              </a:pathLst>
            </a:custGeom>
            <a:solidFill>
              <a:srgbClr val="8634C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1" name="textbox 201"/>
          <p:cNvSpPr/>
          <p:nvPr/>
        </p:nvSpPr>
        <p:spPr>
          <a:xfrm>
            <a:off x="7992700" y="5191600"/>
            <a:ext cx="3009900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1"/>
              </a:lnSpc>
            </a:pPr>
            <a:endParaRPr lang="Arial" altLang="Arial" sz="100"/>
          </a:p>
          <a:p>
            <a:pPr marL="28473" algn="l" rtl="0" eaLnBrk="0">
              <a:lnSpc>
                <a:spcPct val="86000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择合适的材料：   根据产品用途和性</a:t>
            </a:r>
            <a:endParaRPr lang="Microsoft YaHei" altLang="Microsoft YaHei" sz="1300"/>
          </a:p>
          <a:p>
            <a:pPr marL="12700" indent="1028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能要求，选择具有合适收缩率、稳定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和加工性能的材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480795" y="4464383"/>
            <a:ext cx="1340271" cy="1625264"/>
            <a:chExt cx="1340271" cy="1625264"/>
          </a:xfrm>
        </p:grpSpPr>
        <p:sp>
          <p:nvSpPr>
            <p:cNvPr id="202" name="path"/>
            <p:cNvSpPr/>
            <p:nvPr/>
          </p:nvSpPr>
          <p:spPr>
            <a:xfrm>
              <a:off x="242989" y="527985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0" y="0"/>
              <a:ext cx="641994" cy="600930"/>
            </a:xfrm>
            <a:custGeom>
              <a:rect l="0" t="0" r="0" b="0"/>
              <a:pathLst>
                <a:path w="1011" h="944">
                  <a:moveTo>
                    <a:pt x="361" y="173"/>
                  </a:moveTo>
                  <a:lnTo>
                    <a:pt x="143" y="646"/>
                  </a:lnTo>
                  <a:lnTo>
                    <a:pt x="324" y="559"/>
                  </a:lnTo>
                  <a:lnTo>
                    <a:pt x="468" y="859"/>
                  </a:lnTo>
                  <a:lnTo>
                    <a:pt x="830" y="686"/>
                  </a:lnTo>
                  <a:lnTo>
                    <a:pt x="686" y="386"/>
                  </a:lnTo>
                  <a:lnTo>
                    <a:pt x="867" y="300"/>
                  </a:lnTo>
                  <a:lnTo>
                    <a:pt x="361" y="173"/>
                  </a:lnTo>
                  <a:close/>
                </a:path>
              </a:pathLst>
            </a:custGeom>
            <a:solidFill>
              <a:srgbClr val="8634C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6414615" y="4508862"/>
            <a:ext cx="1350007" cy="1580785"/>
            <a:chExt cx="1350007" cy="1580785"/>
          </a:xfrm>
        </p:grpSpPr>
        <p:sp>
          <p:nvSpPr>
            <p:cNvPr id="204" name="path"/>
            <p:cNvSpPr/>
            <p:nvPr/>
          </p:nvSpPr>
          <p:spPr>
            <a:xfrm>
              <a:off x="0" y="483505"/>
              <a:ext cx="1097282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720485" y="0"/>
              <a:ext cx="629522" cy="580622"/>
            </a:xfrm>
            <a:custGeom>
              <a:rect l="0" t="0" r="0" b="0"/>
              <a:pathLst>
                <a:path w="991" h="914">
                  <a:moveTo>
                    <a:pt x="372" y="766"/>
                  </a:moveTo>
                  <a:lnTo>
                    <a:pt x="868" y="605"/>
                  </a:lnTo>
                  <a:lnTo>
                    <a:pt x="682" y="531"/>
                  </a:lnTo>
                  <a:lnTo>
                    <a:pt x="804" y="222"/>
                  </a:lnTo>
                  <a:lnTo>
                    <a:pt x="431" y="74"/>
                  </a:lnTo>
                  <a:lnTo>
                    <a:pt x="309" y="383"/>
                  </a:lnTo>
                  <a:lnTo>
                    <a:pt x="122" y="309"/>
                  </a:lnTo>
                  <a:lnTo>
                    <a:pt x="372" y="766"/>
                  </a:lnTo>
                  <a:close/>
                </a:path>
              </a:pathLst>
            </a:custGeom>
            <a:solidFill>
              <a:srgbClr val="8634C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6" name="textbox 206"/>
          <p:cNvSpPr/>
          <p:nvPr/>
        </p:nvSpPr>
        <p:spPr>
          <a:xfrm>
            <a:off x="767740" y="3508470"/>
            <a:ext cx="3247389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8"/>
              </a:lnSpc>
            </a:pPr>
            <a:endParaRPr lang="Arial" altLang="Arial" sz="100"/>
          </a:p>
          <a:p>
            <a:pPr marL="21272" algn="l" rtl="0" eaLnBrk="0">
              <a:lnSpc>
                <a:spcPct val="86000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材料混合与储存：   确保材料混合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匀，</a:t>
            </a:r>
            <a:endParaRPr lang="Microsoft YaHei" altLang="Microsoft YaHei" sz="1300"/>
          </a:p>
          <a:p>
            <a:pPr marL="12700" algn="l" rtl="0" eaLnBrk="0">
              <a:lnSpc>
                <a:spcPts val="2434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注意材料的储存条件，避免受潮或污染。</a:t>
            </a:r>
            <a:endParaRPr lang="Microsoft YaHei" altLang="Microsoft YaHei" sz="1300"/>
          </a:p>
        </p:txBody>
      </p:sp>
      <p:sp>
        <p:nvSpPr>
          <p:cNvPr id="207" name="textbox 207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材料选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择与处理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8" name="textbox 228"/>
          <p:cNvSpPr/>
          <p:nvPr/>
        </p:nvSpPr>
        <p:spPr>
          <a:xfrm>
            <a:off x="1196334" y="5191315"/>
            <a:ext cx="300926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6"/>
              </a:lnSpc>
            </a:pPr>
            <a:endParaRPr lang="Arial" altLang="Arial" sz="100"/>
          </a:p>
          <a:p>
            <a:pPr marL="19900" algn="l" rtl="0" eaLnBrk="0">
              <a:lnSpc>
                <a:spcPct val="86000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材料干燥：   确保材料干燥充分，以减</a:t>
            </a:r>
            <a:endParaRPr lang="Microsoft YaHei" altLang="Microsoft YaHei" sz="1300"/>
          </a:p>
          <a:p>
            <a:pPr marL="12700" algn="l" rtl="0" eaLnBrk="0">
              <a:lnSpc>
                <a:spcPts val="2427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少因水分引起的尺寸变化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29" name="textbox 229"/>
          <p:cNvSpPr/>
          <p:nvPr/>
        </p:nvSpPr>
        <p:spPr>
          <a:xfrm>
            <a:off x="4602185" y="1455256"/>
            <a:ext cx="293814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材料选择与处理是解决成型尺寸超差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</a:t>
            </a:r>
            <a:endParaRPr lang="Microsoft YaHei" altLang="Microsoft YaHei" sz="1300"/>
          </a:p>
          <a:p>
            <a:pPr marL="12700" algn="l" rtl="0" eaLnBrk="0">
              <a:lnSpc>
                <a:spcPts val="2427"/>
              </a:lnSpc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题的首要步骤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116255" y="3379293"/>
            <a:ext cx="1097281" cy="1097279"/>
            <a:chExt cx="1097281" cy="1097279"/>
          </a:xfrm>
        </p:grpSpPr>
        <p:sp>
          <p:nvSpPr>
            <p:cNvPr id="230" name="path"/>
            <p:cNvSpPr/>
            <p:nvPr/>
          </p:nvSpPr>
          <p:spPr>
            <a:xfrm>
              <a:off x="0" y="0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01841" y="289648"/>
              <a:ext cx="493600" cy="493600"/>
            </a:xfrm>
            <a:custGeom>
              <a:rect l="0" t="0" r="0" b="0"/>
              <a:pathLst>
                <a:path w="777" h="777">
                  <a:moveTo>
                    <a:pt x="0" y="233"/>
                  </a:moveTo>
                  <a:lnTo>
                    <a:pt x="388" y="0"/>
                  </a:lnTo>
                  <a:lnTo>
                    <a:pt x="777" y="233"/>
                  </a:lnTo>
                  <a:lnTo>
                    <a:pt x="777" y="310"/>
                  </a:lnTo>
                  <a:lnTo>
                    <a:pt x="0" y="310"/>
                  </a:lnTo>
                  <a:lnTo>
                    <a:pt x="0" y="233"/>
                  </a:lnTo>
                  <a:close/>
                  <a:moveTo>
                    <a:pt x="0" y="699"/>
                  </a:moveTo>
                  <a:lnTo>
                    <a:pt x="777" y="699"/>
                  </a:lnTo>
                  <a:lnTo>
                    <a:pt x="777" y="777"/>
                  </a:lnTo>
                  <a:lnTo>
                    <a:pt x="0" y="777"/>
                  </a:lnTo>
                  <a:lnTo>
                    <a:pt x="0" y="699"/>
                  </a:lnTo>
                  <a:close/>
                  <a:moveTo>
                    <a:pt x="77" y="621"/>
                  </a:moveTo>
                  <a:lnTo>
                    <a:pt x="699" y="621"/>
                  </a:lnTo>
                  <a:lnTo>
                    <a:pt x="699" y="699"/>
                  </a:lnTo>
                  <a:lnTo>
                    <a:pt x="77" y="699"/>
                  </a:lnTo>
                  <a:lnTo>
                    <a:pt x="77" y="621"/>
                  </a:lnTo>
                  <a:close/>
                  <a:moveTo>
                    <a:pt x="77" y="310"/>
                  </a:moveTo>
                  <a:lnTo>
                    <a:pt x="233" y="310"/>
                  </a:lnTo>
                  <a:lnTo>
                    <a:pt x="233" y="621"/>
                  </a:lnTo>
                  <a:lnTo>
                    <a:pt x="77" y="621"/>
                  </a:lnTo>
                  <a:lnTo>
                    <a:pt x="77" y="310"/>
                  </a:lnTo>
                  <a:close/>
                  <a:moveTo>
                    <a:pt x="310" y="310"/>
                  </a:moveTo>
                  <a:lnTo>
                    <a:pt x="466" y="310"/>
                  </a:lnTo>
                  <a:lnTo>
                    <a:pt x="466" y="621"/>
                  </a:lnTo>
                  <a:lnTo>
                    <a:pt x="310" y="621"/>
                  </a:lnTo>
                  <a:lnTo>
                    <a:pt x="310" y="310"/>
                  </a:lnTo>
                  <a:close/>
                  <a:moveTo>
                    <a:pt x="544" y="310"/>
                  </a:moveTo>
                  <a:lnTo>
                    <a:pt x="699" y="310"/>
                  </a:lnTo>
                  <a:lnTo>
                    <a:pt x="699" y="621"/>
                  </a:lnTo>
                  <a:lnTo>
                    <a:pt x="544" y="621"/>
                  </a:lnTo>
                  <a:lnTo>
                    <a:pt x="544" y="3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6973588" y="3379293"/>
            <a:ext cx="1097281" cy="1097279"/>
            <a:chExt cx="1097281" cy="1097279"/>
          </a:xfrm>
        </p:grpSpPr>
        <p:sp>
          <p:nvSpPr>
            <p:cNvPr id="232" name="path"/>
            <p:cNvSpPr/>
            <p:nvPr/>
          </p:nvSpPr>
          <p:spPr>
            <a:xfrm>
              <a:off x="0" y="0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816BB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292477" y="312304"/>
              <a:ext cx="512333" cy="448291"/>
            </a:xfrm>
            <a:custGeom>
              <a:rect l="0" t="0" r="0" b="0"/>
              <a:pathLst>
                <a:path w="805" h="705">
                  <a:moveTo>
                    <a:pt x="0" y="504"/>
                  </a:moveTo>
                  <a:lnTo>
                    <a:pt x="403" y="605"/>
                  </a:lnTo>
                  <a:lnTo>
                    <a:pt x="806" y="504"/>
                  </a:lnTo>
                  <a:lnTo>
                    <a:pt x="806" y="605"/>
                  </a:lnTo>
                  <a:lnTo>
                    <a:pt x="403" y="705"/>
                  </a:lnTo>
                  <a:lnTo>
                    <a:pt x="0" y="605"/>
                  </a:lnTo>
                  <a:lnTo>
                    <a:pt x="0" y="504"/>
                  </a:lnTo>
                  <a:close/>
                  <a:moveTo>
                    <a:pt x="0" y="302"/>
                  </a:moveTo>
                  <a:lnTo>
                    <a:pt x="403" y="403"/>
                  </a:lnTo>
                  <a:lnTo>
                    <a:pt x="806" y="302"/>
                  </a:lnTo>
                  <a:lnTo>
                    <a:pt x="806" y="403"/>
                  </a:lnTo>
                  <a:lnTo>
                    <a:pt x="403" y="504"/>
                  </a:lnTo>
                  <a:lnTo>
                    <a:pt x="0" y="403"/>
                  </a:lnTo>
                  <a:lnTo>
                    <a:pt x="0" y="302"/>
                  </a:lnTo>
                  <a:close/>
                  <a:moveTo>
                    <a:pt x="0" y="100"/>
                  </a:moveTo>
                  <a:lnTo>
                    <a:pt x="403" y="0"/>
                  </a:lnTo>
                  <a:lnTo>
                    <a:pt x="806" y="100"/>
                  </a:lnTo>
                  <a:lnTo>
                    <a:pt x="806" y="201"/>
                  </a:lnTo>
                  <a:lnTo>
                    <a:pt x="403" y="302"/>
                  </a:lnTo>
                  <a:lnTo>
                    <a:pt x="0" y="201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4" name="path"/>
          <p:cNvSpPr/>
          <p:nvPr/>
        </p:nvSpPr>
        <p:spPr>
          <a:xfrm>
            <a:off x="6589032" y="5322952"/>
            <a:ext cx="750951" cy="436113"/>
          </a:xfrm>
          <a:custGeom>
            <a:rect l="0" t="0" r="0" b="0"/>
            <a:pathLst>
              <a:path w="1182" h="686">
                <a:moveTo>
                  <a:pt x="916" y="387"/>
                </a:moveTo>
                <a:cubicBezTo>
                  <a:pt x="916" y="387"/>
                  <a:pt x="787" y="255"/>
                  <a:pt x="609" y="255"/>
                </a:cubicBezTo>
                <a:lnTo>
                  <a:pt x="609" y="255"/>
                </a:lnTo>
                <a:cubicBezTo>
                  <a:pt x="436" y="255"/>
                  <a:pt x="264" y="387"/>
                  <a:pt x="264" y="387"/>
                </a:cubicBezTo>
                <a:lnTo>
                  <a:pt x="264" y="387"/>
                </a:lnTo>
                <a:lnTo>
                  <a:pt x="168" y="346"/>
                </a:lnTo>
                <a:lnTo>
                  <a:pt x="168" y="465"/>
                </a:lnTo>
                <a:lnTo>
                  <a:pt x="168" y="465"/>
                </a:lnTo>
                <a:cubicBezTo>
                  <a:pt x="183" y="470"/>
                  <a:pt x="194" y="484"/>
                  <a:pt x="194" y="501"/>
                </a:cubicBezTo>
                <a:lnTo>
                  <a:pt x="194" y="501"/>
                </a:lnTo>
                <a:cubicBezTo>
                  <a:pt x="194" y="518"/>
                  <a:pt x="183" y="532"/>
                  <a:pt x="167" y="537"/>
                </a:cubicBezTo>
                <a:lnTo>
                  <a:pt x="167" y="537"/>
                </a:lnTo>
                <a:lnTo>
                  <a:pt x="196" y="616"/>
                </a:lnTo>
                <a:lnTo>
                  <a:pt x="112" y="616"/>
                </a:lnTo>
                <a:lnTo>
                  <a:pt x="140" y="536"/>
                </a:lnTo>
                <a:lnTo>
                  <a:pt x="140" y="536"/>
                </a:lnTo>
                <a:cubicBezTo>
                  <a:pt x="127" y="530"/>
                  <a:pt x="117" y="517"/>
                  <a:pt x="117" y="501"/>
                </a:cubicBezTo>
                <a:lnTo>
                  <a:pt x="117" y="501"/>
                </a:lnTo>
                <a:cubicBezTo>
                  <a:pt x="117" y="485"/>
                  <a:pt x="126" y="472"/>
                  <a:pt x="140" y="466"/>
                </a:cubicBezTo>
                <a:lnTo>
                  <a:pt x="140" y="466"/>
                </a:lnTo>
                <a:lnTo>
                  <a:pt x="140" y="335"/>
                </a:lnTo>
                <a:lnTo>
                  <a:pt x="0" y="276"/>
                </a:lnTo>
                <a:lnTo>
                  <a:pt x="616" y="0"/>
                </a:lnTo>
                <a:lnTo>
                  <a:pt x="1182" y="280"/>
                </a:lnTo>
                <a:lnTo>
                  <a:pt x="916" y="387"/>
                </a:lnTo>
                <a:close/>
                <a:moveTo>
                  <a:pt x="602" y="322"/>
                </a:moveTo>
                <a:cubicBezTo>
                  <a:pt x="781" y="322"/>
                  <a:pt x="869" y="416"/>
                  <a:pt x="869" y="416"/>
                </a:cubicBezTo>
                <a:lnTo>
                  <a:pt x="869" y="416"/>
                </a:lnTo>
                <a:lnTo>
                  <a:pt x="869" y="613"/>
                </a:lnTo>
                <a:lnTo>
                  <a:pt x="869" y="613"/>
                </a:lnTo>
                <a:cubicBezTo>
                  <a:pt x="869" y="613"/>
                  <a:pt x="777" y="686"/>
                  <a:pt x="588" y="686"/>
                </a:cubicBezTo>
                <a:lnTo>
                  <a:pt x="588" y="686"/>
                </a:lnTo>
                <a:cubicBezTo>
                  <a:pt x="399" y="686"/>
                  <a:pt x="336" y="613"/>
                  <a:pt x="336" y="613"/>
                </a:cubicBezTo>
                <a:lnTo>
                  <a:pt x="336" y="613"/>
                </a:lnTo>
                <a:lnTo>
                  <a:pt x="336" y="416"/>
                </a:lnTo>
                <a:lnTo>
                  <a:pt x="336" y="416"/>
                </a:lnTo>
                <a:cubicBezTo>
                  <a:pt x="336" y="416"/>
                  <a:pt x="423" y="322"/>
                  <a:pt x="602" y="322"/>
                </a:cubicBezTo>
                <a:moveTo>
                  <a:pt x="599" y="644"/>
                </a:moveTo>
                <a:cubicBezTo>
                  <a:pt x="723" y="644"/>
                  <a:pt x="823" y="619"/>
                  <a:pt x="823" y="588"/>
                </a:cubicBezTo>
                <a:lnTo>
                  <a:pt x="823" y="588"/>
                </a:lnTo>
                <a:cubicBezTo>
                  <a:pt x="823" y="557"/>
                  <a:pt x="723" y="532"/>
                  <a:pt x="599" y="532"/>
                </a:cubicBezTo>
                <a:lnTo>
                  <a:pt x="599" y="532"/>
                </a:lnTo>
                <a:cubicBezTo>
                  <a:pt x="475" y="532"/>
                  <a:pt x="374" y="557"/>
                  <a:pt x="374" y="588"/>
                </a:cubicBezTo>
                <a:lnTo>
                  <a:pt x="374" y="588"/>
                </a:lnTo>
                <a:cubicBezTo>
                  <a:pt x="374" y="619"/>
                  <a:pt x="475" y="644"/>
                  <a:pt x="599" y="644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5" name="path"/>
          <p:cNvSpPr/>
          <p:nvPr/>
        </p:nvSpPr>
        <p:spPr>
          <a:xfrm>
            <a:off x="5034006" y="5314781"/>
            <a:ext cx="476843" cy="476842"/>
          </a:xfrm>
          <a:custGeom>
            <a:rect l="0" t="0" r="0" b="0"/>
            <a:pathLst>
              <a:path w="750" h="750">
                <a:moveTo>
                  <a:pt x="287" y="450"/>
                </a:moveTo>
                <a:lnTo>
                  <a:pt x="75" y="450"/>
                </a:lnTo>
                <a:lnTo>
                  <a:pt x="75" y="750"/>
                </a:lnTo>
                <a:lnTo>
                  <a:pt x="0" y="750"/>
                </a:lnTo>
                <a:lnTo>
                  <a:pt x="0" y="0"/>
                </a:lnTo>
                <a:lnTo>
                  <a:pt x="450" y="0"/>
                </a:lnTo>
                <a:lnTo>
                  <a:pt x="463" y="75"/>
                </a:lnTo>
                <a:lnTo>
                  <a:pt x="750" y="75"/>
                </a:lnTo>
                <a:lnTo>
                  <a:pt x="638" y="300"/>
                </a:lnTo>
                <a:lnTo>
                  <a:pt x="750" y="525"/>
                </a:lnTo>
                <a:lnTo>
                  <a:pt x="300" y="525"/>
                </a:lnTo>
                <a:lnTo>
                  <a:pt x="287" y="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path"/>
          <p:cNvSpPr/>
          <p:nvPr/>
        </p:nvSpPr>
        <p:spPr>
          <a:xfrm>
            <a:off x="5856871" y="2918590"/>
            <a:ext cx="481938" cy="464048"/>
          </a:xfrm>
          <a:custGeom>
            <a:rect l="0" t="0" r="0" b="0"/>
            <a:pathLst>
              <a:path w="758" h="730">
                <a:moveTo>
                  <a:pt x="378" y="0"/>
                </a:moveTo>
                <a:lnTo>
                  <a:pt x="2" y="161"/>
                </a:lnTo>
                <a:lnTo>
                  <a:pt x="378" y="322"/>
                </a:lnTo>
                <a:lnTo>
                  <a:pt x="758" y="161"/>
                </a:lnTo>
                <a:lnTo>
                  <a:pt x="378" y="0"/>
                </a:lnTo>
                <a:close/>
                <a:moveTo>
                  <a:pt x="393" y="342"/>
                </a:moveTo>
                <a:lnTo>
                  <a:pt x="393" y="730"/>
                </a:lnTo>
                <a:lnTo>
                  <a:pt x="758" y="557"/>
                </a:lnTo>
                <a:lnTo>
                  <a:pt x="758" y="187"/>
                </a:lnTo>
                <a:lnTo>
                  <a:pt x="393" y="342"/>
                </a:lnTo>
                <a:close/>
                <a:moveTo>
                  <a:pt x="0" y="557"/>
                </a:moveTo>
                <a:lnTo>
                  <a:pt x="366" y="730"/>
                </a:lnTo>
                <a:lnTo>
                  <a:pt x="366" y="342"/>
                </a:lnTo>
                <a:lnTo>
                  <a:pt x="0" y="187"/>
                </a:lnTo>
                <a:lnTo>
                  <a:pt x="0" y="55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7" name="path"/>
          <p:cNvSpPr/>
          <p:nvPr/>
        </p:nvSpPr>
        <p:spPr>
          <a:xfrm>
            <a:off x="5884215" y="5286197"/>
            <a:ext cx="422364" cy="509625"/>
          </a:xfrm>
          <a:custGeom>
            <a:rect l="0" t="0" r="0" b="0"/>
            <a:pathLst>
              <a:path w="665" h="802">
                <a:moveTo>
                  <a:pt x="0" y="401"/>
                </a:moveTo>
                <a:lnTo>
                  <a:pt x="332" y="802"/>
                </a:lnTo>
                <a:lnTo>
                  <a:pt x="332" y="601"/>
                </a:lnTo>
                <a:lnTo>
                  <a:pt x="665" y="601"/>
                </a:lnTo>
                <a:lnTo>
                  <a:pt x="665" y="200"/>
                </a:lnTo>
                <a:lnTo>
                  <a:pt x="332" y="200"/>
                </a:lnTo>
                <a:lnTo>
                  <a:pt x="332" y="0"/>
                </a:lnTo>
                <a:lnTo>
                  <a:pt x="0" y="401"/>
                </a:lnTo>
                <a:close/>
              </a:path>
            </a:pathLst>
          </a:custGeom>
          <a:solidFill>
            <a:srgbClr val="8634C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8" name="textbox 238"/>
          <p:cNvSpPr/>
          <p:nvPr/>
        </p:nvSpPr>
        <p:spPr>
          <a:xfrm>
            <a:off x="8292439" y="3582175"/>
            <a:ext cx="260350" cy="18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28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  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https://d.book118.com/956105135215010101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2024-09-26T11:12:31.776</cp:lastPrinted>
  <dcterms:created xsi:type="dcterms:W3CDTF">2024-09-26T03:12:31Z</dcterms:created>
  <dcterms:modified xsi:type="dcterms:W3CDTF">2024-09-26T03:12:33Z</dcterms:modified>
</cp:coreProperties>
</file>