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63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6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D976CA-7040-4F21-99F8-D492660F9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B4F40E-01EA-4F95-998C-900256A72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528801-AB18-4183-8B20-D3BC526F4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B0AE83-0613-4A05-91DC-12D690A9B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78380A-1796-44F3-8BA0-E3A7F05D8B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47B5CC-B5F6-4A04-8264-53AC952EAB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5054C8-3755-44C9-8A44-B2605E23FD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71BA05-2E9F-43D4-8257-8DCDE55E21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17F9F3-B7ED-4DF5-8FAA-3047D6A37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79F3F-D309-4BAA-A95B-B3AABB900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5CC0F-8C5C-480D-99EC-1A5B16A73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1629" r:id="rId2"/>
    <p:sldLayoutId id="2147491630" r:id="rId3"/>
    <p:sldLayoutId id="2147491631" r:id="rId4"/>
    <p:sldLayoutId id="2147491632" r:id="rId5"/>
    <p:sldLayoutId id="2147491633" r:id="rId6"/>
    <p:sldLayoutId id="2147491634" r:id="rId7"/>
    <p:sldLayoutId id="2147491635" r:id="rId8"/>
    <p:sldLayoutId id="2147491636" r:id="rId9"/>
    <p:sldLayoutId id="2147491637" r:id="rId10"/>
    <p:sldLayoutId id="2147491638"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18" Type="http://schemas.openxmlformats.org/officeDocument/2006/relationships/tags" Target="../tags/tag175.xml" /><Relationship Id="rId19" Type="http://schemas.openxmlformats.org/officeDocument/2006/relationships/tags" Target="../tags/tag176.xml" /><Relationship Id="rId2" Type="http://schemas.openxmlformats.org/officeDocument/2006/relationships/tags" Target="../tags/tag159.xml" /><Relationship Id="rId20" Type="http://schemas.openxmlformats.org/officeDocument/2006/relationships/tags" Target="../tags/tag177.xml" /><Relationship Id="rId21" Type="http://schemas.openxmlformats.org/officeDocument/2006/relationships/tags" Target="../tags/tag178.xml" /><Relationship Id="rId22" Type="http://schemas.openxmlformats.org/officeDocument/2006/relationships/tags" Target="../tags/tag179.xml" /><Relationship Id="rId23" Type="http://schemas.openxmlformats.org/officeDocument/2006/relationships/tags" Target="../tags/tag180.xml" /><Relationship Id="rId24" Type="http://schemas.openxmlformats.org/officeDocument/2006/relationships/tags" Target="../tags/tag181.xml" /><Relationship Id="rId25" Type="http://schemas.openxmlformats.org/officeDocument/2006/relationships/tags" Target="../tags/tag182.xml" /><Relationship Id="rId26" Type="http://schemas.openxmlformats.org/officeDocument/2006/relationships/tags" Target="../tags/tag183.xml" /><Relationship Id="rId27" Type="http://schemas.openxmlformats.org/officeDocument/2006/relationships/tags" Target="../tags/tag184.xml" /><Relationship Id="rId28" Type="http://schemas.openxmlformats.org/officeDocument/2006/relationships/tags" Target="../tags/tag185.xml" /><Relationship Id="rId29" Type="http://schemas.openxmlformats.org/officeDocument/2006/relationships/tags" Target="../tags/tag186.xml" /><Relationship Id="rId3" Type="http://schemas.openxmlformats.org/officeDocument/2006/relationships/tags" Target="../tags/tag160.xml" /><Relationship Id="rId30" Type="http://schemas.openxmlformats.org/officeDocument/2006/relationships/tags" Target="../tags/tag187.xml" /><Relationship Id="rId31" Type="http://schemas.openxmlformats.org/officeDocument/2006/relationships/tags" Target="../tags/tag188.xml" /><Relationship Id="rId32" Type="http://schemas.openxmlformats.org/officeDocument/2006/relationships/tags" Target="../tags/tag189.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9.xml" /><Relationship Id="rId3" Type="http://schemas.openxmlformats.org/officeDocument/2006/relationships/tags" Target="../tags/tag260.xml" /><Relationship Id="rId4" Type="http://schemas.openxmlformats.org/officeDocument/2006/relationships/tags" Target="../tags/tag26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14203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PEP小学英语六下U4 B Lern课件大纲</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单击添加目录项标题</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课件概览</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教学内容</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教学活动</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教学辅助资源</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教学评价与反馈</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课件概览</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0" name="标题 1"/>
          <p:cNvSpPr>
            <a:spLocks noGrp="1"/>
          </p:cNvSpPr>
          <p:nvPr>
            <p:ph type="title"/>
          </p:nvPr>
        </p:nvSpPr>
        <p:spPr/>
        <p:txBody>
          <a:bodyPr/>
          <a:lstStyle/>
          <a:p>
            <a:r>
              <a:rPr lang="zh-CN" altLang="en-US"/>
              <a:t>课件封面</a:t>
            </a:r>
            <a:endParaRPr lang="zh-CN" altLang="en-US"/>
          </a:p>
        </p:txBody>
      </p:sp>
      <p:cxnSp>
        <p:nvCxnSpPr>
          <p:cNvPr id="3145729" name="直接连接符 97"/>
          <p:cNvCxnSpPr/>
          <p:nvPr>
            <p:custDataLst>
              <p:tags r:id="rId2"/>
            </p:custDataLst>
          </p:nvPr>
        </p:nvCxnSpPr>
        <p:spPr>
          <a:xfrm flipV="1">
            <a:off x="10338912" y="2534372"/>
            <a:ext cx="3046" cy="115012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31" name="直接连接符 31"/>
          <p:cNvCxnSpPr/>
          <p:nvPr>
            <p:custDataLst>
              <p:tags r:id="rId3"/>
            </p:custDataLst>
          </p:nvPr>
        </p:nvCxnSpPr>
        <p:spPr>
          <a:xfrm flipH="1">
            <a:off x="9420275" y="3760035"/>
            <a:ext cx="609" cy="32956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33" name="直接连接符 100"/>
          <p:cNvCxnSpPr/>
          <p:nvPr>
            <p:custDataLst>
              <p:tags r:id="rId4"/>
            </p:custDataLst>
          </p:nvPr>
        </p:nvCxnSpPr>
        <p:spPr>
          <a:xfrm flipV="1">
            <a:off x="8480316" y="3214822"/>
            <a:ext cx="3655" cy="50500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35" name="直接连接符 83"/>
          <p:cNvCxnSpPr/>
          <p:nvPr>
            <p:custDataLst>
              <p:tags r:id="rId5"/>
            </p:custDataLst>
          </p:nvPr>
        </p:nvCxnSpPr>
        <p:spPr>
          <a:xfrm flipV="1">
            <a:off x="7565942" y="3699726"/>
            <a:ext cx="1828" cy="14114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37" name="直接连接符 96"/>
          <p:cNvCxnSpPr/>
          <p:nvPr>
            <p:custDataLst>
              <p:tags r:id="rId6"/>
            </p:custDataLst>
          </p:nvPr>
        </p:nvCxnSpPr>
        <p:spPr>
          <a:xfrm flipV="1">
            <a:off x="6616846" y="2363194"/>
            <a:ext cx="3655" cy="12780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39" name="直接连接符 6"/>
          <p:cNvCxnSpPr/>
          <p:nvPr>
            <p:custDataLst>
              <p:tags r:id="rId7"/>
            </p:custDataLst>
          </p:nvPr>
        </p:nvCxnSpPr>
        <p:spPr>
          <a:xfrm flipH="1">
            <a:off x="5688461" y="3745415"/>
            <a:ext cx="0" cy="53729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41" name="直接连接符 4"/>
          <p:cNvCxnSpPr/>
          <p:nvPr>
            <p:custDataLst>
              <p:tags r:id="rId8"/>
            </p:custDataLst>
          </p:nvPr>
        </p:nvCxnSpPr>
        <p:spPr>
          <a:xfrm flipH="1">
            <a:off x="4749111" y="3388437"/>
            <a:ext cx="3655" cy="25646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43" name="直接连接符 84"/>
          <p:cNvCxnSpPr/>
          <p:nvPr>
            <p:custDataLst>
              <p:tags r:id="rId9"/>
            </p:custDataLst>
          </p:nvPr>
        </p:nvCxnSpPr>
        <p:spPr>
          <a:xfrm flipV="1">
            <a:off x="3826209" y="3699726"/>
            <a:ext cx="3655" cy="107458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45" name="直接连接符 32"/>
          <p:cNvCxnSpPr/>
          <p:nvPr>
            <p:custDataLst>
              <p:tags r:id="rId10"/>
            </p:custDataLst>
          </p:nvPr>
        </p:nvCxnSpPr>
        <p:spPr>
          <a:xfrm>
            <a:off x="2892951" y="2750021"/>
            <a:ext cx="609" cy="89488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47" name="直接连接符 91"/>
          <p:cNvCxnSpPr/>
          <p:nvPr>
            <p:custDataLst>
              <p:tags r:id="rId11"/>
            </p:custDataLst>
          </p:nvPr>
        </p:nvCxnSpPr>
        <p:spPr>
          <a:xfrm flipV="1">
            <a:off x="1958475" y="3719829"/>
            <a:ext cx="609" cy="1766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49312" name="正文"/>
          <p:cNvSpPr txBox="1"/>
          <p:nvPr>
            <p:custDataLst>
              <p:tags r:id="rId12"/>
            </p:custDataLst>
          </p:nvPr>
        </p:nvSpPr>
        <p:spPr>
          <a:xfrm>
            <a:off x="2029749" y="1800924"/>
            <a:ext cx="1727015" cy="691415"/>
          </a:xfrm>
          <a:prstGeom prst="rect">
            <a:avLst/>
          </a:prstGeom>
          <a:noFill/>
        </p:spPr>
        <p:txBody>
          <a:bodyPr wrap="square" lIns="0" tIns="0" rIns="0" bIns="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副标题：PEP小学英语六下U4 B Lern课件概览</a:t>
            </a:r>
            <a:endParaRPr lang="zh-CN" altLang="en-US" sz="1200" spc="150">
              <a:solidFill>
                <a:schemeClr val="tx1">
                  <a:lumMod val="65000"/>
                  <a:lumOff val="35000"/>
                </a:schemeClr>
              </a:solidFill>
              <a:latin typeface="+mn-ea"/>
              <a:sym typeface="+mn-ea"/>
            </a:endParaRPr>
          </a:p>
        </p:txBody>
      </p:sp>
      <p:sp>
        <p:nvSpPr>
          <p:cNvPr id="1049314" name="正文"/>
          <p:cNvSpPr txBox="1"/>
          <p:nvPr>
            <p:custDataLst>
              <p:tags r:id="rId13"/>
            </p:custDataLst>
          </p:nvPr>
        </p:nvSpPr>
        <p:spPr>
          <a:xfrm>
            <a:off x="3887736" y="2440559"/>
            <a:ext cx="1727015" cy="691415"/>
          </a:xfrm>
          <a:prstGeom prst="rect">
            <a:avLst/>
          </a:prstGeom>
          <a:noFill/>
        </p:spPr>
        <p:txBody>
          <a:bodyPr wrap="square" lIns="0" tIns="0" rIns="0" bIns="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课程目标：提高学生英语听说读写能力培养英语思维</a:t>
            </a:r>
            <a:endParaRPr lang="zh-CN" altLang="en-US" sz="1200" spc="150">
              <a:solidFill>
                <a:schemeClr val="tx1">
                  <a:lumMod val="65000"/>
                  <a:lumOff val="35000"/>
                </a:schemeClr>
              </a:solidFill>
              <a:latin typeface="+mn-ea"/>
              <a:sym typeface="+mn-ea"/>
            </a:endParaRPr>
          </a:p>
        </p:txBody>
      </p:sp>
      <p:sp>
        <p:nvSpPr>
          <p:cNvPr id="1049316" name="正文"/>
          <p:cNvSpPr txBox="1"/>
          <p:nvPr>
            <p:custDataLst>
              <p:tags r:id="rId14"/>
            </p:custDataLst>
          </p:nvPr>
        </p:nvSpPr>
        <p:spPr>
          <a:xfrm>
            <a:off x="5755470" y="1418361"/>
            <a:ext cx="1727015" cy="69141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课程时间：2023年4月1日-2023年6月30日</a:t>
            </a:r>
            <a:endParaRPr lang="zh-CN" altLang="en-US" sz="1200" spc="150">
              <a:solidFill>
                <a:schemeClr val="tx1">
                  <a:lumMod val="65000"/>
                  <a:lumOff val="35000"/>
                </a:schemeClr>
              </a:solidFill>
              <a:latin typeface="+mn-ea"/>
              <a:sym typeface="+mn-ea"/>
            </a:endParaRPr>
          </a:p>
        </p:txBody>
      </p:sp>
      <p:sp>
        <p:nvSpPr>
          <p:cNvPr id="1049318" name="正文"/>
          <p:cNvSpPr txBox="1"/>
          <p:nvPr>
            <p:custDataLst>
              <p:tags r:id="rId15"/>
            </p:custDataLst>
          </p:nvPr>
        </p:nvSpPr>
        <p:spPr>
          <a:xfrm>
            <a:off x="7618941" y="2259634"/>
            <a:ext cx="1727015" cy="69141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课件制作：XXX</a:t>
            </a:r>
            <a:endParaRPr lang="zh-CN" altLang="en-US" sz="1200" spc="150">
              <a:solidFill>
                <a:schemeClr val="tx1">
                  <a:lumMod val="65000"/>
                  <a:lumOff val="35000"/>
                </a:schemeClr>
              </a:solidFill>
              <a:latin typeface="+mn-ea"/>
              <a:sym typeface="+mn-ea"/>
            </a:endParaRPr>
          </a:p>
        </p:txBody>
      </p:sp>
      <p:sp>
        <p:nvSpPr>
          <p:cNvPr id="1049320" name="正文"/>
          <p:cNvSpPr txBox="1"/>
          <p:nvPr>
            <p:custDataLst>
              <p:tags r:id="rId16"/>
            </p:custDataLst>
          </p:nvPr>
        </p:nvSpPr>
        <p:spPr>
          <a:xfrm>
            <a:off x="9476928" y="1587712"/>
            <a:ext cx="1727015" cy="691415"/>
          </a:xfrm>
          <a:prstGeom prst="rect">
            <a:avLst/>
          </a:prstGeom>
          <a:noFill/>
        </p:spPr>
        <p:txBody>
          <a:bodyPr wrap="square" lIns="0" tIns="0" rIns="0" bIns="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课件版权：XXX版权所有未经许可不得转载或用于商业用途</a:t>
            </a:r>
            <a:endParaRPr lang="zh-CN" altLang="en-US" sz="1200" spc="150">
              <a:solidFill>
                <a:schemeClr val="tx1">
                  <a:lumMod val="65000"/>
                  <a:lumOff val="35000"/>
                </a:schemeClr>
              </a:solidFill>
              <a:latin typeface="+mn-ea"/>
              <a:sym typeface="+mn-ea"/>
            </a:endParaRPr>
          </a:p>
        </p:txBody>
      </p:sp>
      <p:sp>
        <p:nvSpPr>
          <p:cNvPr id="1049322" name="正文"/>
          <p:cNvSpPr txBox="1"/>
          <p:nvPr>
            <p:custDataLst>
              <p:tags r:id="rId17"/>
            </p:custDataLst>
          </p:nvPr>
        </p:nvSpPr>
        <p:spPr>
          <a:xfrm>
            <a:off x="1095272" y="4148080"/>
            <a:ext cx="1727015" cy="78218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标题：PEP小学英语六下U4 B Lern课件大纲</a:t>
            </a:r>
            <a:endParaRPr lang="zh-CN" altLang="en-US" sz="1200" spc="150">
              <a:solidFill>
                <a:schemeClr val="tx1">
                  <a:lumMod val="65000"/>
                  <a:lumOff val="35000"/>
                </a:schemeClr>
              </a:solidFill>
              <a:latin typeface="+mn-ea"/>
              <a:sym typeface="+mn-ea"/>
            </a:endParaRPr>
          </a:p>
        </p:txBody>
      </p:sp>
      <p:sp>
        <p:nvSpPr>
          <p:cNvPr id="1049324" name="正文"/>
          <p:cNvSpPr txBox="1"/>
          <p:nvPr>
            <p:custDataLst>
              <p:tags r:id="rId18"/>
            </p:custDataLst>
          </p:nvPr>
        </p:nvSpPr>
        <p:spPr>
          <a:xfrm>
            <a:off x="2964834" y="5011283"/>
            <a:ext cx="1727015" cy="78218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课程名称：PEP小学英语六下U4 B Lern</a:t>
            </a:r>
            <a:endParaRPr lang="zh-CN" altLang="en-US" sz="1200" spc="150">
              <a:solidFill>
                <a:schemeClr val="tx1">
                  <a:lumMod val="65000"/>
                  <a:lumOff val="35000"/>
                </a:schemeClr>
              </a:solidFill>
              <a:latin typeface="+mn-ea"/>
              <a:sym typeface="+mn-ea"/>
            </a:endParaRPr>
          </a:p>
        </p:txBody>
      </p:sp>
      <p:sp>
        <p:nvSpPr>
          <p:cNvPr id="1049326" name="正文"/>
          <p:cNvSpPr txBox="1"/>
          <p:nvPr>
            <p:custDataLst>
              <p:tags r:id="rId19"/>
            </p:custDataLst>
          </p:nvPr>
        </p:nvSpPr>
        <p:spPr>
          <a:xfrm>
            <a:off x="4825258" y="4511149"/>
            <a:ext cx="1727015" cy="78218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课程内容：包括词汇、语法、阅读、写作等</a:t>
            </a:r>
            <a:endParaRPr lang="zh-CN" altLang="en-US" sz="1200" spc="150">
              <a:solidFill>
                <a:schemeClr val="tx1">
                  <a:lumMod val="65000"/>
                  <a:lumOff val="35000"/>
                </a:schemeClr>
              </a:solidFill>
              <a:latin typeface="+mn-ea"/>
              <a:sym typeface="+mn-ea"/>
            </a:endParaRPr>
          </a:p>
        </p:txBody>
      </p:sp>
      <p:sp>
        <p:nvSpPr>
          <p:cNvPr id="1049328" name="正文"/>
          <p:cNvSpPr txBox="1"/>
          <p:nvPr>
            <p:custDataLst>
              <p:tags r:id="rId20"/>
            </p:custDataLst>
          </p:nvPr>
        </p:nvSpPr>
        <p:spPr>
          <a:xfrm>
            <a:off x="6703349" y="5341456"/>
            <a:ext cx="1727015" cy="78218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授课教师：XXX</a:t>
            </a:r>
            <a:endParaRPr lang="zh-CN" altLang="en-US" sz="1200" spc="150">
              <a:solidFill>
                <a:schemeClr val="tx1">
                  <a:lumMod val="65000"/>
                  <a:lumOff val="35000"/>
                </a:schemeClr>
              </a:solidFill>
              <a:latin typeface="+mn-ea"/>
              <a:sym typeface="+mn-ea"/>
            </a:endParaRPr>
          </a:p>
        </p:txBody>
      </p:sp>
      <p:sp>
        <p:nvSpPr>
          <p:cNvPr id="1049330" name="正文"/>
          <p:cNvSpPr txBox="1"/>
          <p:nvPr>
            <p:custDataLst>
              <p:tags r:id="rId21"/>
            </p:custDataLst>
          </p:nvPr>
        </p:nvSpPr>
        <p:spPr>
          <a:xfrm>
            <a:off x="8557072" y="4329005"/>
            <a:ext cx="1727015" cy="78218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课件版本：V1.0</a:t>
            </a:r>
            <a:endParaRPr lang="zh-CN" altLang="en-US" sz="1200" spc="150">
              <a:solidFill>
                <a:schemeClr val="tx1">
                  <a:lumMod val="65000"/>
                  <a:lumOff val="35000"/>
                </a:schemeClr>
              </a:solidFill>
              <a:latin typeface="+mn-ea"/>
              <a:sym typeface="+mn-ea"/>
            </a:endParaRPr>
          </a:p>
        </p:txBody>
      </p:sp>
      <p:cxnSp>
        <p:nvCxnSpPr>
          <p:cNvPr id="3145749" name="直接箭头连接符 183"/>
          <p:cNvCxnSpPr/>
          <p:nvPr>
            <p:custDataLst>
              <p:tags r:id="rId22"/>
            </p:custDataLst>
          </p:nvPr>
        </p:nvCxnSpPr>
        <p:spPr>
          <a:xfrm>
            <a:off x="838200" y="3702772"/>
            <a:ext cx="10516209"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1049332" name="椭圆 23"/>
          <p:cNvSpPr/>
          <p:nvPr>
            <p:custDataLst>
              <p:tags r:id="rId23"/>
            </p:custDataLst>
          </p:nvPr>
        </p:nvSpPr>
        <p:spPr>
          <a:xfrm flipV="1">
            <a:off x="10276167"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34" name="椭圆 21"/>
          <p:cNvSpPr/>
          <p:nvPr>
            <p:custDataLst>
              <p:tags r:id="rId24"/>
            </p:custDataLst>
          </p:nvPr>
        </p:nvSpPr>
        <p:spPr>
          <a:xfrm flipV="1">
            <a:off x="7502588"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36" name="椭圆 22"/>
          <p:cNvSpPr/>
          <p:nvPr>
            <p:custDataLst>
              <p:tags r:id="rId25"/>
            </p:custDataLst>
          </p:nvPr>
        </p:nvSpPr>
        <p:spPr>
          <a:xfrm flipV="1">
            <a:off x="9356311"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38" name="椭圆 20"/>
          <p:cNvSpPr/>
          <p:nvPr>
            <p:custDataLst>
              <p:tags r:id="rId26"/>
            </p:custDataLst>
          </p:nvPr>
        </p:nvSpPr>
        <p:spPr>
          <a:xfrm flipV="1">
            <a:off x="8418180"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40" name="椭圆 13"/>
          <p:cNvSpPr/>
          <p:nvPr>
            <p:custDataLst>
              <p:tags r:id="rId27"/>
            </p:custDataLst>
          </p:nvPr>
        </p:nvSpPr>
        <p:spPr>
          <a:xfrm flipV="1">
            <a:off x="6554710"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42" name="椭圆 14"/>
          <p:cNvSpPr/>
          <p:nvPr>
            <p:custDataLst>
              <p:tags r:id="rId28"/>
            </p:custDataLst>
          </p:nvPr>
        </p:nvSpPr>
        <p:spPr>
          <a:xfrm flipV="1">
            <a:off x="5624498"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44" name="椭圆 15"/>
          <p:cNvSpPr/>
          <p:nvPr>
            <p:custDataLst>
              <p:tags r:id="rId29"/>
            </p:custDataLst>
          </p:nvPr>
        </p:nvSpPr>
        <p:spPr>
          <a:xfrm flipV="1">
            <a:off x="4686975"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46" name="椭圆 17"/>
          <p:cNvSpPr/>
          <p:nvPr>
            <p:custDataLst>
              <p:tags r:id="rId30"/>
            </p:custDataLst>
          </p:nvPr>
        </p:nvSpPr>
        <p:spPr>
          <a:xfrm flipV="1">
            <a:off x="3764073"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48" name="椭圆 18"/>
          <p:cNvSpPr/>
          <p:nvPr>
            <p:custDataLst>
              <p:tags r:id="rId31"/>
            </p:custDataLst>
          </p:nvPr>
        </p:nvSpPr>
        <p:spPr>
          <a:xfrm flipV="1">
            <a:off x="2828988"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049350" name="椭圆 19"/>
          <p:cNvSpPr/>
          <p:nvPr>
            <p:custDataLst>
              <p:tags r:id="rId32"/>
            </p:custDataLst>
          </p:nvPr>
        </p:nvSpPr>
        <p:spPr>
          <a:xfrm flipV="1">
            <a:off x="1894512" y="3636981"/>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84" name="标题 1"/>
          <p:cNvSpPr>
            <a:spLocks noGrp="1"/>
          </p:cNvSpPr>
          <p:nvPr>
            <p:ph type="title"/>
          </p:nvPr>
        </p:nvSpPr>
        <p:spPr/>
        <p:txBody>
          <a:bodyPr/>
          <a:lstStyle/>
          <a:p>
            <a:r>
              <a:rPr lang="zh-CN" altLang="en-US"/>
              <a:t>课件目录</a:t>
            </a:r>
            <a:endParaRPr lang="zh-CN" altLang="en-US"/>
          </a:p>
        </p:txBody>
      </p:sp>
      <p:sp>
        <p:nvSpPr>
          <p:cNvPr id="1049386" name="矩形 31"/>
          <p:cNvSpPr/>
          <p:nvPr>
            <p:custDataLst>
              <p:tags r:id="rId2"/>
            </p:custDataLst>
          </p:nvPr>
        </p:nvSpPr>
        <p:spPr>
          <a:xfrm>
            <a:off x="3822005" y="136440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课程目标</a:t>
            </a:r>
            <a:endParaRPr lang="zh-CN" altLang="en-US" sz="1200" spc="150">
              <a:solidFill>
                <a:schemeClr val="tx1">
                  <a:lumMod val="65000"/>
                  <a:lumOff val="35000"/>
                </a:schemeClr>
              </a:solidFill>
              <a:latin typeface="+mn-ea"/>
              <a:sym typeface="+mn-ea"/>
            </a:endParaRPr>
          </a:p>
        </p:txBody>
      </p:sp>
      <p:sp>
        <p:nvSpPr>
          <p:cNvPr id="1049388" name="矩形 4"/>
          <p:cNvSpPr/>
          <p:nvPr>
            <p:custDataLst>
              <p:tags r:id="rId3"/>
            </p:custDataLst>
          </p:nvPr>
        </p:nvSpPr>
        <p:spPr>
          <a:xfrm>
            <a:off x="3822005" y="218675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教学内容</a:t>
            </a:r>
            <a:endParaRPr lang="zh-CN" altLang="en-US" sz="1200" spc="150">
              <a:solidFill>
                <a:schemeClr val="tx1">
                  <a:lumMod val="65000"/>
                  <a:lumOff val="35000"/>
                </a:schemeClr>
              </a:solidFill>
              <a:latin typeface="+mn-ea"/>
              <a:sym typeface="+mn-ea"/>
            </a:endParaRPr>
          </a:p>
        </p:txBody>
      </p:sp>
      <p:sp>
        <p:nvSpPr>
          <p:cNvPr id="1049390" name="矩形 5"/>
          <p:cNvSpPr/>
          <p:nvPr>
            <p:custDataLst>
              <p:tags r:id="rId4"/>
            </p:custDataLst>
          </p:nvPr>
        </p:nvSpPr>
        <p:spPr>
          <a:xfrm>
            <a:off x="3822005" y="3009105"/>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教学方法</a:t>
            </a:r>
            <a:endParaRPr lang="zh-CN" altLang="en-US" sz="1200" spc="150">
              <a:solidFill>
                <a:schemeClr val="tx1">
                  <a:lumMod val="65000"/>
                  <a:lumOff val="35000"/>
                </a:schemeClr>
              </a:solidFill>
              <a:latin typeface="+mn-ea"/>
              <a:sym typeface="+mn-ea"/>
            </a:endParaRPr>
          </a:p>
        </p:txBody>
      </p:sp>
      <p:sp>
        <p:nvSpPr>
          <p:cNvPr id="1049392" name="矩形 7"/>
          <p:cNvSpPr/>
          <p:nvPr>
            <p:custDataLst>
              <p:tags r:id="rId5"/>
            </p:custDataLst>
          </p:nvPr>
        </p:nvSpPr>
        <p:spPr>
          <a:xfrm>
            <a:off x="3822005" y="3831457"/>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教学活动</a:t>
            </a:r>
            <a:endParaRPr lang="zh-CN" altLang="en-US" sz="1200" spc="150">
              <a:solidFill>
                <a:schemeClr val="tx1">
                  <a:lumMod val="65000"/>
                  <a:lumOff val="35000"/>
                </a:schemeClr>
              </a:solidFill>
              <a:latin typeface="+mn-ea"/>
              <a:sym typeface="+mn-ea"/>
            </a:endParaRPr>
          </a:p>
        </p:txBody>
      </p:sp>
      <p:sp>
        <p:nvSpPr>
          <p:cNvPr id="1049394" name="矩形 3"/>
          <p:cNvSpPr/>
          <p:nvPr>
            <p:custDataLst>
              <p:tags r:id="rId6"/>
            </p:custDataLst>
          </p:nvPr>
        </p:nvSpPr>
        <p:spPr>
          <a:xfrm>
            <a:off x="3822005" y="465381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教学评价</a:t>
            </a:r>
            <a:endParaRPr lang="zh-CN" altLang="en-US" sz="1200" spc="150">
              <a:solidFill>
                <a:schemeClr val="tx1">
                  <a:lumMod val="65000"/>
                  <a:lumOff val="35000"/>
                </a:schemeClr>
              </a:solidFill>
              <a:latin typeface="+mn-ea"/>
              <a:sym typeface="+mn-ea"/>
            </a:endParaRPr>
          </a:p>
        </p:txBody>
      </p:sp>
      <p:sp>
        <p:nvSpPr>
          <p:cNvPr id="1049396" name="矩形 6"/>
          <p:cNvSpPr/>
          <p:nvPr>
            <p:custDataLst>
              <p:tags r:id="rId7"/>
            </p:custDataLst>
          </p:nvPr>
        </p:nvSpPr>
        <p:spPr>
          <a:xfrm>
            <a:off x="3822005" y="547616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教学反思</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30" name="标题 1"/>
          <p:cNvSpPr>
            <a:spLocks noGrp="1"/>
          </p:cNvSpPr>
          <p:nvPr>
            <p:ph type="title"/>
          </p:nvPr>
        </p:nvSpPr>
        <p:spPr/>
        <p:txBody>
          <a:bodyPr/>
          <a:lstStyle/>
          <a:p>
            <a:r>
              <a:rPr lang="zh-CN" altLang="en-US"/>
              <a:t>课件使用说明</a:t>
            </a:r>
            <a:endParaRPr lang="zh-CN" altLang="en-US"/>
          </a:p>
        </p:txBody>
      </p:sp>
      <p:sp>
        <p:nvSpPr>
          <p:cNvPr id="104943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3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3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3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课件使用方式：教师可以在课堂上使用课件进行教学学生可以在课后使用课件进行复习</a:t>
            </a:r>
            <a:endParaRPr lang="en-US" altLang="zh-CN">
              <a:solidFill>
                <a:schemeClr val="dk1">
                  <a:lumMod val="80000"/>
                  <a:lumOff val="20000"/>
                </a:schemeClr>
              </a:solidFill>
              <a:latin typeface="+mn-ea"/>
              <a:sym typeface="+mn-ea"/>
            </a:endParaRPr>
          </a:p>
        </p:txBody>
      </p:sp>
      <p:sp>
        <p:nvSpPr>
          <p:cNvPr id="104944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4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4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4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课件适用年级：小学六年级下学期</a:t>
            </a:r>
            <a:endParaRPr lang="zh-CN" altLang="en-US" sz="1600">
              <a:solidFill>
                <a:schemeClr val="dk1">
                  <a:lumMod val="80000"/>
                  <a:lumOff val="20000"/>
                </a:schemeClr>
              </a:solidFill>
              <a:latin typeface="+mn-ea"/>
              <a:sym typeface="+mn-ea"/>
            </a:endParaRPr>
          </a:p>
        </p:txBody>
      </p:sp>
      <p:sp>
        <p:nvSpPr>
          <p:cNvPr id="104944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5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5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5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课件内容：包括U4 B Lern单元的课文、单词、语法、练习等</a:t>
            </a:r>
            <a:endParaRPr lang="zh-CN" altLang="en-US" sz="1600">
              <a:solidFill>
                <a:schemeClr val="dk1">
                  <a:lumMod val="80000"/>
                  <a:lumOff val="20000"/>
                </a:schemeClr>
              </a:solidFill>
              <a:latin typeface="+mn-ea"/>
              <a:sym typeface="+mn-ea"/>
            </a:endParaRPr>
          </a:p>
        </p:txBody>
      </p:sp>
      <p:sp>
        <p:nvSpPr>
          <p:cNvPr id="104945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5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6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6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课件特点：图文并茂生动有趣易于理解有助于提高学生的学习兴趣和效果</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496" name="标题"/>
          <p:cNvSpPr>
            <a:spLocks noGrp="1"/>
          </p:cNvSpPr>
          <p:nvPr>
            <p:ph type="title"/>
            <p:custDataLst>
              <p:tags r:id="rId2"/>
            </p:custDataLst>
          </p:nvPr>
        </p:nvSpPr>
        <p:spPr>
          <a:xfrm>
            <a:off x="1526400" y="3137808"/>
            <a:ext cx="9144000" cy="2006395"/>
          </a:xfrm>
        </p:spPr>
        <p:txBody>
          <a:bodyPr/>
          <a:lstStyle/>
          <a:p>
            <a:r>
              <a:rPr lang="zh-CN" altLang="en-US"/>
              <a:t>教学内容</a:t>
            </a:r>
            <a:endParaRPr lang="zh-CN" altLang="en-US"/>
          </a:p>
        </p:txBody>
      </p:sp>
      <p:sp>
        <p:nvSpPr>
          <p:cNvPr id="1049498"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08" name="标题 1"/>
          <p:cNvSpPr>
            <a:spLocks noGrp="1"/>
          </p:cNvSpPr>
          <p:nvPr>
            <p:ph type="title"/>
          </p:nvPr>
        </p:nvSpPr>
        <p:spPr/>
        <p:txBody>
          <a:bodyPr/>
          <a:lstStyle/>
          <a:p>
            <a:r>
              <a:rPr lang="zh-CN" altLang="en-US"/>
              <a:t>单元主题介绍</a:t>
            </a:r>
            <a:endParaRPr lang="zh-CN" altLang="en-US"/>
          </a:p>
        </p:txBody>
      </p:sp>
      <p:sp>
        <p:nvSpPr>
          <p:cNvPr id="1049610"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612"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单元主题：PEP小学英语六下U4 B Lern</a:t>
            </a:r>
            <a:endParaRPr lang="zh-CN" altLang="en-US" sz="2000" spc="150">
              <a:solidFill>
                <a:schemeClr val="tx1">
                  <a:lumMod val="75000"/>
                  <a:lumOff val="25000"/>
                </a:schemeClr>
              </a:solidFill>
              <a:latin typeface="+mn-ea"/>
              <a:sym typeface="+mn-ea"/>
            </a:endParaRPr>
          </a:p>
        </p:txBody>
      </p:sp>
      <p:sp>
        <p:nvSpPr>
          <p:cNvPr id="1049614"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616"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61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教学内容：学习英语单词、句子和语法</a:t>
            </a:r>
            <a:endParaRPr lang="zh-CN" altLang="en-US" sz="2000" spc="150">
              <a:solidFill>
                <a:schemeClr val="tx1">
                  <a:lumMod val="75000"/>
                  <a:lumOff val="25000"/>
                </a:schemeClr>
              </a:solidFill>
              <a:latin typeface="+mn-ea"/>
              <a:sym typeface="+mn-ea"/>
            </a:endParaRPr>
          </a:p>
        </p:txBody>
      </p:sp>
      <p:sp>
        <p:nvSpPr>
          <p:cNvPr id="1049620"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62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624"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教学目标：提高学生的英语听说读写能力</a:t>
            </a:r>
            <a:endParaRPr lang="zh-CN" altLang="en-US" sz="2000" spc="150">
              <a:solidFill>
                <a:schemeClr val="tx1">
                  <a:lumMod val="75000"/>
                  <a:lumOff val="25000"/>
                </a:schemeClr>
              </a:solidFill>
              <a:latin typeface="+mn-ea"/>
              <a:sym typeface="+mn-ea"/>
            </a:endParaRPr>
          </a:p>
        </p:txBody>
      </p:sp>
      <p:sp>
        <p:nvSpPr>
          <p:cNvPr id="1049626"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628"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630"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教学方法：采用游戏、歌曲、故事等教学方法激发学生的学习兴趣。</a:t>
            </a:r>
            <a:endParaRPr lang="zh-CN" altLang="en-US" sz="2000" spc="150">
              <a:solidFill>
                <a:schemeClr val="tx1">
                  <a:lumMod val="75000"/>
                  <a:lumOff val="25000"/>
                </a:schemeClr>
              </a:solidFill>
              <a:latin typeface="+mn-ea"/>
              <a:sym typeface="+mn-ea"/>
            </a:endParaRPr>
          </a:p>
        </p:txBody>
      </p:sp>
      <p:sp>
        <p:nvSpPr>
          <p:cNvPr id="1049632"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66" name="标题 1"/>
          <p:cNvSpPr>
            <a:spLocks noGrp="1"/>
          </p:cNvSpPr>
          <p:nvPr>
            <p:ph type="title"/>
          </p:nvPr>
        </p:nvSpPr>
        <p:spPr/>
        <p:txBody>
          <a:bodyPr/>
          <a:lstStyle/>
          <a:p>
            <a:r>
              <a:rPr lang="zh-CN" altLang="en-US"/>
              <a:t>课文内容解析</a:t>
            </a:r>
            <a:endParaRPr lang="zh-CN" altLang="en-US"/>
          </a:p>
        </p:txBody>
      </p:sp>
      <p:sp>
        <p:nvSpPr>
          <p:cNvPr id="104966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7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67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课文主题：介绍家庭成员</a:t>
            </a:r>
            <a:endParaRPr lang="zh-CN" altLang="en-US" sz="2000" spc="200">
              <a:solidFill>
                <a:schemeClr val="tx1">
                  <a:lumMod val="85000"/>
                  <a:lumOff val="15000"/>
                </a:schemeClr>
              </a:solidFill>
              <a:latin typeface="+mn-ea"/>
              <a:sym typeface="+mn-ea"/>
            </a:endParaRPr>
          </a:p>
        </p:txBody>
      </p:sp>
      <p:sp>
        <p:nvSpPr>
          <p:cNvPr id="104967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7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7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课文结构：对话形式包括问候、自我介绍、询问家庭成员等</a:t>
            </a:r>
            <a:endParaRPr lang="zh-CN" altLang="en-US" sz="2000" spc="200">
              <a:solidFill>
                <a:schemeClr val="tx1">
                  <a:lumMod val="85000"/>
                  <a:lumOff val="15000"/>
                </a:schemeClr>
              </a:solidFill>
              <a:latin typeface="+mn-ea"/>
              <a:sym typeface="+mn-ea"/>
            </a:endParaRPr>
          </a:p>
        </p:txBody>
      </p:sp>
      <p:sp>
        <p:nvSpPr>
          <p:cNvPr id="104968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8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8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重点词汇：fmily, fther, mother, brother, sister, grndfther, grndmother等</a:t>
            </a:r>
            <a:endParaRPr lang="zh-CN" altLang="en-US" sz="2000" spc="200">
              <a:solidFill>
                <a:schemeClr val="tx1">
                  <a:lumMod val="85000"/>
                  <a:lumOff val="15000"/>
                </a:schemeClr>
              </a:solidFill>
              <a:latin typeface="+mn-ea"/>
              <a:sym typeface="+mn-ea"/>
            </a:endParaRPr>
          </a:p>
        </p:txBody>
      </p:sp>
      <p:sp>
        <p:nvSpPr>
          <p:cNvPr id="104968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8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90"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重点句型：Who's tht? He/She is my...等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24" name="标题 1"/>
          <p:cNvSpPr>
            <a:spLocks noGrp="1"/>
          </p:cNvSpPr>
          <p:nvPr>
            <p:ph type="title"/>
          </p:nvPr>
        </p:nvSpPr>
        <p:spPr/>
        <p:txBody>
          <a:bodyPr/>
          <a:lstStyle/>
          <a:p>
            <a:r>
              <a:rPr lang="zh-CN" altLang="en-US"/>
              <a:t>词汇和句型讲解</a:t>
            </a:r>
            <a:endParaRPr lang="zh-CN" altLang="en-US"/>
          </a:p>
        </p:txBody>
      </p:sp>
      <p:sp>
        <p:nvSpPr>
          <p:cNvPr id="104972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2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词汇：介绍本单元的新词汇包括单词的发音、词义、用法等</a:t>
            </a:r>
            <a:endParaRPr lang="zh-CN" altLang="en-US" sz="2000" spc="150">
              <a:solidFill>
                <a:schemeClr val="tx1">
                  <a:lumMod val="85000"/>
                  <a:lumOff val="15000"/>
                </a:schemeClr>
              </a:solidFill>
              <a:latin typeface="+mn-ea"/>
              <a:sym typeface="+mn-ea"/>
            </a:endParaRPr>
          </a:p>
        </p:txBody>
      </p:sp>
      <p:sp>
        <p:nvSpPr>
          <p:cNvPr id="104973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句型：讲解本单元的句型结构包括句型结构、用法、例句等</a:t>
            </a:r>
            <a:endParaRPr lang="zh-CN" altLang="en-US" sz="2000" spc="150">
              <a:solidFill>
                <a:schemeClr val="tx1">
                  <a:lumMod val="85000"/>
                  <a:lumOff val="15000"/>
                </a:schemeClr>
              </a:solidFill>
              <a:latin typeface="+mn-ea"/>
              <a:sym typeface="+mn-ea"/>
            </a:endParaRPr>
          </a:p>
        </p:txBody>
      </p:sp>
      <p:sp>
        <p:nvSpPr>
          <p:cNvPr id="104973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练习：提供一些练习题帮助学生巩固新学的词汇和句型</a:t>
            </a:r>
            <a:endParaRPr lang="zh-CN" altLang="en-US" sz="2000" spc="150">
              <a:solidFill>
                <a:schemeClr val="tx1">
                  <a:lumMod val="85000"/>
                  <a:lumOff val="15000"/>
                </a:schemeClr>
              </a:solidFill>
              <a:latin typeface="+mn-ea"/>
              <a:sym typeface="+mn-ea"/>
            </a:endParaRPr>
          </a:p>
        </p:txBody>
      </p:sp>
      <p:sp>
        <p:nvSpPr>
          <p:cNvPr id="104974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拓展：介绍一些与本单元内容相关的词汇和句型拓宽学生的知识面</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782" name="标题 1"/>
          <p:cNvSpPr>
            <a:spLocks noGrp="1"/>
          </p:cNvSpPr>
          <p:nvPr>
            <p:ph type="title"/>
          </p:nvPr>
        </p:nvSpPr>
        <p:spPr/>
        <p:txBody>
          <a:bodyPr/>
          <a:lstStyle/>
          <a:p>
            <a:r>
              <a:rPr lang="zh-CN" altLang="en-US"/>
              <a:t>语法点解析</a:t>
            </a:r>
            <a:endParaRPr lang="zh-CN" altLang="en-US"/>
          </a:p>
        </p:txBody>
      </p:sp>
      <p:sp>
        <p:nvSpPr>
          <p:cNvPr id="104978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8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8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9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9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动词不定式作宾语：表示动作的目的或结果常用于表示目的、原因、结果等</a:t>
            </a:r>
            <a:endParaRPr lang="zh-CN" altLang="en-US" sz="1400" spc="150">
              <a:solidFill>
                <a:schemeClr val="tx1"/>
              </a:solidFill>
              <a:effectLst/>
              <a:latin typeface="+mn-ea"/>
              <a:sym typeface="+mn-ea"/>
            </a:endParaRPr>
          </a:p>
        </p:txBody>
      </p:sp>
      <p:sp>
        <p:nvSpPr>
          <p:cNvPr id="104979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动词不定式：表示动作的状态或结果常用于表示目的、原因、结果等</a:t>
            </a:r>
            <a:endParaRPr lang="zh-CN" altLang="en-US" sz="1400" spc="150">
              <a:solidFill>
                <a:schemeClr val="tx1"/>
              </a:solidFill>
              <a:effectLst/>
              <a:latin typeface="+mn-ea"/>
              <a:sym typeface="+mn-ea"/>
            </a:endParaRPr>
          </a:p>
        </p:txBody>
      </p:sp>
      <p:sp>
        <p:nvSpPr>
          <p:cNvPr id="104979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动词不定式作宾语补足语：表示动作的目的或结果常用于表示目的、原因、结果等</a:t>
            </a:r>
            <a:endParaRPr lang="zh-CN" altLang="en-US" sz="1400" spc="150">
              <a:solidFill>
                <a:schemeClr val="tx1"/>
              </a:solidFill>
              <a:effectLst/>
              <a:latin typeface="+mn-ea"/>
              <a:sym typeface="+mn-ea"/>
            </a:endParaRPr>
          </a:p>
        </p:txBody>
      </p:sp>
      <p:sp>
        <p:nvSpPr>
          <p:cNvPr id="104979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动词不定式作宾语补足语：表示动作的目的或结果常用于表示目的、原因、结果等</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p:cNvGrpSpPr/>
        <p:nvPr/>
      </p:nvGrpSpPr>
      <p:grpSpPr>
        <a:xfrm>
          <a:off x="0" y="0"/>
          <a:ext cx="0" cy="0"/>
        </a:xfrm>
      </p:grpSpPr>
      <p:sp>
        <p:nvSpPr>
          <p:cNvPr id="1049832" name="标题"/>
          <p:cNvSpPr>
            <a:spLocks noGrp="1"/>
          </p:cNvSpPr>
          <p:nvPr>
            <p:ph type="title"/>
            <p:custDataLst>
              <p:tags r:id="rId2"/>
            </p:custDataLst>
          </p:nvPr>
        </p:nvSpPr>
        <p:spPr>
          <a:xfrm>
            <a:off x="1526400" y="3137808"/>
            <a:ext cx="9144000" cy="2006395"/>
          </a:xfrm>
        </p:spPr>
        <p:txBody>
          <a:bodyPr/>
          <a:lstStyle/>
          <a:p>
            <a:r>
              <a:rPr lang="zh-CN" altLang="en-US"/>
              <a:t>教学活动</a:t>
            </a:r>
            <a:endParaRPr lang="zh-CN" altLang="en-US"/>
          </a:p>
        </p:txBody>
      </p:sp>
      <p:sp>
        <p:nvSpPr>
          <p:cNvPr id="1049834"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p:cNvGrpSpPr/>
        <p:nvPr/>
      </p:nvGrpSpPr>
      <p:grpSpPr>
        <a:xfrm>
          <a:off x="0" y="0"/>
          <a:ext cx="0" cy="0"/>
        </a:xfrm>
      </p:grpSpPr>
      <p:sp>
        <p:nvSpPr>
          <p:cNvPr id="1049944" name="标题 1"/>
          <p:cNvSpPr>
            <a:spLocks noGrp="1"/>
          </p:cNvSpPr>
          <p:nvPr>
            <p:ph type="title"/>
          </p:nvPr>
        </p:nvSpPr>
        <p:spPr/>
        <p:txBody>
          <a:bodyPr/>
          <a:lstStyle/>
          <a:p>
            <a:r>
              <a:rPr lang="zh-CN" altLang="en-US"/>
              <a:t>听力和口语训练活动</a:t>
            </a:r>
            <a:endParaRPr lang="zh-CN" altLang="en-US"/>
          </a:p>
        </p:txBody>
      </p:sp>
      <p:sp>
        <p:nvSpPr>
          <p:cNvPr id="1049946"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听力训练：播放一段英语对话或故事让学生们听并回答问题</a:t>
            </a:r>
            <a:endParaRPr lang="zh-CN" altLang="en-US" sz="1200" spc="150">
              <a:solidFill>
                <a:schemeClr val="tx1">
                  <a:lumMod val="65000"/>
                  <a:lumOff val="35000"/>
                </a:schemeClr>
              </a:solidFill>
              <a:latin typeface="+mn-ea"/>
              <a:sym typeface="+mn-ea"/>
            </a:endParaRPr>
          </a:p>
        </p:txBody>
      </p:sp>
      <p:sp>
        <p:nvSpPr>
          <p:cNvPr id="1049948"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口语训练：让学生们进行角色扮演模拟对话场景</a:t>
            </a:r>
            <a:endParaRPr lang="zh-CN" altLang="en-US" sz="1200" spc="150">
              <a:solidFill>
                <a:schemeClr val="tx1">
                  <a:lumMod val="65000"/>
                  <a:lumOff val="35000"/>
                </a:schemeClr>
              </a:solidFill>
              <a:latin typeface="+mn-ea"/>
              <a:sym typeface="+mn-ea"/>
            </a:endParaRPr>
          </a:p>
        </p:txBody>
      </p:sp>
      <p:sp>
        <p:nvSpPr>
          <p:cNvPr id="1049950"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游戏活动：设计一些英语游戏如单词接龙、句子接龙等提高学生的口语表达能力</a:t>
            </a:r>
            <a:endParaRPr lang="zh-CN" altLang="en-US" sz="1200" spc="150">
              <a:solidFill>
                <a:schemeClr val="tx1">
                  <a:lumMod val="65000"/>
                  <a:lumOff val="35000"/>
                </a:schemeClr>
              </a:solidFill>
              <a:latin typeface="+mn-ea"/>
              <a:sym typeface="+mn-ea"/>
            </a:endParaRPr>
          </a:p>
        </p:txBody>
      </p:sp>
      <p:sp>
        <p:nvSpPr>
          <p:cNvPr id="1049952"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讨论活动：让学生们就某个话题进行讨论提高他们的口语表达能力和思维能力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https://d.book118.com/956114203224010043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ORE_SCHEMECOLOR_INDEX" val="5"/>
  <p:tag name="KSO_WM_UNIT_TYPE" val="m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ORE_SCHEMECOLOR_INDEX" val="5"/>
  <p:tag name="KSO_WM_UNIT_TYPE" val="m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ORE_SCHEMECOLOR_INDEX" val="5"/>
  <p:tag name="KSO_WM_UNIT_TYPE" val="m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ORE_SCHEMECOLOR_INDEX" val="5"/>
  <p:tag name="KSO_WM_UNIT_TYPE" val="m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ORE_SCHEMECOLOR_INDEX" val="5"/>
  <p:tag name="KSO_WM_UNIT_TYPE" val="m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ORE_SCHEMECOLOR_INDEX" val="5"/>
  <p:tag name="KSO_WM_UNIT_TYPE" val="m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ORE_SCHEMECOLOR_INDEX" val="5"/>
  <p:tag name="KSO_WM_UNIT_TYPE" val="m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ORE_SCHEMECOLOR_INDEX" val="5"/>
  <p:tag name="KSO_WM_UNIT_TYPE" val="m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ORE_SCHEMECOLOR_INDEX" val="5"/>
  <p:tag name="KSO_WM_UNIT_TYPE" val="m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ORE_SCHEMECOLOR_INDEX" val="5"/>
  <p:tag name="KSO_WM_UNIT_TYPE" val="m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YPE" val="m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YPE" val="m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YPE" val="m_h_f"/>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YPE" val="m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YPE" val="m_h_f"/>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YPE" val="m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YPE" val="m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YPE" val="m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YPE" val="m_h_f"/>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YPE" val="m_h_f"/>
  <p:tag name="KSO_WM_UNIT_VALUE" val="6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TYPE" val="m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2"/>
  <p:tag name="KSO_WM_UNIT_INDEX" val="1_10_2"/>
  <p:tag name="KSO_WM_UNIT_LAYERLEVEL" val="1_1_1"/>
  <p:tag name="KSO_WM_UNIT_LINE_FORE_SCHEMECOLOR_INDEX" val="5"/>
  <p:tag name="KSO_WM_UNIT_TYPE" val="m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2"/>
  <p:tag name="KSO_WM_UNIT_INDEX" val="1_7_2"/>
  <p:tag name="KSO_WM_UNIT_LAYERLEVEL" val="1_1_1"/>
  <p:tag name="KSO_WM_UNIT_LINE_FORE_SCHEMECOLOR_INDEX" val="5"/>
  <p:tag name="KSO_WM_UNIT_TYPE" val="m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2"/>
  <p:tag name="KSO_WM_UNIT_INDEX" val="1_9_2"/>
  <p:tag name="KSO_WM_UNIT_LAYERLEVEL" val="1_1_1"/>
  <p:tag name="KSO_WM_UNIT_LINE_FORE_SCHEMECOLOR_INDEX" val="5"/>
  <p:tag name="KSO_WM_UNIT_TYPE" val="m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2"/>
  <p:tag name="KSO_WM_UNIT_INDEX" val="1_8_2"/>
  <p:tag name="KSO_WM_UNIT_LAYERLEVEL" val="1_1_1"/>
  <p:tag name="KSO_WM_UNIT_LINE_FORE_SCHEMECOLOR_INDEX" val="5"/>
  <p:tag name="KSO_WM_UNIT_TYPE" val="m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2"/>
  <p:tag name="KSO_WM_UNIT_INDEX" val="1_6_2"/>
  <p:tag name="KSO_WM_UNIT_LAYERLEVEL" val="1_1_1"/>
  <p:tag name="KSO_WM_UNIT_LINE_FORE_SCHEMECOLOR_INDEX" val="5"/>
  <p:tag name="KSO_WM_UNIT_TYPE" val="m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2"/>
  <p:tag name="KSO_WM_UNIT_INDEX" val="1_5_2"/>
  <p:tag name="KSO_WM_UNIT_LAYERLEVEL" val="1_1_1"/>
  <p:tag name="KSO_WM_UNIT_LINE_FORE_SCHEMECOLOR_INDEX" val="5"/>
  <p:tag name="KSO_WM_UNIT_TYPE" val="m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2"/>
  <p:tag name="KSO_WM_UNIT_INDEX" val="1_4_2"/>
  <p:tag name="KSO_WM_UNIT_LAYERLEVEL" val="1_1_1"/>
  <p:tag name="KSO_WM_UNIT_LINE_FORE_SCHEMECOLOR_INDEX" val="5"/>
  <p:tag name="KSO_WM_UNIT_TYPE" val="m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2"/>
  <p:tag name="KSO_WM_UNIT_INDEX" val="1_3_2"/>
  <p:tag name="KSO_WM_UNIT_LAYERLEVEL" val="1_1_1"/>
  <p:tag name="KSO_WM_UNIT_LINE_FORE_SCHEMECOLOR_INDEX" val="5"/>
  <p:tag name="KSO_WM_UNIT_TYPE" val="m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2"/>
  <p:tag name="KSO_WM_UNIT_INDEX" val="1_2_2"/>
  <p:tag name="KSO_WM_UNIT_LAYERLEVEL" val="1_1_1"/>
  <p:tag name="KSO_WM_UNIT_LINE_FORE_SCHEMECOLOR_INDEX" val="5"/>
  <p:tag name="KSO_WM_UNIT_TYPE" val="m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90.20001220703125,&quot;width&quot;:878.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2"/>
  <p:tag name="KSO_WM_UNIT_INDEX" val="1_1_2"/>
  <p:tag name="KSO_WM_UNIT_LAYERLEVEL" val="1_1_1"/>
  <p:tag name="KSO_WM_UNIT_LINE_FORE_SCHEMECOLOR_INDEX" val="5"/>
  <p:tag name="KSO_WM_UNIT_TYPE" val="m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14.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61.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Wingdings</vt:lpstr>
      <vt:lpstr>Office Theme</vt:lpstr>
      <vt:lpstr>PEP小学英语六下U4 B Lern课件大纲</vt:lpstr>
      <vt:lpstr>目录</vt:lpstr>
      <vt:lpstr>单击此处添加章节标题</vt:lpstr>
      <vt:lpstr>课件概览</vt:lpstr>
      <vt:lpstr>课件封面</vt:lpstr>
      <vt:lpstr>课件目录</vt:lpstr>
      <vt:lpstr>课件使用说明</vt:lpstr>
      <vt:lpstr>教学内容</vt:lpstr>
      <vt:lpstr>单元主题介绍</vt:lpstr>
      <vt:lpstr>课文内容解析</vt:lpstr>
      <vt:lpstr>词汇和句型讲解</vt:lpstr>
      <vt:lpstr>语法点解析</vt:lpstr>
      <vt:lpstr>教学活动</vt:lpstr>
      <vt:lpstr>听力和口语训练活动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2024-09-11T22:58:53.286</cp:lastPrinted>
  <dcterms:created xsi:type="dcterms:W3CDTF">2024-09-11T14:58:53Z</dcterms:created>
  <dcterms:modified xsi:type="dcterms:W3CDTF">2024-09-11T14:58:55Z</dcterms:modified>
</cp:coreProperties>
</file>