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350AEE0-8EC2-4CDF-B203-1856498F30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7BCC2C-4EB5-4957-AA4A-0788898F8E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25EE6FA-644B-4984-A057-160727AC7A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21E0A82-4FC4-4E7A-BD73-B8987CAF65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7D868F0-B162-4103-AE47-349BCD3C411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80C8778-33D5-4968-8BC4-CB65FBE2D29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66F0AD9-C90D-4A0A-A2BE-ACE6D419578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0588EBD-A145-4D77-B584-64D5AAE870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A6103C-37B4-4391-B982-79D9FAE84A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43CE4B-DDA2-4095-8AB0-489CAB4816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278FCD-2E5A-4088-AFA8-3547BC264B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6121103223010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计算机软件专业职业生涯规划书</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自我认知与定位</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行业分析与前景展望</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短期目标与行动计划</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中期目标与能力提升计划</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长期愿景与实现路径设计</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总结回顾与展望未来</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自我认知与定位</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热爱计算机科学和软件开发，享受编程带来的挑战和乐趣。</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编程</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学习新技术</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团队合作</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对新技术充满好奇，喜欢探索和学习新的编程语言和框架。</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享受与团队成员合作，共同解决问题的过程。</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个人兴趣爱好</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10961" y="2341885"/>
            <a:ext cx="2777010" cy="508827"/>
          </a:xfrm>
          <a:prstGeom prst="parallelogram">
            <a:avLst>
              <a:gd name="adj" fmla="val 173829"/>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10962" y="3323311"/>
            <a:ext cx="2777011" cy="508365"/>
          </a:xfrm>
          <a:prstGeom prst="parallelogram">
            <a:avLst>
              <a:gd name="adj" fmla="val 175043"/>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710962" y="4305090"/>
            <a:ext cx="2777011" cy="512001"/>
          </a:xfrm>
          <a:prstGeom prst="parallelogram">
            <a:avLst>
              <a:gd name="adj" fmla="val 173641"/>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4504183" y="1872458"/>
            <a:ext cx="2983790" cy="469888"/>
          </a:xfrm>
          <a:custGeom>
            <a:rect l="l" t="t" r="r" b="b"/>
            <a:pathLst>
              <a:path w="3663132" h="576871">
                <a:moveTo>
                  <a:pt x="3374697" y="0"/>
                </a:moveTo>
                <a:lnTo>
                  <a:pt x="584833" y="0"/>
                </a:lnTo>
                <a:lnTo>
                  <a:pt x="0" y="576871"/>
                </a:lnTo>
                <a:lnTo>
                  <a:pt x="3374697" y="576871"/>
                </a:lnTo>
                <a:lnTo>
                  <a:pt x="3663132" y="28843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4710962" y="2854349"/>
            <a:ext cx="2777011" cy="468963"/>
          </a:xfrm>
          <a:custGeom>
            <a:rect l="l" t="t" r="r" b="b"/>
            <a:pathLst>
              <a:path w="3409274" h="575735">
                <a:moveTo>
                  <a:pt x="0" y="0"/>
                </a:moveTo>
                <a:lnTo>
                  <a:pt x="2825593" y="0"/>
                </a:lnTo>
                <a:lnTo>
                  <a:pt x="3409274" y="575735"/>
                </a:lnTo>
                <a:lnTo>
                  <a:pt x="583682" y="5757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710962" y="3835313"/>
            <a:ext cx="2777011" cy="468963"/>
          </a:xfrm>
          <a:custGeom>
            <a:rect l="l" t="t" r="r" b="b"/>
            <a:pathLst>
              <a:path w="3409274" h="575735">
                <a:moveTo>
                  <a:pt x="0" y="0"/>
                </a:moveTo>
                <a:lnTo>
                  <a:pt x="2825593" y="0"/>
                </a:lnTo>
                <a:lnTo>
                  <a:pt x="3409274" y="575735"/>
                </a:lnTo>
                <a:lnTo>
                  <a:pt x="583682" y="57573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4710962" y="4816276"/>
            <a:ext cx="2777011" cy="468963"/>
          </a:xfrm>
          <a:custGeom>
            <a:rect l="l" t="t" r="r" b="b"/>
            <a:pathLst>
              <a:path w="3409274" h="575735">
                <a:moveTo>
                  <a:pt x="0" y="0"/>
                </a:moveTo>
                <a:lnTo>
                  <a:pt x="2825593" y="0"/>
                </a:lnTo>
                <a:lnTo>
                  <a:pt x="3409274" y="575735"/>
                </a:lnTo>
                <a:lnTo>
                  <a:pt x="583682" y="5757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411224" y="4511544"/>
            <a:ext cx="2926080" cy="158496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熟悉关系型数据库（如MySQL、Oracle）和非关系型数据库（如MongoDB、Redis）的使用和管理。</a:t>
            </a:r>
            <a:endParaRPr lang="en-US" sz="1100"/>
          </a:p>
        </p:txBody>
      </p:sp>
      <p:sp>
        <p:nvSpPr>
          <p:cNvPr id="10" name="AutoShape 10"/>
          <p:cNvSpPr/>
          <p:nvPr/>
        </p:nvSpPr>
        <p:spPr>
          <a:xfrm>
            <a:off x="1411224" y="2644137"/>
            <a:ext cx="2926080" cy="158496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熟悉各种数据结构和算法，具备良好的问题分析和解决能力。</a:t>
            </a:r>
            <a:endParaRPr lang="en-US" sz="1100"/>
          </a:p>
        </p:txBody>
      </p:sp>
      <p:sp>
        <p:nvSpPr>
          <p:cNvPr id="11" name="AutoShape 11"/>
          <p:cNvSpPr/>
          <p:nvPr/>
        </p:nvSpPr>
        <p:spPr>
          <a:xfrm>
            <a:off x="7965938" y="1476145"/>
            <a:ext cx="2926080" cy="158496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熟练掌握Java、Python、C等编程语言。</a:t>
            </a:r>
            <a:endParaRPr lang="en-US" sz="1100"/>
          </a:p>
        </p:txBody>
      </p:sp>
      <p:sp>
        <p:nvSpPr>
          <p:cNvPr id="12" name="AutoShape 12"/>
          <p:cNvSpPr/>
          <p:nvPr/>
        </p:nvSpPr>
        <p:spPr>
          <a:xfrm>
            <a:off x="8078669" y="3640986"/>
            <a:ext cx="2926080" cy="158496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了解软件开发流程，熟悉敏捷开发等开发方法。</a:t>
            </a:r>
            <a:endParaRPr lang="en-US" sz="1100"/>
          </a:p>
        </p:txBody>
      </p:sp>
      <p:sp>
        <p:nvSpPr>
          <p:cNvPr id="13" name="AutoShape 13"/>
          <p:cNvSpPr/>
          <p:nvPr/>
        </p:nvSpPr>
        <p:spPr>
          <a:xfrm>
            <a:off x="5078274" y="2850712"/>
            <a:ext cx="2048256" cy="438912"/>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数据结构与算法</a:t>
            </a:r>
            <a:endParaRPr lang="en-US" sz="1100"/>
          </a:p>
        </p:txBody>
      </p:sp>
      <p:sp>
        <p:nvSpPr>
          <p:cNvPr id="14" name="AutoShape 14"/>
          <p:cNvSpPr/>
          <p:nvPr/>
        </p:nvSpPr>
        <p:spPr>
          <a:xfrm>
            <a:off x="4799914" y="1872460"/>
            <a:ext cx="2253828" cy="438912"/>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编程语言</a:t>
            </a:r>
            <a:endParaRPr lang="en-US" sz="1100"/>
          </a:p>
        </p:txBody>
      </p:sp>
      <p:sp>
        <p:nvSpPr>
          <p:cNvPr id="15" name="AutoShape 15"/>
          <p:cNvSpPr/>
          <p:nvPr/>
        </p:nvSpPr>
        <p:spPr>
          <a:xfrm>
            <a:off x="5070960" y="3831676"/>
            <a:ext cx="2050081"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软件工程</a:t>
            </a:r>
            <a:endParaRPr lang="en-US" sz="1100"/>
          </a:p>
        </p:txBody>
      </p:sp>
      <p:sp>
        <p:nvSpPr>
          <p:cNvPr id="16" name="AutoShape 16"/>
          <p:cNvSpPr/>
          <p:nvPr/>
        </p:nvSpPr>
        <p:spPr>
          <a:xfrm>
            <a:off x="5070960" y="4817092"/>
            <a:ext cx="2050081"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数据库技术</a:t>
            </a:r>
            <a:endParaRPr lang="en-US" sz="1100"/>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专业技能评估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追求技术创新，喜欢挑战传统观念，寻求新的解决方案。</a:t>
            </a:r>
          </a:p>
        </p:txBody>
      </p:sp>
      <p:pic>
        <p:nvPicPr>
          <p:cNvPr id="5" name="Picture 5"/>
          <p:cNvPicPr>
            <a:picLocks noChangeAspect="1"/>
          </p:cNvPicPr>
          <p:nvPr/>
        </p:nvPicPr>
        <p:blipFill>
          <a:blip r:embed="rId2"/>
          <a:srcRect l="16625" r="16625"/>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1375" r="11375"/>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25" r="16625"/>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创新精神</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重视团队合作，愿意与他人共同学习和成长。</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团队合作</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对工作有强烈的责任感，愿意为团队的成功付出努力。</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责任感</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价值观与职业倾向</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138835" y="1977064"/>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816433" y="1969991"/>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138835" y="4303295"/>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816433" y="4303295"/>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228892" y="4370070"/>
            <a:ext cx="1623706" cy="976801"/>
          </a:xfrm>
          <a:custGeom>
            <a:rect l="l" t="t" r="r" b="b"/>
            <a:pathLst>
              <a:path w="1736725" h="884238">
                <a:moveTo>
                  <a:pt x="0" y="884238"/>
                </a:moveTo>
                <a:lnTo>
                  <a:pt x="1736725" y="884238"/>
                </a:lnTo>
                <a:lnTo>
                  <a:pt x="1736725" y="0"/>
                </a:lnTo>
              </a:path>
            </a:pathLst>
          </a:custGeom>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Freeform 7"/>
          <p:cNvSpPr/>
          <p:nvPr/>
        </p:nvSpPr>
        <p:spPr>
          <a:xfrm>
            <a:off x="4173874" y="4336835"/>
            <a:ext cx="865272" cy="168353"/>
          </a:xfrm>
          <a:custGeom>
            <a:rect l="l" t="t" r="r" b="b"/>
            <a:pathLst>
              <a:path w="1819275" h="301625">
                <a:moveTo>
                  <a:pt x="1819275" y="301625"/>
                </a:moveTo>
                <a:lnTo>
                  <a:pt x="0" y="301625"/>
                </a:lnTo>
                <a:lnTo>
                  <a:pt x="0" y="0"/>
                </a:lnTo>
              </a:path>
            </a:pathLst>
          </a:custGeom>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Freeform 8"/>
          <p:cNvSpPr/>
          <p:nvPr/>
        </p:nvSpPr>
        <p:spPr>
          <a:xfrm>
            <a:off x="4189230" y="2014654"/>
            <a:ext cx="1667161" cy="416135"/>
          </a:xfrm>
          <a:custGeom>
            <a:rect l="l" t="t" r="r" b="b"/>
            <a:pathLst>
              <a:path w="1803400" h="673100">
                <a:moveTo>
                  <a:pt x="1803400" y="673100"/>
                </a:moveTo>
                <a:lnTo>
                  <a:pt x="1803400" y="0"/>
                </a:lnTo>
                <a:lnTo>
                  <a:pt x="0" y="0"/>
                </a:lnTo>
              </a:path>
            </a:pathLst>
          </a:custGeom>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Freeform 9"/>
          <p:cNvSpPr/>
          <p:nvPr/>
        </p:nvSpPr>
        <p:spPr>
          <a:xfrm>
            <a:off x="6679700" y="2014653"/>
            <a:ext cx="1172899" cy="1487049"/>
          </a:xfrm>
          <a:custGeom>
            <a:rect l="l" t="t" r="r" b="b"/>
            <a:pathLst>
              <a:path w="1736725" h="884238">
                <a:moveTo>
                  <a:pt x="0" y="884238"/>
                </a:moveTo>
                <a:lnTo>
                  <a:pt x="1736725" y="884238"/>
                </a:lnTo>
                <a:lnTo>
                  <a:pt x="1736725" y="0"/>
                </a:lnTo>
              </a:path>
            </a:pathLst>
          </a:custGeom>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Freeform 10"/>
          <p:cNvSpPr/>
          <p:nvPr/>
        </p:nvSpPr>
        <p:spPr>
          <a:xfrm>
            <a:off x="5629398" y="1949322"/>
            <a:ext cx="840064" cy="1073321"/>
          </a:xfrm>
          <a:custGeom>
            <a:rect l="l" t="t" r="r" b="b"/>
            <a:pathLst>
              <a:path w="1774574" h="1097009">
                <a:moveTo>
                  <a:pt x="887287" y="0"/>
                </a:moveTo>
                <a:lnTo>
                  <a:pt x="1774574" y="1097009"/>
                </a:lnTo>
                <a:lnTo>
                  <a:pt x="0" y="1097009"/>
                </a:lnTo>
                <a:lnTo>
                  <a:pt x="887287" y="0"/>
                </a:lnTo>
                <a:close/>
              </a:path>
            </a:pathLst>
          </a:cu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281069" y="3155633"/>
            <a:ext cx="1536722" cy="757109"/>
          </a:xfrm>
          <a:custGeom>
            <a:rect l="l" t="t" r="r" b="b"/>
            <a:pathLst>
              <a:path w="3246216" h="773818">
                <a:moveTo>
                  <a:pt x="625883" y="0"/>
                </a:moveTo>
                <a:lnTo>
                  <a:pt x="2620333" y="0"/>
                </a:lnTo>
                <a:lnTo>
                  <a:pt x="3246216" y="773818"/>
                </a:lnTo>
                <a:lnTo>
                  <a:pt x="0" y="773818"/>
                </a:lnTo>
                <a:lnTo>
                  <a:pt x="625883" y="0"/>
                </a:lnTo>
                <a:close/>
              </a:path>
            </a:pathLst>
          </a:cu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32740" y="4045732"/>
            <a:ext cx="2233381" cy="757108"/>
          </a:xfrm>
          <a:custGeom>
            <a:rect l="l" t="t" r="r" b="b"/>
            <a:pathLst>
              <a:path w="4717856" h="773817">
                <a:moveTo>
                  <a:pt x="625882" y="0"/>
                </a:moveTo>
                <a:lnTo>
                  <a:pt x="4091974" y="0"/>
                </a:lnTo>
                <a:lnTo>
                  <a:pt x="4717856" y="773817"/>
                </a:lnTo>
                <a:lnTo>
                  <a:pt x="0" y="773817"/>
                </a:lnTo>
                <a:lnTo>
                  <a:pt x="625882" y="0"/>
                </a:lnTo>
                <a:close/>
              </a:path>
            </a:pathLst>
          </a:cu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537832" y="4935828"/>
            <a:ext cx="3023197" cy="876135"/>
          </a:xfrm>
          <a:custGeom>
            <a:rect l="l" t="t" r="r" b="b"/>
            <a:pathLst>
              <a:path w="6386287" h="895470">
                <a:moveTo>
                  <a:pt x="724278" y="0"/>
                </a:moveTo>
                <a:lnTo>
                  <a:pt x="5662010" y="0"/>
                </a:lnTo>
                <a:lnTo>
                  <a:pt x="6386287" y="895470"/>
                </a:lnTo>
                <a:lnTo>
                  <a:pt x="0" y="895470"/>
                </a:lnTo>
                <a:lnTo>
                  <a:pt x="72427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629398" y="2448724"/>
            <a:ext cx="840064" cy="477774"/>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FFFFF">
                    <a:alpha val="100000"/>
                  </a:srgbClr>
                </a:solidFill>
                <a:latin typeface="Microsoft Yahei"/>
                <a:ea typeface="Microsoft Yahei"/>
                <a:cs typeface="Microsoft Yahei"/>
              </a:rPr>
              <a:t>01</a:t>
            </a:r>
            <a:endParaRPr lang="en-US" sz="1100"/>
          </a:p>
        </p:txBody>
      </p:sp>
      <p:sp>
        <p:nvSpPr>
          <p:cNvPr id="15" name="AutoShape 15"/>
          <p:cNvSpPr/>
          <p:nvPr/>
        </p:nvSpPr>
        <p:spPr>
          <a:xfrm>
            <a:off x="5445167" y="3298956"/>
            <a:ext cx="1208526" cy="477774"/>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FFFFF">
                    <a:alpha val="100000"/>
                  </a:srgbClr>
                </a:solidFill>
                <a:latin typeface="Microsoft Yahei"/>
                <a:ea typeface="Microsoft Yahei"/>
                <a:cs typeface="Microsoft Yahei"/>
              </a:rPr>
              <a:t>02</a:t>
            </a:r>
            <a:endParaRPr lang="en-US" sz="1100"/>
          </a:p>
        </p:txBody>
      </p:sp>
      <p:sp>
        <p:nvSpPr>
          <p:cNvPr id="16" name="AutoShape 16"/>
          <p:cNvSpPr/>
          <p:nvPr/>
        </p:nvSpPr>
        <p:spPr>
          <a:xfrm>
            <a:off x="5445167" y="4180884"/>
            <a:ext cx="1208526" cy="477774"/>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FFFFF">
                    <a:alpha val="100000"/>
                  </a:srgbClr>
                </a:solidFill>
                <a:latin typeface="Microsoft Yahei"/>
                <a:ea typeface="Microsoft Yahei"/>
                <a:cs typeface="Microsoft Yahei"/>
              </a:rPr>
              <a:t>03</a:t>
            </a:r>
            <a:endParaRPr lang="en-US" sz="1100"/>
          </a:p>
        </p:txBody>
      </p:sp>
      <p:sp>
        <p:nvSpPr>
          <p:cNvPr id="17" name="AutoShape 17"/>
          <p:cNvSpPr/>
          <p:nvPr/>
        </p:nvSpPr>
        <p:spPr>
          <a:xfrm>
            <a:off x="5445167" y="5130220"/>
            <a:ext cx="1208526" cy="477774"/>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DFDFD">
                    <a:alpha val="100000"/>
                  </a:srgbClr>
                </a:solidFill>
                <a:latin typeface="Microsoft Yahei"/>
                <a:ea typeface="Microsoft Yahei"/>
                <a:cs typeface="Microsoft Yahei"/>
              </a:rPr>
              <a:t>04</a:t>
            </a:r>
            <a:endParaRPr lang="en-US" sz="1100"/>
          </a:p>
        </p:txBody>
      </p:sp>
      <p:cxnSp>
        <p:nvCxnSpPr>
          <p:cNvPr id="18" name="Connector 18"/>
          <p:cNvCxnSpPr/>
          <p:nvPr/>
        </p:nvCxnSpPr>
        <p:spPr>
          <a:xfrm flipH="1">
            <a:off x="1171596" y="3658813"/>
            <a:ext cx="2694606" cy="0"/>
          </a:xfrm>
          <a:prstGeom prst="line">
            <a:avLst/>
          </a:prstGeom>
          <a:ln w="12700">
            <a:solidFill>
              <a:schemeClr val="lt1">
                <a:lumMod val="85000"/>
              </a:schemeClr>
            </a:solidFill>
            <a:prstDash val="dash"/>
          </a:ln>
        </p:spPr>
        <p:style>
          <a:lnRef idx="0">
            <a:schemeClr val="lt1"/>
          </a:lnRef>
          <a:fillRef idx="1">
            <a:schemeClr val="lt1"/>
          </a:fillRef>
          <a:effectRef idx="0">
            <a:schemeClr val="lt1"/>
          </a:effectRef>
          <a:fontRef idx="minor">
            <a:schemeClr val="lt1"/>
          </a:fontRef>
        </p:style>
      </p:cxnSp>
      <p:sp>
        <p:nvSpPr>
          <p:cNvPr id="19" name="AutoShape 19"/>
          <p:cNvSpPr/>
          <p:nvPr/>
        </p:nvSpPr>
        <p:spPr>
          <a:xfrm>
            <a:off x="1109567" y="1496662"/>
            <a:ext cx="2877312"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软件工程师</a:t>
            </a:r>
            <a:endParaRPr lang="en-US" sz="1100"/>
          </a:p>
        </p:txBody>
      </p:sp>
      <p:sp>
        <p:nvSpPr>
          <p:cNvPr id="20" name="AutoShape 20"/>
          <p:cNvSpPr/>
          <p:nvPr/>
        </p:nvSpPr>
        <p:spPr>
          <a:xfrm>
            <a:off x="1109567" y="1890299"/>
            <a:ext cx="2877312" cy="146304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专注于软件开发和维护，通过编写高质量的代码满足用户需求。</a:t>
            </a:r>
            <a:endParaRPr lang="en-US" sz="1100"/>
          </a:p>
        </p:txBody>
      </p:sp>
      <p:sp>
        <p:nvSpPr>
          <p:cNvPr id="21" name="AutoShape 21"/>
          <p:cNvSpPr/>
          <p:nvPr/>
        </p:nvSpPr>
        <p:spPr>
          <a:xfrm>
            <a:off x="1109567" y="4163029"/>
            <a:ext cx="2877312"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技术支持工程师</a:t>
            </a:r>
            <a:endParaRPr lang="en-US" sz="1100"/>
          </a:p>
        </p:txBody>
      </p:sp>
      <p:sp>
        <p:nvSpPr>
          <p:cNvPr id="22" name="AutoShape 22"/>
          <p:cNvSpPr/>
          <p:nvPr/>
        </p:nvSpPr>
        <p:spPr>
          <a:xfrm>
            <a:off x="1109567" y="4556666"/>
            <a:ext cx="2877312" cy="146304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提供技术支持，解决用户在使用产品过程中遇到的问题。</a:t>
            </a:r>
            <a:endParaRPr lang="en-US" sz="1100"/>
          </a:p>
        </p:txBody>
      </p:sp>
      <p:cxnSp>
        <p:nvCxnSpPr>
          <p:cNvPr id="23" name="Connector 23"/>
          <p:cNvCxnSpPr/>
          <p:nvPr/>
        </p:nvCxnSpPr>
        <p:spPr>
          <a:xfrm flipH="1">
            <a:off x="8267150" y="3658813"/>
            <a:ext cx="2694606" cy="0"/>
          </a:xfrm>
          <a:prstGeom prst="line">
            <a:avLst/>
          </a:prstGeom>
          <a:ln w="12700">
            <a:solidFill>
              <a:schemeClr val="lt1">
                <a:lumMod val="85000"/>
              </a:schemeClr>
            </a:solidFill>
            <a:prstDash val="dash"/>
          </a:ln>
        </p:spPr>
        <p:style>
          <a:lnRef idx="0">
            <a:schemeClr val="lt1"/>
          </a:lnRef>
          <a:fillRef idx="1">
            <a:schemeClr val="lt1"/>
          </a:fillRef>
          <a:effectRef idx="0">
            <a:schemeClr val="lt1"/>
          </a:effectRef>
          <a:fontRef idx="minor">
            <a:schemeClr val="lt1"/>
          </a:fontRef>
        </p:style>
      </p:cxnSp>
      <p:sp>
        <p:nvSpPr>
          <p:cNvPr id="24" name="AutoShape 24"/>
          <p:cNvSpPr/>
          <p:nvPr/>
        </p:nvSpPr>
        <p:spPr>
          <a:xfrm>
            <a:off x="8205121" y="1496662"/>
            <a:ext cx="2877312"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系统架构师</a:t>
            </a:r>
            <a:endParaRPr lang="en-US" sz="1100"/>
          </a:p>
        </p:txBody>
      </p:sp>
      <p:sp>
        <p:nvSpPr>
          <p:cNvPr id="25" name="AutoShape 25"/>
          <p:cNvSpPr/>
          <p:nvPr/>
        </p:nvSpPr>
        <p:spPr>
          <a:xfrm>
            <a:off x="8205121" y="1890299"/>
            <a:ext cx="2877312" cy="146304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负责系统整体架构设计和优化，提升系统性能和稳定性。</a:t>
            </a:r>
            <a:endParaRPr lang="en-US" sz="1100"/>
          </a:p>
        </p:txBody>
      </p:sp>
      <p:sp>
        <p:nvSpPr>
          <p:cNvPr id="26" name="AutoShape 26"/>
          <p:cNvSpPr/>
          <p:nvPr/>
        </p:nvSpPr>
        <p:spPr>
          <a:xfrm>
            <a:off x="8205121" y="4163029"/>
            <a:ext cx="2877312"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研发项目经理</a:t>
            </a:r>
            <a:endParaRPr lang="en-US" sz="1100"/>
          </a:p>
        </p:txBody>
      </p:sp>
      <p:sp>
        <p:nvSpPr>
          <p:cNvPr id="27" name="AutoShape 27"/>
          <p:cNvSpPr/>
          <p:nvPr/>
        </p:nvSpPr>
        <p:spPr>
          <a:xfrm>
            <a:off x="8205121" y="4556666"/>
            <a:ext cx="2877312" cy="146304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负责研发项目的计划、组织、协调和控制，确保项目的成功实施。</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适合岗位与发展方向</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行业分析与前景展望</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行业规模与增长</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计算机软件行业规模逐年扩大，增长率保持较高水平，预计未来几年将持续增长。</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技术创新</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随着人工智能、大数据、云计算等技术的不断发展，计算机软件行业正经历着前所未有的技术变革。</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行业应用</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计算机软件已渗透到各行各业，如金融、制造、教育、医疗等，为各行业的数字化转型提供了有力支持。</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计算机软件行业现状及发展趋势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数据分析师</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运用数据分析技术，挖掘数据价值，为企业决策提供支持，市场需求持续增长。</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产品经理</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负责产品的规划、设计、推广及运营工作，市场需求量大，需要具备较强的沟通能力和团队协作能力。</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网络安全工程师</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负责网络系统的安全防护和攻击应对，市场需求量大，薪资水平较高。</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软件开发工程师</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负责软件的设计、开发、测试及维护工作，市场需求量大，薪资水平较高。</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热门职位与市场需求</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492949" y="2035016"/>
            <a:ext cx="1970818" cy="1816132"/>
          </a:xfrm>
          <a:prstGeom prst="roundRect">
            <a:avLst>
              <a:gd name="adj" fmla="val 9350"/>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361408" y="3133630"/>
            <a:ext cx="2233898" cy="2407634"/>
          </a:xfrm>
          <a:custGeom>
            <a:rect l="l" t="t" r="r" b="b"/>
            <a:pathLst>
              <a:path w="2466914" h="3944374">
                <a:moveTo>
                  <a:pt x="1" y="0"/>
                </a:moveTo>
                <a:lnTo>
                  <a:pt x="2466914" y="0"/>
                </a:lnTo>
                <a:lnTo>
                  <a:pt x="2466914" y="3515745"/>
                </a:lnTo>
                <a:lnTo>
                  <a:pt x="2466913" y="3515745"/>
                </a:lnTo>
                <a:lnTo>
                  <a:pt x="2466913" y="3757044"/>
                </a:lnTo>
                <a:cubicBezTo>
                  <a:pt x="2466913" y="3860504"/>
                  <a:pt x="2383042" y="3944375"/>
                  <a:pt x="2279582" y="3944375"/>
                </a:cubicBezTo>
                <a:lnTo>
                  <a:pt x="187331" y="3944375"/>
                </a:lnTo>
                <a:cubicBezTo>
                  <a:pt x="83871" y="3944375"/>
                  <a:pt x="0" y="3860504"/>
                  <a:pt x="0" y="3757044"/>
                </a:cubicBezTo>
                <a:lnTo>
                  <a:pt x="0" y="2128171"/>
                </a:lnTo>
                <a:lnTo>
                  <a:pt x="1" y="2128161"/>
                </a:lnTo>
                <a:close/>
              </a:path>
            </a:pathLst>
          </a:custGeom>
          <a:solidFill>
            <a:schemeClr val="accent1">
              <a:lumMod val="60000"/>
              <a:lumOff val="40000"/>
              <a:alpha val="100000"/>
            </a:schemeClr>
          </a:solidFill>
          <a:ln w="2381">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2116169" y="2771013"/>
            <a:ext cx="724567" cy="725233"/>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3898202" y="2035016"/>
            <a:ext cx="1970818" cy="1816132"/>
          </a:xfrm>
          <a:prstGeom prst="roundRect">
            <a:avLst>
              <a:gd name="adj" fmla="val 935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766661" y="3133630"/>
            <a:ext cx="2233898" cy="2407634"/>
          </a:xfrm>
          <a:custGeom>
            <a:rect l="l" t="t" r="r" b="b"/>
            <a:pathLst>
              <a:path w="2466914" h="3944374">
                <a:moveTo>
                  <a:pt x="1" y="0"/>
                </a:moveTo>
                <a:lnTo>
                  <a:pt x="2466914" y="0"/>
                </a:lnTo>
                <a:lnTo>
                  <a:pt x="2466914" y="3515745"/>
                </a:lnTo>
                <a:lnTo>
                  <a:pt x="2466913" y="3515745"/>
                </a:lnTo>
                <a:lnTo>
                  <a:pt x="2466913" y="3757044"/>
                </a:lnTo>
                <a:cubicBezTo>
                  <a:pt x="2466913" y="3860504"/>
                  <a:pt x="2383042" y="3944375"/>
                  <a:pt x="2279582" y="3944375"/>
                </a:cubicBezTo>
                <a:lnTo>
                  <a:pt x="187331" y="3944375"/>
                </a:lnTo>
                <a:cubicBezTo>
                  <a:pt x="83871" y="3944375"/>
                  <a:pt x="0" y="3860504"/>
                  <a:pt x="0" y="3757044"/>
                </a:cubicBezTo>
                <a:lnTo>
                  <a:pt x="0" y="2128171"/>
                </a:lnTo>
                <a:lnTo>
                  <a:pt x="1" y="2128161"/>
                </a:lnTo>
                <a:close/>
              </a:path>
            </a:pathLst>
          </a:custGeom>
          <a:solidFill>
            <a:schemeClr val="accent1">
              <a:lumMod val="60000"/>
              <a:lumOff val="40000"/>
              <a:alpha val="100000"/>
            </a:schemeClr>
          </a:solidFill>
          <a:ln w="2381">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AutoShape 7"/>
          <p:cNvSpPr/>
          <p:nvPr/>
        </p:nvSpPr>
        <p:spPr>
          <a:xfrm>
            <a:off x="4521327" y="2771013"/>
            <a:ext cx="724567" cy="725233"/>
          </a:xfrm>
          <a:prstGeom prst="ellipse">
            <a:avLst/>
          </a:prstGeom>
          <a:solidFill>
            <a:schemeClr val="accent1">
              <a:lumMod val="75000"/>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sp>
        <p:nvSpPr>
          <p:cNvPr id="8" name="AutoShape 8"/>
          <p:cNvSpPr/>
          <p:nvPr/>
        </p:nvSpPr>
        <p:spPr>
          <a:xfrm>
            <a:off x="6293548" y="2035016"/>
            <a:ext cx="1970818" cy="1816132"/>
          </a:xfrm>
          <a:prstGeom prst="roundRect">
            <a:avLst>
              <a:gd name="adj" fmla="val 9350"/>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161913" y="3133630"/>
            <a:ext cx="2233898" cy="2407634"/>
          </a:xfrm>
          <a:custGeom>
            <a:rect l="l" t="t" r="r" b="b"/>
            <a:pathLst>
              <a:path w="2466914" h="3944374">
                <a:moveTo>
                  <a:pt x="1" y="0"/>
                </a:moveTo>
                <a:lnTo>
                  <a:pt x="2466914" y="0"/>
                </a:lnTo>
                <a:lnTo>
                  <a:pt x="2466914" y="3515745"/>
                </a:lnTo>
                <a:lnTo>
                  <a:pt x="2466913" y="3515745"/>
                </a:lnTo>
                <a:lnTo>
                  <a:pt x="2466913" y="3757044"/>
                </a:lnTo>
                <a:cubicBezTo>
                  <a:pt x="2466913" y="3860504"/>
                  <a:pt x="2383042" y="3944375"/>
                  <a:pt x="2279582" y="3944375"/>
                </a:cubicBezTo>
                <a:lnTo>
                  <a:pt x="187331" y="3944375"/>
                </a:lnTo>
                <a:cubicBezTo>
                  <a:pt x="83871" y="3944375"/>
                  <a:pt x="0" y="3860504"/>
                  <a:pt x="0" y="3757044"/>
                </a:cubicBezTo>
                <a:lnTo>
                  <a:pt x="0" y="2128171"/>
                </a:lnTo>
                <a:lnTo>
                  <a:pt x="1" y="2128161"/>
                </a:lnTo>
                <a:close/>
              </a:path>
            </a:pathLst>
          </a:custGeom>
          <a:solidFill>
            <a:schemeClr val="accent1">
              <a:lumMod val="60000"/>
              <a:lumOff val="40000"/>
              <a:alpha val="100000"/>
            </a:schemeClr>
          </a:solidFill>
          <a:ln w="2381">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AutoShape 10"/>
          <p:cNvSpPr/>
          <p:nvPr/>
        </p:nvSpPr>
        <p:spPr>
          <a:xfrm>
            <a:off x="6916674" y="2771013"/>
            <a:ext cx="724567" cy="725233"/>
          </a:xfrm>
          <a:prstGeom prst="ellipse">
            <a:avLst/>
          </a:prstGeom>
          <a:solidFill>
            <a:schemeClr val="accent1">
              <a:lumMod val="50000"/>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sp>
        <p:nvSpPr>
          <p:cNvPr id="11" name="AutoShape 11"/>
          <p:cNvSpPr/>
          <p:nvPr/>
        </p:nvSpPr>
        <p:spPr>
          <a:xfrm>
            <a:off x="8698802" y="2035016"/>
            <a:ext cx="1970818" cy="1816132"/>
          </a:xfrm>
          <a:prstGeom prst="roundRect">
            <a:avLst>
              <a:gd name="adj" fmla="val 935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8567166" y="3133630"/>
            <a:ext cx="2233898" cy="2407634"/>
          </a:xfrm>
          <a:custGeom>
            <a:rect l="l" t="t" r="r" b="b"/>
            <a:pathLst>
              <a:path w="2466914" h="3944374">
                <a:moveTo>
                  <a:pt x="1" y="0"/>
                </a:moveTo>
                <a:lnTo>
                  <a:pt x="2466914" y="0"/>
                </a:lnTo>
                <a:lnTo>
                  <a:pt x="2466914" y="3515745"/>
                </a:lnTo>
                <a:lnTo>
                  <a:pt x="2466913" y="3515745"/>
                </a:lnTo>
                <a:lnTo>
                  <a:pt x="2466913" y="3757044"/>
                </a:lnTo>
                <a:cubicBezTo>
                  <a:pt x="2466913" y="3860504"/>
                  <a:pt x="2383042" y="3944375"/>
                  <a:pt x="2279582" y="3944375"/>
                </a:cubicBezTo>
                <a:lnTo>
                  <a:pt x="187331" y="3944375"/>
                </a:lnTo>
                <a:cubicBezTo>
                  <a:pt x="83871" y="3944375"/>
                  <a:pt x="0" y="3860504"/>
                  <a:pt x="0" y="3757044"/>
                </a:cubicBezTo>
                <a:lnTo>
                  <a:pt x="0" y="2128171"/>
                </a:lnTo>
                <a:lnTo>
                  <a:pt x="1" y="2128161"/>
                </a:lnTo>
                <a:close/>
              </a:path>
            </a:pathLst>
          </a:custGeom>
          <a:solidFill>
            <a:schemeClr val="accent1">
              <a:lumMod val="60000"/>
              <a:lumOff val="40000"/>
              <a:alpha val="100000"/>
            </a:schemeClr>
          </a:solidFill>
          <a:ln w="2381">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9321927" y="2771013"/>
            <a:ext cx="724567" cy="725233"/>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1492031" y="2257898"/>
            <a:ext cx="1983105"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b="1">
                <a:solidFill>
                  <a:srgbClr val="FFFFFF">
                    <a:alpha val="100000"/>
                  </a:srgbClr>
                </a:solidFill>
                <a:latin typeface="Microsoft Yahei"/>
                <a:ea typeface="Microsoft Yahei"/>
                <a:cs typeface="Microsoft Yahei"/>
              </a:rPr>
              <a:t>01</a:t>
            </a:r>
          </a:p>
        </p:txBody>
      </p:sp>
      <p:sp>
        <p:nvSpPr>
          <p:cNvPr id="15" name="TextBox 15"/>
          <p:cNvSpPr txBox="1"/>
          <p:nvPr/>
        </p:nvSpPr>
        <p:spPr>
          <a:xfrm>
            <a:off x="3885914" y="2261092"/>
            <a:ext cx="1983105"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b="1">
                <a:solidFill>
                  <a:srgbClr val="FFFFFF">
                    <a:alpha val="100000"/>
                  </a:srgbClr>
                </a:solidFill>
                <a:latin typeface="Microsoft Yahei"/>
                <a:ea typeface="Microsoft Yahei"/>
                <a:cs typeface="Microsoft Yahei"/>
              </a:rPr>
              <a:t>02</a:t>
            </a:r>
          </a:p>
        </p:txBody>
      </p:sp>
      <p:sp>
        <p:nvSpPr>
          <p:cNvPr id="16" name="TextBox 16"/>
          <p:cNvSpPr txBox="1"/>
          <p:nvPr/>
        </p:nvSpPr>
        <p:spPr>
          <a:xfrm>
            <a:off x="6274498" y="2261092"/>
            <a:ext cx="1983105"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b="1">
                <a:solidFill>
                  <a:srgbClr val="FFFFFF">
                    <a:alpha val="100000"/>
                  </a:srgbClr>
                </a:solidFill>
                <a:latin typeface="Microsoft Yahei"/>
                <a:ea typeface="Microsoft Yahei"/>
                <a:cs typeface="Microsoft Yahei"/>
              </a:rPr>
              <a:t>03</a:t>
            </a:r>
          </a:p>
        </p:txBody>
      </p:sp>
      <p:sp>
        <p:nvSpPr>
          <p:cNvPr id="17" name="TextBox 17"/>
          <p:cNvSpPr txBox="1"/>
          <p:nvPr/>
        </p:nvSpPr>
        <p:spPr>
          <a:xfrm>
            <a:off x="8689277" y="2257898"/>
            <a:ext cx="1983105"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b="1">
                <a:solidFill>
                  <a:srgbClr val="FFFFFF">
                    <a:alpha val="100000"/>
                  </a:srgbClr>
                </a:solidFill>
                <a:latin typeface="Microsoft Yahei"/>
                <a:ea typeface="Microsoft Yahei"/>
                <a:cs typeface="Microsoft Yahei"/>
              </a:rPr>
              <a:t>04</a:t>
            </a:r>
          </a:p>
        </p:txBody>
      </p:sp>
      <p:sp>
        <p:nvSpPr>
          <p:cNvPr id="18" name="TextBox 18"/>
          <p:cNvSpPr txBox="1"/>
          <p:nvPr/>
        </p:nvSpPr>
        <p:spPr>
          <a:xfrm>
            <a:off x="1348692" y="3676840"/>
            <a:ext cx="2259330"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chemeClr val="accent1">
                    <a:lumMod val="50000"/>
                    <a:alpha val="100000"/>
                  </a:schemeClr>
                </a:solidFill>
                <a:latin typeface="Microsoft Yahei"/>
                <a:ea typeface="Microsoft Yahei"/>
                <a:cs typeface="Microsoft Yahei"/>
              </a:rPr>
              <a:t>编程技能</a:t>
            </a:r>
          </a:p>
        </p:txBody>
      </p:sp>
      <p:sp>
        <p:nvSpPr>
          <p:cNvPr id="19" name="TextBox 19"/>
          <p:cNvSpPr txBox="1"/>
          <p:nvPr/>
        </p:nvSpPr>
        <p:spPr>
          <a:xfrm>
            <a:off x="1539417" y="4061171"/>
            <a:ext cx="1859280" cy="12344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accent1">
                    <a:lumMod val="50000"/>
                    <a:alpha val="100000"/>
                  </a:schemeClr>
                </a:solidFill>
                <a:latin typeface="Microsoft Yahei"/>
                <a:ea typeface="Microsoft Yahei"/>
                <a:cs typeface="Microsoft Yahei"/>
              </a:rPr>
              <a:t>熟练掌握至少一门编程语言，如Java、Python、C等，具备良好的编程习惯和规范。</a:t>
            </a:r>
          </a:p>
        </p:txBody>
      </p:sp>
      <p:sp>
        <p:nvSpPr>
          <p:cNvPr id="20" name="TextBox 20"/>
          <p:cNvSpPr txBox="1"/>
          <p:nvPr/>
        </p:nvSpPr>
        <p:spPr>
          <a:xfrm>
            <a:off x="3753945" y="3676840"/>
            <a:ext cx="2259330"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chemeClr val="accent1">
                    <a:lumMod val="50000"/>
                    <a:alpha val="100000"/>
                  </a:schemeClr>
                </a:solidFill>
                <a:latin typeface="Microsoft Yahei"/>
                <a:ea typeface="Microsoft Yahei"/>
                <a:cs typeface="Microsoft Yahei"/>
              </a:rPr>
              <a:t>数据结构与算法</a:t>
            </a:r>
          </a:p>
        </p:txBody>
      </p:sp>
      <p:sp>
        <p:nvSpPr>
          <p:cNvPr id="21" name="TextBox 21"/>
          <p:cNvSpPr txBox="1"/>
          <p:nvPr/>
        </p:nvSpPr>
        <p:spPr>
          <a:xfrm>
            <a:off x="3944670" y="4061171"/>
            <a:ext cx="1859280" cy="12344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accent1">
                    <a:lumMod val="50000"/>
                    <a:alpha val="100000"/>
                  </a:schemeClr>
                </a:solidFill>
                <a:latin typeface="Microsoft Yahei"/>
                <a:ea typeface="Microsoft Yahei"/>
                <a:cs typeface="Microsoft Yahei"/>
              </a:rPr>
              <a:t>熟悉常见的数据结构和算法，具备分析和解决复杂问题的能力。</a:t>
            </a:r>
          </a:p>
        </p:txBody>
      </p:sp>
      <p:sp>
        <p:nvSpPr>
          <p:cNvPr id="22" name="TextBox 22"/>
          <p:cNvSpPr txBox="1"/>
          <p:nvPr/>
        </p:nvSpPr>
        <p:spPr>
          <a:xfrm>
            <a:off x="6149292" y="3676840"/>
            <a:ext cx="2259330"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chemeClr val="accent1">
                    <a:lumMod val="50000"/>
                    <a:alpha val="100000"/>
                  </a:schemeClr>
                </a:solidFill>
                <a:latin typeface="Microsoft Yahei"/>
                <a:ea typeface="Microsoft Yahei"/>
                <a:cs typeface="Microsoft Yahei"/>
              </a:rPr>
              <a:t>数据库技术</a:t>
            </a:r>
          </a:p>
        </p:txBody>
      </p:sp>
      <p:sp>
        <p:nvSpPr>
          <p:cNvPr id="23" name="TextBox 23"/>
          <p:cNvSpPr txBox="1"/>
          <p:nvPr/>
        </p:nvSpPr>
        <p:spPr>
          <a:xfrm>
            <a:off x="6340017" y="4061171"/>
            <a:ext cx="1859280" cy="12344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accent1">
                    <a:lumMod val="50000"/>
                    <a:alpha val="100000"/>
                  </a:schemeClr>
                </a:solidFill>
                <a:latin typeface="Microsoft Yahei"/>
                <a:ea typeface="Microsoft Yahei"/>
                <a:cs typeface="Microsoft Yahei"/>
              </a:rPr>
              <a:t>掌握关系型数据库和非关系型数据库的使用和管理，如MySQL、Oracle、MongoDB等。</a:t>
            </a:r>
          </a:p>
        </p:txBody>
      </p:sp>
      <p:sp>
        <p:nvSpPr>
          <p:cNvPr id="24" name="TextBox 24"/>
          <p:cNvSpPr txBox="1"/>
          <p:nvPr/>
        </p:nvSpPr>
        <p:spPr>
          <a:xfrm>
            <a:off x="8554545" y="3676840"/>
            <a:ext cx="2259330"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chemeClr val="accent1">
                    <a:lumMod val="50000"/>
                    <a:alpha val="100000"/>
                  </a:schemeClr>
                </a:solidFill>
                <a:latin typeface="Microsoft Yahei"/>
                <a:ea typeface="Microsoft Yahei"/>
                <a:cs typeface="Microsoft Yahei"/>
              </a:rPr>
              <a:t>网络技术</a:t>
            </a:r>
          </a:p>
        </p:txBody>
      </p:sp>
      <p:sp>
        <p:nvSpPr>
          <p:cNvPr id="25" name="TextBox 25"/>
          <p:cNvSpPr txBox="1"/>
          <p:nvPr/>
        </p:nvSpPr>
        <p:spPr>
          <a:xfrm>
            <a:off x="8745270" y="4061171"/>
            <a:ext cx="1859280" cy="12344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accent1">
                    <a:lumMod val="50000"/>
                    <a:alpha val="100000"/>
                  </a:schemeClr>
                </a:solidFill>
                <a:latin typeface="Microsoft Yahei"/>
                <a:ea typeface="Microsoft Yahei"/>
                <a:cs typeface="Microsoft Yahei"/>
              </a:rPr>
              <a:t>了解TCP/IP协议族、HTTP协议等网络基础知识，熟悉常见的网络安全防护技术。</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行业核心技能与竞争力</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0000" r="10000"/>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随着云计算和大数据技术的不断发展，未来将有更多的机会和挑战等待着计算机软件专业人才。</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云计算与大数据</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人工智能与机器学习</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物联网与边缘计算</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数字化转型与产业升级</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人工智能和机器学习技术的广泛应用将为计算机软件行业带来更多的创新和发展机遇。</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物联网和边缘计算技术的不断发展将为计算机软件行业带来新的应用场景和市场空间。</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各行业的数字化转型和产业升级将为计算机软件行业提供更多的市场需求和发展机会。</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未来发展趋势及机遇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短期目标与行动计划</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通过课程学习和自我学习，掌握计算机软件专业的基础知识和核心概念。</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掌握专业基础知识</a:t>
            </a:r>
          </a:p>
        </p:txBody>
      </p:sp>
      <p:pic>
        <p:nvPicPr>
          <p:cNvPr id="5" name="Picture 5"/>
          <p:cNvPicPr>
            <a:picLocks noChangeAspect="1"/>
          </p:cNvPicPr>
          <p:nvPr/>
        </p:nvPicPr>
        <p:blipFill>
          <a:blip r:embed="rId2"/>
          <a:srcRect l="12583" r="12583"/>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通过实践项目和编程练习，提高编程能力和算法设计能力。</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提升编程技能</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关注行业动态，了解最新的技术趋势和发展方向。</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了解行业前沿技术</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短期目标设定</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制定详细的学习计划</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根据课程安排和自我需求，制定每周、每月的学习计划，明确学习目标和时间节点。</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多渠道获取知识</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通过课程学习、在线教程、技术博客等多种渠道获取专业知识和技能。</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定期复习和总结</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定期回顾所学知识，进行复习和总结，巩固记忆并加深理解。</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学习计划制定</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积极参加学校或企业组织的实践项目，将所学知识应用于实际开发中，提高实践能力。</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参加实践项目</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参加各类编程竞赛，锻炼编程能力和解决问题的能力。</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参加编程竞赛</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利用课余时间进行个人项目实践，探索新技术和应用领域。</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个人项目实践</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实践经验积累途径</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https://d.book118.com/956121103223010043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116</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2024-09-11T22:39:53.597</cp:lastPrinted>
  <dcterms:created xsi:type="dcterms:W3CDTF">2024-09-11T14:39:53Z</dcterms:created>
  <dcterms:modified xsi:type="dcterms:W3CDTF">2024-09-11T14:39:55Z</dcterms:modified>
</cp:coreProperties>
</file>