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306740-D991-4F29-8772-B5932272A8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AD5B3A-7F03-42ED-BB31-CE71DF36DC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6DDEBB-CCF4-494E-83B3-159D5E25EB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E0A89C-3A07-4D0C-85D8-4780EDE592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9FA110F-0DF7-427F-A3BC-BD89135419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05E86C1-59B2-4828-8733-4121B630D3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2830809-2A36-43AE-9B38-3DEDB00202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E182E9-3EA3-453F-B5B0-619B74D1ED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E00DD4-D061-472F-9E01-D2CD9B21A1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F6E3ED-8FA0-4103-B41D-5D15DFC7D7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52F1C2-AE1F-4A4E-A990-4943E753A6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6143042035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垃圾分类与社区经济发展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5854" y="4977559"/>
            <a:ext cx="2343302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33038" y="5701914"/>
            <a:ext cx="3208934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垃圾分类概述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社区经济发展现状与挑战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垃圾分类促进资源回收利用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垃圾分类带动环保产业发展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垃圾分类提升居民参与度和满意度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政策支持与技术创新推动垃圾分类发展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垃圾分类概述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779" r="3077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061" r="2906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863" r="2986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按照垃圾的成分、属性、利用价值、对环境影响及现有处理方式，分离成同类或异类，并采用不同处置方式的过程。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减少污染、节约资源、促进垃圾无害化、减量化和资源化处理，有利于环境保护和可持续发展。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垃圾分类意义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垃圾分类定义与意义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国内垃圾分类现状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近年来，我国加速推行垃圾分类制度，全国多个城市已实施生活垃圾强制分类。同时，国家层面出台相关政策和法规，推动垃圾分类工作深入开展。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国外垃圾分类现状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许多发达国家在垃圾分类方面已取得显著成效。例如，日本、德国等国家通过制定严格的垃圾分类制度和法律法规，实现了垃圾减量化和资源化的目标。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44" r="2184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国内外垃圾分类现状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提升居民环保意识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垃圾分类有助于提升居民的环保意识和责任感。通过参与垃圾分类活动，居民更加关注环境问题，形成节约资源、保护环境的良好风尚。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促进资源回收利用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垃圾分类有利于可回收资源的回收利用，推动循环经济发展。通过分类投放、专业回收等方式，提高资源利用效率，减少资源浪费。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创造就业机会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垃圾分类处理产业链涉及多个环节，包括分类投放、收集、运输、处理及监管等。这些环节为社会提供了大量就业机会，有助于缓解就业压力。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推动绿色经济发展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垃圾分类是推动绿色经济发展的重要手段之一。通过促进环保产业发展和绿色消费模式的形成，推动社区经济向绿色、低碳、可持续方向发展。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垃圾分类对社区经济影响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社区经济发展现状与挑战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社区经济是指在特定地域范围内，以社区为载体，通过优化资源配置、促进产业发展和提高居民生活质量为目标的经济活动总和。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社区经济定义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社区经济作为城市经济的重要组成部分，对于推动城市经济发展、提高居民生活水平和促进社会和谐具有重要意义。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社区经济重要性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随着城市化进程的加速和居民生活水平的提高，社区经济呈现出多元化、特色化、智能化等发展趋势。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社区经济发展趋势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社区经济发展概述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资源环境压力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随着城市人口的不断增加和经济的快速发展，资源短缺、环境污染等问题日益严重，对社区经济发展造成巨大压力。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产业结构不合理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部分社区存在产业结构单一、缺乏特色等问题，导致经济发展后劲不足，难以满足居民多样化需求。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公共服务不足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一些社区在公共服务设施、教育、医疗等方面存在短板，制约了社区经济的可持续发展。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当前社区经济面临挑战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59" r="25659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垃圾分类有利于实现资源的回收利用，减少资源浪费，为社区经济发展提供可持续的资源保障。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促进资源回收利用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垃圾分类处理产业链长，涉及收集、运输、处理等多个环节，可为社区创造大量就业机会，缓解就业压力。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创造就业机会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垃圾分类处理产业属于绿色产业范畴，其发展有助于推动社区经济向绿色、低碳、循环方向转型。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推动绿色产业发展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垃圾分类的推广和实施有助于提高居民的环保意识和责任感，为社区经济的可持续发展营造良好的社会氛围。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提升居民环保意识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垃圾分类对社区经济推动作用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垃圾分类促进资源回收利用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833" r="1483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塑料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纸张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金属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玻璃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可回收资源种类及价值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包括各种塑料包装、容器、玩具等，通过回收可制成新的塑料制品，减少石油消耗和垃圾填埋。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包括铝罐、钢罐、铜制品等，回收后可重新冶炼成新的金属制品，节约矿石资源和能源。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包括报纸、杂志、纸板等，回收后可制成再生纸，减少树木砍伐和能源消耗。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包括玻璃瓶、玻璃杯等，回收后可制成新的玻璃制品，减少能源消耗和垃圾填埋。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通过设立分类垃圾桶和引导居民正确投放，提高可回收资源的回收率。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分类投放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792" r="14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专业回收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8750" r="18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宣传教育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引入专业回收公司或组织，对各类可回收资源进行统一收集、分类和处理，提高资源回收效率。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加强垃圾分类和资源回收利用的宣传教育，提高居民环保意识和参与度。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垃圾分类提高资源回收率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96324" y="1798767"/>
            <a:ext cx="2754316" cy="64698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642414" y="1934125"/>
            <a:ext cx="2708226" cy="377919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回收网络</a:t>
            </a:r>
            <a:endParaRPr lang="en-US" sz="1100"/>
          </a:p>
        </p:txBody>
      </p:sp>
      <p:sp>
        <p:nvSpPr>
          <p:cNvPr id="4" name="Freeform 4"/>
          <p:cNvSpPr/>
          <p:nvPr/>
        </p:nvSpPr>
        <p:spPr>
          <a:xfrm>
            <a:off x="1810403" y="1798767"/>
            <a:ext cx="559947" cy="562395"/>
          </a:xfrm>
          <a:custGeom>
            <a:rect l="l" t="t" r="r" b="b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0"/>
                  <a:pt x="17" y="60"/>
                  <a:pt x="17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68"/>
                  <a:pt x="20" y="68"/>
                  <a:pt x="20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0"/>
                  <a:pt x="27" y="60"/>
                  <a:pt x="27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0"/>
                  <a:pt x="54" y="60"/>
                  <a:pt x="54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0"/>
                  <a:pt x="63" y="60"/>
                  <a:pt x="63" y="60"/>
                </a:cubicBezTo>
                <a:cubicBezTo>
                  <a:pt x="66" y="60"/>
                  <a:pt x="66" y="60"/>
                  <a:pt x="66" y="60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642414" y="2932252"/>
            <a:ext cx="2753936" cy="645148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2654004" y="4055207"/>
            <a:ext cx="2752792" cy="64469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781996" y="4110075"/>
            <a:ext cx="644511" cy="521244"/>
          </a:xfrm>
          <a:custGeom>
            <a:rect l="l" t="t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619378" y="5177711"/>
            <a:ext cx="2754121" cy="647099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776120" y="5179997"/>
            <a:ext cx="628513" cy="649269"/>
          </a:xfrm>
          <a:custGeom>
            <a:rect l="l" t="t" r="r" b="b"/>
            <a:pathLst>
              <a:path w="89" h="92">
                <a:moveTo>
                  <a:pt x="45" y="0"/>
                </a:moveTo>
                <a:cubicBezTo>
                  <a:pt x="40" y="0"/>
                  <a:pt x="35" y="5"/>
                  <a:pt x="35" y="11"/>
                </a:cubicBezTo>
                <a:cubicBezTo>
                  <a:pt x="35" y="16"/>
                  <a:pt x="40" y="21"/>
                  <a:pt x="45" y="21"/>
                </a:cubicBezTo>
                <a:cubicBezTo>
                  <a:pt x="51" y="21"/>
                  <a:pt x="56" y="16"/>
                  <a:pt x="56" y="11"/>
                </a:cubicBezTo>
                <a:cubicBezTo>
                  <a:pt x="56" y="5"/>
                  <a:pt x="51" y="0"/>
                  <a:pt x="45" y="0"/>
                </a:cubicBezTo>
                <a:close/>
                <a:moveTo>
                  <a:pt x="70" y="10"/>
                </a:moveTo>
                <a:cubicBezTo>
                  <a:pt x="65" y="10"/>
                  <a:pt x="61" y="14"/>
                  <a:pt x="61" y="18"/>
                </a:cubicBezTo>
                <a:cubicBezTo>
                  <a:pt x="61" y="23"/>
                  <a:pt x="65" y="27"/>
                  <a:pt x="70" y="27"/>
                </a:cubicBezTo>
                <a:cubicBezTo>
                  <a:pt x="74" y="27"/>
                  <a:pt x="78" y="23"/>
                  <a:pt x="78" y="18"/>
                </a:cubicBezTo>
                <a:cubicBezTo>
                  <a:pt x="78" y="14"/>
                  <a:pt x="74" y="10"/>
                  <a:pt x="70" y="10"/>
                </a:cubicBezTo>
                <a:close/>
                <a:moveTo>
                  <a:pt x="30" y="52"/>
                </a:moveTo>
                <a:cubicBezTo>
                  <a:pt x="30" y="55"/>
                  <a:pt x="30" y="55"/>
                  <a:pt x="3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2" y="85"/>
                  <a:pt x="32" y="85"/>
                  <a:pt x="32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2" y="59"/>
                  <a:pt x="22" y="59"/>
                  <a:pt x="22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7" y="85"/>
                  <a:pt x="17" y="85"/>
                  <a:pt x="17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1" y="55"/>
                  <a:pt x="11" y="55"/>
                  <a:pt x="11" y="55"/>
                </a:cubicBezTo>
                <a:cubicBezTo>
                  <a:pt x="10" y="43"/>
                  <a:pt x="10" y="43"/>
                  <a:pt x="10" y="43"/>
                </a:cubicBezTo>
                <a:cubicBezTo>
                  <a:pt x="4" y="53"/>
                  <a:pt x="4" y="53"/>
                  <a:pt x="4" y="53"/>
                </a:cubicBezTo>
                <a:cubicBezTo>
                  <a:pt x="0" y="50"/>
                  <a:pt x="0" y="50"/>
                  <a:pt x="0" y="50"/>
                </a:cubicBezTo>
                <a:cubicBezTo>
                  <a:pt x="10" y="28"/>
                  <a:pt x="10" y="28"/>
                  <a:pt x="1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35"/>
                  <a:pt x="21" y="35"/>
                  <a:pt x="21" y="35"/>
                </a:cubicBezTo>
                <a:cubicBezTo>
                  <a:pt x="26" y="28"/>
                  <a:pt x="26" y="28"/>
                  <a:pt x="26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3" y="24"/>
                  <a:pt x="33" y="24"/>
                  <a:pt x="3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7"/>
                  <a:pt x="44" y="27"/>
                  <a:pt x="44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9" y="44"/>
                  <a:pt x="49" y="44"/>
                  <a:pt x="49" y="44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5"/>
                  <a:pt x="48" y="25"/>
                  <a:pt x="48" y="25"/>
                </a:cubicBezTo>
                <a:cubicBezTo>
                  <a:pt x="47" y="24"/>
                  <a:pt x="47" y="24"/>
                  <a:pt x="47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9" y="28"/>
                  <a:pt x="59" y="28"/>
                  <a:pt x="59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70" y="35"/>
                  <a:pt x="70" y="35"/>
                  <a:pt x="70" y="35"/>
                </a:cubicBezTo>
                <a:cubicBezTo>
                  <a:pt x="75" y="28"/>
                  <a:pt x="75" y="28"/>
                  <a:pt x="75" y="28"/>
                </a:cubicBezTo>
                <a:cubicBezTo>
                  <a:pt x="80" y="28"/>
                  <a:pt x="80" y="28"/>
                  <a:pt x="80" y="28"/>
                </a:cubicBezTo>
                <a:cubicBezTo>
                  <a:pt x="89" y="48"/>
                  <a:pt x="89" y="48"/>
                  <a:pt x="89" y="48"/>
                </a:cubicBezTo>
                <a:cubicBezTo>
                  <a:pt x="85" y="51"/>
                  <a:pt x="85" y="51"/>
                  <a:pt x="85" y="51"/>
                </a:cubicBezTo>
                <a:cubicBezTo>
                  <a:pt x="79" y="41"/>
                  <a:pt x="79" y="41"/>
                  <a:pt x="79" y="41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0" y="85"/>
                  <a:pt x="80" y="85"/>
                  <a:pt x="80" y="85"/>
                </a:cubicBezTo>
                <a:cubicBezTo>
                  <a:pt x="72" y="85"/>
                  <a:pt x="72" y="85"/>
                  <a:pt x="72" y="85"/>
                </a:cubicBezTo>
                <a:cubicBezTo>
                  <a:pt x="71" y="59"/>
                  <a:pt x="71" y="59"/>
                  <a:pt x="71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85"/>
                  <a:pt x="66" y="85"/>
                  <a:pt x="66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0" y="53"/>
                  <a:pt x="60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8" y="92"/>
                  <a:pt x="58" y="92"/>
                  <a:pt x="58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47" y="61"/>
                  <a:pt x="47" y="61"/>
                  <a:pt x="47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2" y="92"/>
                  <a:pt x="42" y="92"/>
                  <a:pt x="42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4" y="55"/>
                  <a:pt x="34" y="55"/>
                  <a:pt x="34" y="55"/>
                </a:cubicBezTo>
                <a:cubicBezTo>
                  <a:pt x="30" y="52"/>
                  <a:pt x="30" y="52"/>
                  <a:pt x="30" y="52"/>
                </a:cubicBezTo>
                <a:close/>
                <a:moveTo>
                  <a:pt x="21" y="10"/>
                </a:moveTo>
                <a:cubicBezTo>
                  <a:pt x="16" y="10"/>
                  <a:pt x="13" y="14"/>
                  <a:pt x="13" y="18"/>
                </a:cubicBezTo>
                <a:cubicBezTo>
                  <a:pt x="13" y="23"/>
                  <a:pt x="16" y="27"/>
                  <a:pt x="21" y="27"/>
                </a:cubicBezTo>
                <a:cubicBezTo>
                  <a:pt x="25" y="27"/>
                  <a:pt x="29" y="23"/>
                  <a:pt x="29" y="18"/>
                </a:cubicBezTo>
                <a:cubicBezTo>
                  <a:pt x="29" y="14"/>
                  <a:pt x="25" y="10"/>
                  <a:pt x="21" y="1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642414" y="3056650"/>
            <a:ext cx="2708226" cy="36703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2654004" y="4162996"/>
            <a:ext cx="2696636" cy="41385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政策支持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2596324" y="5312610"/>
            <a:ext cx="2754316" cy="36703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市场机制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1810403" y="2932252"/>
            <a:ext cx="568288" cy="56828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资源回收产业链构建与完善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5590556" y="2936787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鼓励和支持技术创新，提高资源回收利用的技术水平和经济效益。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5590556" y="4059741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政府出台相关政策，对资源回收利用产业给予财政、税收等方面的支持，推动产业健康发展。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5590556" y="5182247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引入市场机制，鼓励企业参与资源回收利用，形成政府引导、企业主体、市场运作的良性循环。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5590556" y="1803301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建立覆盖社区的资源回收网络，包括回收站、中转站和处理中心等，确保可回收资源的有效收集和处理。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https://d.book118.com/956143042035010043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2024-09-11T01:52:57.698</cp:lastPrinted>
  <dcterms:created xsi:type="dcterms:W3CDTF">2024-09-10T17:52:57Z</dcterms:created>
  <dcterms:modified xsi:type="dcterms:W3CDTF">2024-09-10T17:52:59Z</dcterms:modified>
</cp:coreProperties>
</file>