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7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35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3.xml" /><Relationship Id="rId3" Type="http://schemas.openxmlformats.org/officeDocument/2006/relationships/image" Target="../media/image4.png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image" Target="../media/image6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5.xml" /><Relationship Id="rId3" Type="http://schemas.openxmlformats.org/officeDocument/2006/relationships/image" Target="../media/image2.png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tags" Target="../tags/tag60.xml" /><Relationship Id="rId9" Type="http://schemas.openxmlformats.org/officeDocument/2006/relationships/tags" Target="../tags/tag6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57EEF-CC02-4ED1-8C9E-0CA97B6DC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30BA0-2A99-4DE4-B9DD-660A6287E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85A02-3B7C-4A17-BF21-D724C7B0B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9871C-157A-4FD0-9B9F-70DF0D87E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1A367A-25DA-489E-A707-8DD5BB845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6BA466-BB66-4DFE-9086-B47F5F95E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F38BAD-759D-4A57-93D3-70828859D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480BE-16AB-421D-B86E-198809A5F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D508C-8801-482B-A7B8-824DABE37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5A8C7-861F-4470-AE24-EED0E0258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764BC-B752-4684-9BF7-CBEDABCDC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5" name="图形 1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64" name="标题"/>
          <p:cNvSpPr txBox="1">
            <a:spLocks noGrp="1"/>
          </p:cNvSpPr>
          <p:nvPr>
            <p:ph type="title" idx="3" hasCustomPrompt="1"/>
            <p:custDataLst>
              <p:tags r:id="rId5"/>
            </p:custDataLst>
          </p:nvPr>
        </p:nvSpPr>
        <p:spPr>
          <a:xfrm>
            <a:off x="1331595" y="2362197"/>
            <a:ext cx="5224780" cy="174688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6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351915" y="4405630"/>
            <a:ext cx="1607820" cy="3975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6"/>
              </a:gs>
            </a:gsLst>
            <a:lin ang="7200000" scaled="0"/>
          </a:gra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7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正文"/>
          <p:cNvSpPr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95960" y="1245235"/>
            <a:ext cx="10800080" cy="49314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42951" y="421888"/>
            <a:ext cx="716839" cy="825888"/>
          </a:xfrm>
          <a:prstGeom prst="rect">
            <a:avLst/>
          </a:prstGeom>
        </p:spPr>
      </p:pic>
      <p:pic>
        <p:nvPicPr>
          <p:cNvPr id="2097159" name="图片 44" descr="图片包含 徽标  描述已自动生成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32027" y="227092"/>
            <a:ext cx="1655525" cy="1679961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530985" y="610235"/>
            <a:ext cx="2432685" cy="6464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86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5400000">
            <a:off x="5868242" y="880942"/>
            <a:ext cx="5185154" cy="5276374"/>
          </a:xfrm>
          <a:prstGeom prst="rect">
            <a:avLst/>
          </a:prstGeom>
        </p:spPr>
      </p:pic>
      <p:pic>
        <p:nvPicPr>
          <p:cNvPr id="2097163" name="图片 12" descr="图片包含 徽标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3457576" y="-281180"/>
            <a:ext cx="5524500" cy="5608587"/>
          </a:xfrm>
          <a:prstGeom prst="rect">
            <a:avLst/>
          </a:prstGeom>
        </p:spPr>
      </p:pic>
      <p:pic>
        <p:nvPicPr>
          <p:cNvPr id="2097165" name="图片 13" descr="图片包含 徽标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tretch>
            <a:fillRect/>
          </a:stretch>
        </p:blipFill>
        <p:spPr>
          <a:xfrm rot="17014633" flipH="1">
            <a:off x="2182688" y="1158830"/>
            <a:ext cx="2978942" cy="3024284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67130" y="3667125"/>
            <a:ext cx="5793740" cy="9937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54100">
                      <a:schemeClr val="accent3"/>
                    </a:gs>
                    <a:gs pos="100000">
                      <a:schemeClr val="accent6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1167130" y="4742180"/>
            <a:ext cx="5793740" cy="12077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54100">
                      <a:schemeClr val="accent3"/>
                    </a:gs>
                    <a:gs pos="100000">
                      <a:schemeClr val="accent6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9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0" y="1245870"/>
            <a:ext cx="509524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95960" y="1245870"/>
            <a:ext cx="508889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10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235065" y="1720850"/>
            <a:ext cx="5260975" cy="4455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95325" y="1720850"/>
            <a:ext cx="5255260" cy="4455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日期占位符 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标题 1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6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7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标题 8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8300"/>
            <a:ext cx="10800080" cy="58083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7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副标题"/>
          <p:cNvSpPr txBox="1"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6595" y="1118235"/>
            <a:ext cx="10799445" cy="4292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9" name="图形 1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758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351915" y="4349115"/>
            <a:ext cx="1607820" cy="3975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6"/>
              </a:gs>
            </a:gsLst>
            <a:lin ang="7200000" scaled="0"/>
          </a:gra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331595" y="2075815"/>
            <a:ext cx="4764405" cy="19773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92150" y="6356350"/>
            <a:ext cx="2889250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884805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95960" y="1248410"/>
            <a:ext cx="10800715" cy="493268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3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703" r:id="rId2"/>
    <p:sldLayoutId id="2147501704" r:id="rId3"/>
    <p:sldLayoutId id="2147501705" r:id="rId4"/>
    <p:sldLayoutId id="2147501706" r:id="rId5"/>
    <p:sldLayoutId id="2147501707" r:id="rId6"/>
    <p:sldLayoutId id="2147501708" r:id="rId7"/>
    <p:sldLayoutId id="2147501709" r:id="rId8"/>
    <p:sldLayoutId id="2147501710" r:id="rId9"/>
    <p:sldLayoutId id="2147501711" r:id="rId10"/>
    <p:sldLayoutId id="2147501712" r:id="rId11"/>
  </p:sldLayoutIdLst>
  <p:transition/>
  <p:timing/>
  <p:txStyles>
    <p:titleStyle>
      <a:lvl1pPr marL="0" indent="0"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中文标题" charset="0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tags" Target="../tags/tag104.xml" /><Relationship Id="rId16" Type="http://schemas.openxmlformats.org/officeDocument/2006/relationships/tags" Target="../tags/tag10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16" Type="http://schemas.openxmlformats.org/officeDocument/2006/relationships/tags" Target="../tags/tag132.xml" /><Relationship Id="rId17" Type="http://schemas.openxmlformats.org/officeDocument/2006/relationships/tags" Target="../tags/tag13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22" Type="http://schemas.openxmlformats.org/officeDocument/2006/relationships/tags" Target="../tags/tag223.xml" /><Relationship Id="rId23" Type="http://schemas.openxmlformats.org/officeDocument/2006/relationships/tags" Target="../tags/tag224.xml" /><Relationship Id="rId24" Type="http://schemas.openxmlformats.org/officeDocument/2006/relationships/tags" Target="../tags/tag225.xml" /><Relationship Id="rId25" Type="http://schemas.openxmlformats.org/officeDocument/2006/relationships/tags" Target="../tags/tag226.xml" /><Relationship Id="rId26" Type="http://schemas.openxmlformats.org/officeDocument/2006/relationships/tags" Target="../tags/tag227.xml" /><Relationship Id="rId27" Type="http://schemas.openxmlformats.org/officeDocument/2006/relationships/tags" Target="../tags/tag228.xml" /><Relationship Id="rId28" Type="http://schemas.openxmlformats.org/officeDocument/2006/relationships/tags" Target="../tags/tag229.xml" /><Relationship Id="rId29" Type="http://schemas.openxmlformats.org/officeDocument/2006/relationships/tags" Target="../tags/tag230.xml" /><Relationship Id="rId3" Type="http://schemas.openxmlformats.org/officeDocument/2006/relationships/tags" Target="../tags/tag204.xml" /><Relationship Id="rId30" Type="http://schemas.openxmlformats.org/officeDocument/2006/relationships/tags" Target="../tags/tag231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002022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星光风尚娱乐圈的时尚之选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2172970" y="1938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2" name="标题"/>
          <p:cNvSpPr txBox="1"/>
          <p:nvPr>
            <p:custDataLst>
              <p:tags r:id="rId5"/>
            </p:custDataLst>
          </p:nvPr>
        </p:nvSpPr>
        <p:spPr>
          <a:xfrm>
            <a:off x="2158365" y="2721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目录标题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5030470" y="1938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6" name="标题"/>
          <p:cNvSpPr txBox="1"/>
          <p:nvPr>
            <p:custDataLst>
              <p:tags r:id="rId7"/>
            </p:custDataLst>
          </p:nvPr>
        </p:nvSpPr>
        <p:spPr>
          <a:xfrm>
            <a:off x="5030470" y="2721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星光风尚娱乐圈的背景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7887970" y="1938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0" name="标题"/>
          <p:cNvSpPr txBox="1"/>
          <p:nvPr>
            <p:custDataLst>
              <p:tags r:id="rId9"/>
            </p:custDataLst>
          </p:nvPr>
        </p:nvSpPr>
        <p:spPr>
          <a:xfrm>
            <a:off x="7887970" y="2721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星光风尚娱乐圈的时尚元素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7887970" y="3970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7887970" y="4753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星光风尚娱乐圈的时尚文化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12"/>
            </p:custDataLst>
          </p:nvPr>
        </p:nvSpPr>
        <p:spPr>
          <a:xfrm>
            <a:off x="2158365" y="3970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8" name="标题"/>
          <p:cNvSpPr txBox="1"/>
          <p:nvPr>
            <p:custDataLst>
              <p:tags r:id="rId13"/>
            </p:custDataLst>
          </p:nvPr>
        </p:nvSpPr>
        <p:spPr>
          <a:xfrm>
            <a:off x="2143760" y="4753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星光风尚娱乐圈的时尚活动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4"/>
            </p:custDataLst>
          </p:nvPr>
        </p:nvSpPr>
        <p:spPr>
          <a:xfrm>
            <a:off x="5030470" y="3970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02" name="标题"/>
          <p:cNvSpPr txBox="1"/>
          <p:nvPr>
            <p:custDataLst>
              <p:tags r:id="rId15"/>
            </p:custDataLst>
          </p:nvPr>
        </p:nvSpPr>
        <p:spPr>
          <a:xfrm>
            <a:off x="5030470" y="4753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星光风尚娱乐圈的时尚趋势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3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87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167"/>
          </a:bodyPr>
          <a:lstStyle/>
          <a:p>
            <a:r>
              <a:rPr lang="zh-CN" altLang="en-US"/>
              <a:t>星光风尚娱乐圈的背景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娱乐圈的发展历程</a:t>
            </a:r>
            <a:endParaRPr lang="zh-CN" altLang="en-US"/>
          </a:p>
        </p:txBody>
      </p:sp>
      <p:sp>
        <p:nvSpPr>
          <p:cNvPr id="1048936" name="矩形 38"/>
          <p:cNvSpPr/>
          <p:nvPr>
            <p:custDataLst>
              <p:tags r:id="rId2"/>
            </p:custDataLst>
          </p:nvPr>
        </p:nvSpPr>
        <p:spPr>
          <a:xfrm rot="204112">
            <a:off x="695960" y="1802517"/>
            <a:ext cx="3206032" cy="1674132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39"/>
          <p:cNvSpPr/>
          <p:nvPr>
            <p:custDataLst>
              <p:tags r:id="rId3"/>
            </p:custDataLst>
          </p:nvPr>
        </p:nvSpPr>
        <p:spPr>
          <a:xfrm>
            <a:off x="699749" y="1803149"/>
            <a:ext cx="3206032" cy="16741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TextBox 2"/>
          <p:cNvSpPr txBox="1"/>
          <p:nvPr>
            <p:custDataLst>
              <p:tags r:id="rId4"/>
            </p:custDataLst>
          </p:nvPr>
        </p:nvSpPr>
        <p:spPr>
          <a:xfrm>
            <a:off x="885413" y="1933871"/>
            <a:ext cx="2848266" cy="138223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19世纪末，电影诞生，娱乐圈开始萌芽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8942" name="矩形 100"/>
          <p:cNvSpPr/>
          <p:nvPr>
            <p:custDataLst>
              <p:tags r:id="rId5"/>
            </p:custDataLst>
          </p:nvPr>
        </p:nvSpPr>
        <p:spPr>
          <a:xfrm rot="204112">
            <a:off x="4491334" y="1802517"/>
            <a:ext cx="3206032" cy="1674132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101"/>
          <p:cNvSpPr/>
          <p:nvPr>
            <p:custDataLst>
              <p:tags r:id="rId6"/>
            </p:custDataLst>
          </p:nvPr>
        </p:nvSpPr>
        <p:spPr>
          <a:xfrm>
            <a:off x="4495123" y="1803149"/>
            <a:ext cx="3206032" cy="16741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TextBox 2"/>
          <p:cNvSpPr txBox="1"/>
          <p:nvPr>
            <p:custDataLst>
              <p:tags r:id="rId7"/>
            </p:custDataLst>
          </p:nvPr>
        </p:nvSpPr>
        <p:spPr>
          <a:xfrm>
            <a:off x="4681418" y="1933871"/>
            <a:ext cx="2848266" cy="138223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20世纪初，电影产业迅速发展，明星制度逐渐形成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8948" name="矩形 122"/>
          <p:cNvSpPr/>
          <p:nvPr>
            <p:custDataLst>
              <p:tags r:id="rId8"/>
            </p:custDataLst>
          </p:nvPr>
        </p:nvSpPr>
        <p:spPr>
          <a:xfrm rot="204112">
            <a:off x="8286708" y="1802517"/>
            <a:ext cx="3206032" cy="1674132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23"/>
          <p:cNvSpPr/>
          <p:nvPr>
            <p:custDataLst>
              <p:tags r:id="rId9"/>
            </p:custDataLst>
          </p:nvPr>
        </p:nvSpPr>
        <p:spPr>
          <a:xfrm>
            <a:off x="8290497" y="1803149"/>
            <a:ext cx="3206032" cy="167413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TextBox 2"/>
          <p:cNvSpPr txBox="1"/>
          <p:nvPr>
            <p:custDataLst>
              <p:tags r:id="rId10"/>
            </p:custDataLst>
          </p:nvPr>
        </p:nvSpPr>
        <p:spPr>
          <a:xfrm>
            <a:off x="8475529" y="1933871"/>
            <a:ext cx="2848266" cy="138223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20世纪中叶，电视普及，电视节目和电视剧成为娱乐圈的重要支柱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8954" name="矩形 89"/>
          <p:cNvSpPr/>
          <p:nvPr>
            <p:custDataLst>
              <p:tags r:id="rId11"/>
            </p:custDataLst>
          </p:nvPr>
        </p:nvSpPr>
        <p:spPr>
          <a:xfrm rot="204112">
            <a:off x="2593647" y="3945230"/>
            <a:ext cx="3206032" cy="1674132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90"/>
          <p:cNvSpPr/>
          <p:nvPr>
            <p:custDataLst>
              <p:tags r:id="rId12"/>
            </p:custDataLst>
          </p:nvPr>
        </p:nvSpPr>
        <p:spPr>
          <a:xfrm>
            <a:off x="2597436" y="3945862"/>
            <a:ext cx="3206032" cy="16741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TextBox 2"/>
          <p:cNvSpPr txBox="1"/>
          <p:nvPr>
            <p:custDataLst>
              <p:tags r:id="rId13"/>
            </p:custDataLst>
          </p:nvPr>
        </p:nvSpPr>
        <p:spPr>
          <a:xfrm>
            <a:off x="2783100" y="4076584"/>
            <a:ext cx="2848266" cy="138223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722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21世纪初，互联网兴起，网络媒体和社交媒体成为娱乐圈的重要传播渠道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8960" name="矩形 111"/>
          <p:cNvSpPr/>
          <p:nvPr>
            <p:custDataLst>
              <p:tags r:id="rId14"/>
            </p:custDataLst>
          </p:nvPr>
        </p:nvSpPr>
        <p:spPr>
          <a:xfrm rot="204112">
            <a:off x="6389021" y="3945230"/>
            <a:ext cx="3206032" cy="1674132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112"/>
          <p:cNvSpPr/>
          <p:nvPr>
            <p:custDataLst>
              <p:tags r:id="rId15"/>
            </p:custDataLst>
          </p:nvPr>
        </p:nvSpPr>
        <p:spPr>
          <a:xfrm>
            <a:off x="6392810" y="3945862"/>
            <a:ext cx="3206032" cy="167413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8964" name="TextBox 2"/>
          <p:cNvSpPr txBox="1"/>
          <p:nvPr>
            <p:custDataLst>
              <p:tags r:id="rId16"/>
            </p:custDataLst>
          </p:nvPr>
        </p:nvSpPr>
        <p:spPr>
          <a:xfrm>
            <a:off x="6579105" y="4076584"/>
            <a:ext cx="2848266" cy="138223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近年来，娱乐圈与科技、时尚、商业等领域的跨界合作日益频繁，形成了多元化的发展趋势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星光风尚娱乐圈的崛起</a:t>
            </a:r>
            <a:endParaRPr lang="zh-CN" altLang="en-US"/>
          </a:p>
        </p:txBody>
      </p:sp>
      <p:sp>
        <p:nvSpPr>
          <p:cNvPr id="10490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8606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2" name="矩形 65"/>
          <p:cNvSpPr/>
          <p:nvPr>
            <p:custDataLst>
              <p:tags r:id="rId3"/>
            </p:custDataLst>
          </p:nvPr>
        </p:nvSpPr>
        <p:spPr>
          <a:xfrm>
            <a:off x="1071489" y="1618298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66"/>
          <p:cNvSpPr txBox="1"/>
          <p:nvPr>
            <p:custDataLst>
              <p:tags r:id="rId4"/>
            </p:custDataLst>
          </p:nvPr>
        </p:nvSpPr>
        <p:spPr>
          <a:xfrm>
            <a:off x="1462975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星光风尚娱乐圈的起源：20世纪初，电影、音乐、时尚等娱乐产业开始兴起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3345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69"/>
          <p:cNvSpPr/>
          <p:nvPr>
            <p:custDataLst>
              <p:tags r:id="rId6"/>
            </p:custDataLst>
          </p:nvPr>
        </p:nvSpPr>
        <p:spPr>
          <a:xfrm>
            <a:off x="6405570" y="1618298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70"/>
          <p:cNvSpPr txBox="1"/>
          <p:nvPr>
            <p:custDataLst>
              <p:tags r:id="rId7"/>
            </p:custDataLst>
          </p:nvPr>
        </p:nvSpPr>
        <p:spPr>
          <a:xfrm>
            <a:off x="6797714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发展历程：从最初的电影明星到现代的多元化娱乐明星，星光风尚娱乐圈逐渐成为社会关注的焦点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8606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4" name="文本框 74"/>
          <p:cNvSpPr txBox="1"/>
          <p:nvPr>
            <p:custDataLst>
              <p:tags r:id="rId9"/>
            </p:custDataLst>
          </p:nvPr>
        </p:nvSpPr>
        <p:spPr>
          <a:xfrm>
            <a:off x="1462975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影响范围：星光风尚娱乐圈的影响力已经从娱乐产业扩展到社会各个领域，成为社会文化的重要组成部分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16" name="矩形 73"/>
          <p:cNvSpPr/>
          <p:nvPr>
            <p:custDataLst>
              <p:tags r:id="rId10"/>
            </p:custDataLst>
          </p:nvPr>
        </p:nvSpPr>
        <p:spPr>
          <a:xfrm>
            <a:off x="1071489" y="4237637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3219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84"/>
          <p:cNvSpPr/>
          <p:nvPr>
            <p:custDataLst>
              <p:tags r:id="rId12"/>
            </p:custDataLst>
          </p:nvPr>
        </p:nvSpPr>
        <p:spPr>
          <a:xfrm>
            <a:off x="6466103" y="4237637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85"/>
          <p:cNvSpPr txBox="1"/>
          <p:nvPr>
            <p:custDataLst>
              <p:tags r:id="rId13"/>
            </p:custDataLst>
          </p:nvPr>
        </p:nvSpPr>
        <p:spPr>
          <a:xfrm>
            <a:off x="6857589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发展趋势：随着科技的发展，星光风尚娱乐圈将继续发展壮大，成为全球娱乐产业的重要力量。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时尚产业与娱乐圈的结合</a:t>
            </a:r>
            <a:endParaRPr lang="zh-CN" altLang="en-US"/>
          </a:p>
        </p:txBody>
      </p:sp>
      <p:sp>
        <p:nvSpPr>
          <p:cNvPr id="1049058" name="对角圆角矩形 15"/>
          <p:cNvSpPr/>
          <p:nvPr>
            <p:custDataLst>
              <p:tags r:id="rId2"/>
            </p:custDataLst>
          </p:nvPr>
        </p:nvSpPr>
        <p:spPr>
          <a:xfrm>
            <a:off x="1336368" y="4046474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16"/>
          <p:cNvSpPr/>
          <p:nvPr>
            <p:custDataLst>
              <p:tags r:id="rId3"/>
            </p:custDataLst>
          </p:nvPr>
        </p:nvSpPr>
        <p:spPr>
          <a:xfrm>
            <a:off x="1336368" y="390076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17"/>
          <p:cNvSpPr/>
          <p:nvPr>
            <p:custDataLst>
              <p:tags r:id="rId4"/>
            </p:custDataLst>
          </p:nvPr>
        </p:nvSpPr>
        <p:spPr>
          <a:xfrm>
            <a:off x="1915865" y="3901432"/>
            <a:ext cx="87291" cy="14548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27"/>
          <p:cNvSpPr txBox="1"/>
          <p:nvPr>
            <p:custDataLst>
              <p:tags r:id="rId5"/>
            </p:custDataLst>
          </p:nvPr>
        </p:nvSpPr>
        <p:spPr>
          <a:xfrm>
            <a:off x="1953295" y="405783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娱乐圈的影响：明星效应，粉丝经济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对角圆角矩形 52"/>
          <p:cNvSpPr/>
          <p:nvPr>
            <p:custDataLst>
              <p:tags r:id="rId6"/>
            </p:custDataLst>
          </p:nvPr>
        </p:nvSpPr>
        <p:spPr>
          <a:xfrm>
            <a:off x="1336368" y="139161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对角圆角矩形 53"/>
          <p:cNvSpPr/>
          <p:nvPr>
            <p:custDataLst>
              <p:tags r:id="rId7"/>
            </p:custDataLst>
          </p:nvPr>
        </p:nvSpPr>
        <p:spPr>
          <a:xfrm>
            <a:off x="1336368" y="124523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直角三角形 54"/>
          <p:cNvSpPr/>
          <p:nvPr>
            <p:custDataLst>
              <p:tags r:id="rId8"/>
            </p:custDataLst>
          </p:nvPr>
        </p:nvSpPr>
        <p:spPr>
          <a:xfrm>
            <a:off x="1915865" y="1245903"/>
            <a:ext cx="87291" cy="14548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文本框 56"/>
          <p:cNvSpPr txBox="1"/>
          <p:nvPr>
            <p:custDataLst>
              <p:tags r:id="rId9"/>
            </p:custDataLst>
          </p:nvPr>
        </p:nvSpPr>
        <p:spPr>
          <a:xfrm>
            <a:off x="1953295" y="1394955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星光风尚娱乐圈的背景：时尚产业与娱乐圈的融合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对角圆角矩形 5"/>
          <p:cNvSpPr/>
          <p:nvPr>
            <p:custDataLst>
              <p:tags r:id="rId10"/>
            </p:custDataLst>
          </p:nvPr>
        </p:nvSpPr>
        <p:spPr>
          <a:xfrm>
            <a:off x="1336368" y="271904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对角圆角矩形 6"/>
          <p:cNvSpPr/>
          <p:nvPr>
            <p:custDataLst>
              <p:tags r:id="rId11"/>
            </p:custDataLst>
          </p:nvPr>
        </p:nvSpPr>
        <p:spPr>
          <a:xfrm>
            <a:off x="1336368" y="257266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直角三角形 7"/>
          <p:cNvSpPr/>
          <p:nvPr>
            <p:custDataLst>
              <p:tags r:id="rId12"/>
            </p:custDataLst>
          </p:nvPr>
        </p:nvSpPr>
        <p:spPr>
          <a:xfrm>
            <a:off x="1915865" y="2574002"/>
            <a:ext cx="87291" cy="14548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文本框 8"/>
          <p:cNvSpPr txBox="1"/>
          <p:nvPr>
            <p:custDataLst>
              <p:tags r:id="rId13"/>
            </p:custDataLst>
          </p:nvPr>
        </p:nvSpPr>
        <p:spPr>
          <a:xfrm>
            <a:off x="1953295" y="273040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时尚产业的发展：从传统到时尚，从单一到多元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对角圆角矩形 9"/>
          <p:cNvSpPr/>
          <p:nvPr>
            <p:custDataLst>
              <p:tags r:id="rId14"/>
            </p:custDataLst>
          </p:nvPr>
        </p:nvSpPr>
        <p:spPr>
          <a:xfrm>
            <a:off x="1336368" y="5374572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对角圆角矩形 10"/>
          <p:cNvSpPr/>
          <p:nvPr>
            <p:custDataLst>
              <p:tags r:id="rId15"/>
            </p:custDataLst>
          </p:nvPr>
        </p:nvSpPr>
        <p:spPr>
          <a:xfrm>
            <a:off x="1336368" y="522819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直角三角形 11"/>
          <p:cNvSpPr/>
          <p:nvPr>
            <p:custDataLst>
              <p:tags r:id="rId16"/>
            </p:custDataLst>
          </p:nvPr>
        </p:nvSpPr>
        <p:spPr>
          <a:xfrm>
            <a:off x="1915865" y="5228862"/>
            <a:ext cx="87291" cy="14548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文本框 12"/>
          <p:cNvSpPr txBox="1"/>
          <p:nvPr>
            <p:custDataLst>
              <p:tags r:id="rId17"/>
            </p:custDataLst>
          </p:nvPr>
        </p:nvSpPr>
        <p:spPr>
          <a:xfrm>
            <a:off x="1953295" y="5385267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时尚产业与娱乐圈的结合：共同推动产业发展，提升品牌知名度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星光风尚娱乐圈的影响力</a:t>
            </a:r>
            <a:endParaRPr lang="zh-CN" altLang="en-US"/>
          </a:p>
        </p:txBody>
      </p:sp>
      <p:sp>
        <p:nvSpPr>
          <p:cNvPr id="10491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41" y="1491551"/>
            <a:ext cx="842426" cy="245127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63" y="4222330"/>
            <a:ext cx="800843" cy="21996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8"/>
          <p:cNvSpPr/>
          <p:nvPr>
            <p:custDataLst>
              <p:tags r:id="rId4"/>
            </p:custDataLst>
          </p:nvPr>
        </p:nvSpPr>
        <p:spPr>
          <a:xfrm>
            <a:off x="6437032" y="2292866"/>
            <a:ext cx="2199627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9"/>
          <p:cNvSpPr/>
          <p:nvPr>
            <p:custDataLst>
              <p:tags r:id="rId5"/>
            </p:custDataLst>
          </p:nvPr>
        </p:nvSpPr>
        <p:spPr>
          <a:xfrm flipV="1">
            <a:off x="6311472" y="1663171"/>
            <a:ext cx="2451279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798" y="1492182"/>
            <a:ext cx="842426" cy="24498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882" y="4222330"/>
            <a:ext cx="800843" cy="21996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4"/>
          <p:cNvSpPr/>
          <p:nvPr>
            <p:custDataLst>
              <p:tags r:id="rId8"/>
            </p:custDataLst>
          </p:nvPr>
        </p:nvSpPr>
        <p:spPr>
          <a:xfrm>
            <a:off x="822151" y="2292866"/>
            <a:ext cx="2199627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5"/>
          <p:cNvSpPr/>
          <p:nvPr>
            <p:custDataLst>
              <p:tags r:id="rId9"/>
            </p:custDataLst>
          </p:nvPr>
        </p:nvSpPr>
        <p:spPr>
          <a:xfrm flipV="1">
            <a:off x="695960" y="1663171"/>
            <a:ext cx="2449846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51" y="2991334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引领时尚潮流：星光风尚娱乐圈的明星们经常穿着最新款的服装，使用最流行的配饰，引领着时尚潮流的发展。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32" y="2991334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社会影响力：明星们的言行举止对社会有着很大的影响力，他们的行为和言论可能会影响到很多人的价值观和生活方式。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14" y="1504801"/>
            <a:ext cx="842426" cy="24498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67" y="4234949"/>
            <a:ext cx="800843" cy="21996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11"/>
          <p:cNvSpPr/>
          <p:nvPr>
            <p:custDataLst>
              <p:tags r:id="rId14"/>
            </p:custDataLst>
          </p:nvPr>
        </p:nvSpPr>
        <p:spPr>
          <a:xfrm>
            <a:off x="3701836" y="2304854"/>
            <a:ext cx="2199627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12"/>
          <p:cNvSpPr/>
          <p:nvPr>
            <p:custDataLst>
              <p:tags r:id="rId15"/>
            </p:custDataLst>
          </p:nvPr>
        </p:nvSpPr>
        <p:spPr>
          <a:xfrm flipV="1">
            <a:off x="3576276" y="1676421"/>
            <a:ext cx="2449846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506" y="1529408"/>
            <a:ext cx="842426" cy="24498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59" y="4258295"/>
            <a:ext cx="800843" cy="220106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25"/>
          <p:cNvSpPr/>
          <p:nvPr>
            <p:custDataLst>
              <p:tags r:id="rId18"/>
            </p:custDataLst>
          </p:nvPr>
        </p:nvSpPr>
        <p:spPr>
          <a:xfrm>
            <a:off x="9171597" y="2329461"/>
            <a:ext cx="2201061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26"/>
          <p:cNvSpPr/>
          <p:nvPr>
            <p:custDataLst>
              <p:tags r:id="rId19"/>
            </p:custDataLst>
          </p:nvPr>
        </p:nvSpPr>
        <p:spPr>
          <a:xfrm flipV="1">
            <a:off x="9046668" y="1701028"/>
            <a:ext cx="2449846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28" y="3027930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慈善事业：很多明星都积极参与慈善事业，通过自己的影响力和号召力，为社会做出贡献。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36" y="3003322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品牌代言：明星们经常为各种品牌代言，提高品牌的知名度和销售额。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198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星光风尚娱乐圈的时尚元素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时尚服装与配饰</a:t>
            </a:r>
            <a:endParaRPr lang="zh-CN" altLang="en-US"/>
          </a:p>
        </p:txBody>
      </p:sp>
      <p:sp>
        <p:nvSpPr>
          <p:cNvPr id="1049264" name="对角圆角矩形 15"/>
          <p:cNvSpPr/>
          <p:nvPr>
            <p:custDataLst>
              <p:tags r:id="rId2"/>
            </p:custDataLst>
          </p:nvPr>
        </p:nvSpPr>
        <p:spPr>
          <a:xfrm>
            <a:off x="1336368" y="4046474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对角圆角矩形 16"/>
          <p:cNvSpPr/>
          <p:nvPr>
            <p:custDataLst>
              <p:tags r:id="rId3"/>
            </p:custDataLst>
          </p:nvPr>
        </p:nvSpPr>
        <p:spPr>
          <a:xfrm>
            <a:off x="1336368" y="390076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直角三角形 17"/>
          <p:cNvSpPr/>
          <p:nvPr>
            <p:custDataLst>
              <p:tags r:id="rId4"/>
            </p:custDataLst>
          </p:nvPr>
        </p:nvSpPr>
        <p:spPr>
          <a:xfrm>
            <a:off x="1915865" y="3901432"/>
            <a:ext cx="87291" cy="14548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文本框 27"/>
          <p:cNvSpPr txBox="1"/>
          <p:nvPr>
            <p:custDataLst>
              <p:tags r:id="rId5"/>
            </p:custDataLst>
          </p:nvPr>
        </p:nvSpPr>
        <p:spPr>
          <a:xfrm>
            <a:off x="1953295" y="405783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配饰搭配：首饰、包包、鞋子等，搭配得当，提升整体造型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对角圆角矩形 52"/>
          <p:cNvSpPr/>
          <p:nvPr>
            <p:custDataLst>
              <p:tags r:id="rId6"/>
            </p:custDataLst>
          </p:nvPr>
        </p:nvSpPr>
        <p:spPr>
          <a:xfrm>
            <a:off x="1336368" y="139161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对角圆角矩形 53"/>
          <p:cNvSpPr/>
          <p:nvPr>
            <p:custDataLst>
              <p:tags r:id="rId7"/>
            </p:custDataLst>
          </p:nvPr>
        </p:nvSpPr>
        <p:spPr>
          <a:xfrm>
            <a:off x="1336368" y="124523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直角三角形 54"/>
          <p:cNvSpPr/>
          <p:nvPr>
            <p:custDataLst>
              <p:tags r:id="rId8"/>
            </p:custDataLst>
          </p:nvPr>
        </p:nvSpPr>
        <p:spPr>
          <a:xfrm>
            <a:off x="1915865" y="1245903"/>
            <a:ext cx="87291" cy="14548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文本框 56"/>
          <p:cNvSpPr txBox="1"/>
          <p:nvPr>
            <p:custDataLst>
              <p:tags r:id="rId9"/>
            </p:custDataLst>
          </p:nvPr>
        </p:nvSpPr>
        <p:spPr>
          <a:xfrm>
            <a:off x="1953295" y="1394955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明星穿着：时尚潮流，引领时尚风向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对角圆角矩形 5"/>
          <p:cNvSpPr/>
          <p:nvPr>
            <p:custDataLst>
              <p:tags r:id="rId10"/>
            </p:custDataLst>
          </p:nvPr>
        </p:nvSpPr>
        <p:spPr>
          <a:xfrm>
            <a:off x="1336368" y="271904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对角圆角矩形 6"/>
          <p:cNvSpPr/>
          <p:nvPr>
            <p:custDataLst>
              <p:tags r:id="rId11"/>
            </p:custDataLst>
          </p:nvPr>
        </p:nvSpPr>
        <p:spPr>
          <a:xfrm>
            <a:off x="1336368" y="257266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直角三角形 7"/>
          <p:cNvSpPr/>
          <p:nvPr>
            <p:custDataLst>
              <p:tags r:id="rId12"/>
            </p:custDataLst>
          </p:nvPr>
        </p:nvSpPr>
        <p:spPr>
          <a:xfrm>
            <a:off x="1915865" y="2574002"/>
            <a:ext cx="87291" cy="14548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文本框 8"/>
          <p:cNvSpPr txBox="1"/>
          <p:nvPr>
            <p:custDataLst>
              <p:tags r:id="rId13"/>
            </p:custDataLst>
          </p:nvPr>
        </p:nvSpPr>
        <p:spPr>
          <a:xfrm>
            <a:off x="1953295" y="273040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设计师品牌：独特设计，彰显个性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对角圆角矩形 9"/>
          <p:cNvSpPr/>
          <p:nvPr>
            <p:custDataLst>
              <p:tags r:id="rId14"/>
            </p:custDataLst>
          </p:nvPr>
        </p:nvSpPr>
        <p:spPr>
          <a:xfrm>
            <a:off x="1336368" y="5374572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对角圆角矩形 10"/>
          <p:cNvSpPr/>
          <p:nvPr>
            <p:custDataLst>
              <p:tags r:id="rId15"/>
            </p:custDataLst>
          </p:nvPr>
        </p:nvSpPr>
        <p:spPr>
          <a:xfrm>
            <a:off x="1336368" y="522819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直角三角形 11"/>
          <p:cNvSpPr/>
          <p:nvPr>
            <p:custDataLst>
              <p:tags r:id="rId16"/>
            </p:custDataLst>
          </p:nvPr>
        </p:nvSpPr>
        <p:spPr>
          <a:xfrm>
            <a:off x="1915865" y="5228862"/>
            <a:ext cx="87291" cy="14548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文本框 12"/>
          <p:cNvSpPr txBox="1"/>
          <p:nvPr>
            <p:custDataLst>
              <p:tags r:id="rId17"/>
            </p:custDataLst>
          </p:nvPr>
        </p:nvSpPr>
        <p:spPr>
          <a:xfrm>
            <a:off x="1953295" y="5385267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化妆造型：妆容、发型等，与服装搭配，展现时尚魅力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明星们的时尚风格</a:t>
            </a:r>
            <a:endParaRPr lang="zh-CN" altLang="en-US"/>
          </a:p>
        </p:txBody>
      </p:sp>
      <p:sp>
        <p:nvSpPr>
          <p:cNvPr id="1049330" name="对角圆角矩形 15"/>
          <p:cNvSpPr/>
          <p:nvPr>
            <p:custDataLst>
              <p:tags r:id="rId2"/>
            </p:custDataLst>
          </p:nvPr>
        </p:nvSpPr>
        <p:spPr>
          <a:xfrm>
            <a:off x="1336368" y="4046474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16"/>
          <p:cNvSpPr/>
          <p:nvPr>
            <p:custDataLst>
              <p:tags r:id="rId3"/>
            </p:custDataLst>
          </p:nvPr>
        </p:nvSpPr>
        <p:spPr>
          <a:xfrm>
            <a:off x="1336368" y="390076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17"/>
          <p:cNvSpPr/>
          <p:nvPr>
            <p:custDataLst>
              <p:tags r:id="rId4"/>
            </p:custDataLst>
          </p:nvPr>
        </p:nvSpPr>
        <p:spPr>
          <a:xfrm>
            <a:off x="1915865" y="3901432"/>
            <a:ext cx="87291" cy="14548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27"/>
          <p:cNvSpPr txBox="1"/>
          <p:nvPr>
            <p:custDataLst>
              <p:tags r:id="rId5"/>
            </p:custDataLst>
          </p:nvPr>
        </p:nvSpPr>
        <p:spPr>
          <a:xfrm>
            <a:off x="1953295" y="405783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舞台造型：明星们在舞台上的表演造型，如演唱会、音乐节等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对角圆角矩形 52"/>
          <p:cNvSpPr/>
          <p:nvPr>
            <p:custDataLst>
              <p:tags r:id="rId6"/>
            </p:custDataLst>
          </p:nvPr>
        </p:nvSpPr>
        <p:spPr>
          <a:xfrm>
            <a:off x="1336368" y="139161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对角圆角矩形 53"/>
          <p:cNvSpPr/>
          <p:nvPr>
            <p:custDataLst>
              <p:tags r:id="rId7"/>
            </p:custDataLst>
          </p:nvPr>
        </p:nvSpPr>
        <p:spPr>
          <a:xfrm>
            <a:off x="1336368" y="124523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直角三角形 54"/>
          <p:cNvSpPr/>
          <p:nvPr>
            <p:custDataLst>
              <p:tags r:id="rId8"/>
            </p:custDataLst>
          </p:nvPr>
        </p:nvSpPr>
        <p:spPr>
          <a:xfrm>
            <a:off x="1915865" y="1245903"/>
            <a:ext cx="87291" cy="14548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文本框 56"/>
          <p:cNvSpPr txBox="1"/>
          <p:nvPr>
            <p:custDataLst>
              <p:tags r:id="rId9"/>
            </p:custDataLst>
          </p:nvPr>
        </p:nvSpPr>
        <p:spPr>
          <a:xfrm>
            <a:off x="1953295" y="1394955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红毯造型：明星们在红毯上的时尚造型，如礼服、西装等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对角圆角矩形 5"/>
          <p:cNvSpPr/>
          <p:nvPr>
            <p:custDataLst>
              <p:tags r:id="rId10"/>
            </p:custDataLst>
          </p:nvPr>
        </p:nvSpPr>
        <p:spPr>
          <a:xfrm>
            <a:off x="1336368" y="271904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对角圆角矩形 6"/>
          <p:cNvSpPr/>
          <p:nvPr>
            <p:custDataLst>
              <p:tags r:id="rId11"/>
            </p:custDataLst>
          </p:nvPr>
        </p:nvSpPr>
        <p:spPr>
          <a:xfrm>
            <a:off x="1336368" y="257266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直角三角形 7"/>
          <p:cNvSpPr/>
          <p:nvPr>
            <p:custDataLst>
              <p:tags r:id="rId12"/>
            </p:custDataLst>
          </p:nvPr>
        </p:nvSpPr>
        <p:spPr>
          <a:xfrm>
            <a:off x="1915865" y="2574002"/>
            <a:ext cx="87291" cy="14548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文本框 8"/>
          <p:cNvSpPr txBox="1"/>
          <p:nvPr>
            <p:custDataLst>
              <p:tags r:id="rId13"/>
            </p:custDataLst>
          </p:nvPr>
        </p:nvSpPr>
        <p:spPr>
          <a:xfrm>
            <a:off x="1953295" y="273040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街拍风格：明星们在日常生活中的时尚穿搭，如休闲装、运动装等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对角圆角矩形 9"/>
          <p:cNvSpPr/>
          <p:nvPr>
            <p:custDataLst>
              <p:tags r:id="rId14"/>
            </p:custDataLst>
          </p:nvPr>
        </p:nvSpPr>
        <p:spPr>
          <a:xfrm>
            <a:off x="1336368" y="5374572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对角圆角矩形 10"/>
          <p:cNvSpPr/>
          <p:nvPr>
            <p:custDataLst>
              <p:tags r:id="rId15"/>
            </p:custDataLst>
          </p:nvPr>
        </p:nvSpPr>
        <p:spPr>
          <a:xfrm>
            <a:off x="1336368" y="522819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直角三角形 11"/>
          <p:cNvSpPr/>
          <p:nvPr>
            <p:custDataLst>
              <p:tags r:id="rId16"/>
            </p:custDataLst>
          </p:nvPr>
        </p:nvSpPr>
        <p:spPr>
          <a:xfrm>
            <a:off x="1915865" y="5228862"/>
            <a:ext cx="87291" cy="14548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文本框 12"/>
          <p:cNvSpPr txBox="1"/>
          <p:nvPr>
            <p:custDataLst>
              <p:tags r:id="rId17"/>
            </p:custDataLst>
          </p:nvPr>
        </p:nvSpPr>
        <p:spPr>
          <a:xfrm>
            <a:off x="1953295" y="5385267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代言广告：明星们为品牌代言的广告造型，如时尚大片、广告片等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时尚杂志与媒体</a:t>
            </a:r>
            <a:endParaRPr lang="zh-CN" altLang="en-US"/>
          </a:p>
        </p:txBody>
      </p:sp>
      <p:sp>
        <p:nvSpPr>
          <p:cNvPr id="1049396" name="弧形 58"/>
          <p:cNvSpPr/>
          <p:nvPr>
            <p:custDataLst>
              <p:tags r:id="rId2"/>
            </p:custDataLst>
          </p:nvPr>
        </p:nvSpPr>
        <p:spPr>
          <a:xfrm>
            <a:off x="8079660" y="2002750"/>
            <a:ext cx="3417171" cy="341717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弧形 57"/>
          <p:cNvSpPr/>
          <p:nvPr>
            <p:custDataLst>
              <p:tags r:id="rId3"/>
            </p:custDataLst>
          </p:nvPr>
        </p:nvSpPr>
        <p:spPr>
          <a:xfrm>
            <a:off x="695960" y="2002750"/>
            <a:ext cx="3417171" cy="341717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椭圆 22"/>
          <p:cNvSpPr/>
          <p:nvPr>
            <p:custDataLst>
              <p:tags r:id="rId4"/>
            </p:custDataLst>
          </p:nvPr>
        </p:nvSpPr>
        <p:spPr>
          <a:xfrm>
            <a:off x="8415576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椭圆 23"/>
          <p:cNvSpPr/>
          <p:nvPr>
            <p:custDataLst>
              <p:tags r:id="rId5"/>
            </p:custDataLst>
          </p:nvPr>
        </p:nvSpPr>
        <p:spPr>
          <a:xfrm>
            <a:off x="87957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正文"/>
          <p:cNvSpPr txBox="1"/>
          <p:nvPr>
            <p:custDataLst>
              <p:tags r:id="rId6"/>
            </p:custDataLst>
          </p:nvPr>
        </p:nvSpPr>
        <p:spPr>
          <a:xfrm>
            <a:off x="8861312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时尚奖项：如奥斯卡、金球奖等，表彰时尚界的杰出贡献者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06" name="椭圆 24"/>
          <p:cNvSpPr/>
          <p:nvPr>
            <p:custDataLst>
              <p:tags r:id="rId7"/>
            </p:custDataLst>
          </p:nvPr>
        </p:nvSpPr>
        <p:spPr>
          <a:xfrm>
            <a:off x="6020788" y="2274067"/>
            <a:ext cx="2873746" cy="2873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椭圆 25"/>
          <p:cNvSpPr/>
          <p:nvPr>
            <p:custDataLst>
              <p:tags r:id="rId8"/>
            </p:custDataLst>
          </p:nvPr>
        </p:nvSpPr>
        <p:spPr>
          <a:xfrm>
            <a:off x="6400078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正文"/>
          <p:cNvSpPr txBox="1"/>
          <p:nvPr>
            <p:custDataLst>
              <p:tags r:id="rId9"/>
            </p:custDataLst>
          </p:nvPr>
        </p:nvSpPr>
        <p:spPr>
          <a:xfrm>
            <a:off x="6466523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时尚博主：如Chiara Ferragni、Alexa Chung等，分享个人风格和时尚见解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椭圆 7"/>
          <p:cNvSpPr/>
          <p:nvPr>
            <p:custDataLst>
              <p:tags r:id="rId10"/>
            </p:custDataLst>
          </p:nvPr>
        </p:nvSpPr>
        <p:spPr>
          <a:xfrm>
            <a:off x="3626000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椭圆 9"/>
          <p:cNvSpPr/>
          <p:nvPr>
            <p:custDataLst>
              <p:tags r:id="rId11"/>
            </p:custDataLst>
          </p:nvPr>
        </p:nvSpPr>
        <p:spPr>
          <a:xfrm>
            <a:off x="40052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正文"/>
          <p:cNvSpPr txBox="1"/>
          <p:nvPr>
            <p:custDataLst>
              <p:tags r:id="rId12"/>
            </p:custDataLst>
          </p:nvPr>
        </p:nvSpPr>
        <p:spPr>
          <a:xfrm>
            <a:off x="4071735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媒体平台：如微博、Instagram等，分享时尚资讯和穿搭技巧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18" name="椭圆 5"/>
          <p:cNvSpPr/>
          <p:nvPr>
            <p:custDataLst>
              <p:tags r:id="rId13"/>
            </p:custDataLst>
          </p:nvPr>
        </p:nvSpPr>
        <p:spPr>
          <a:xfrm>
            <a:off x="958971" y="2274067"/>
            <a:ext cx="2873746" cy="2873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椭圆 4"/>
          <p:cNvSpPr/>
          <p:nvPr>
            <p:custDataLst>
              <p:tags r:id="rId14"/>
            </p:custDataLst>
          </p:nvPr>
        </p:nvSpPr>
        <p:spPr>
          <a:xfrm>
            <a:off x="1338262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正文"/>
          <p:cNvSpPr txBox="1"/>
          <p:nvPr>
            <p:custDataLst>
              <p:tags r:id="rId15"/>
            </p:custDataLst>
          </p:nvPr>
        </p:nvSpPr>
        <p:spPr>
          <a:xfrm>
            <a:off x="1404707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时尚杂志：如《Vogue》、《ELLE》等，引领时尚潮流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时尚品牌与代言人</a:t>
            </a:r>
            <a:endParaRPr lang="zh-CN" altLang="en-US"/>
          </a:p>
        </p:txBody>
      </p:sp>
      <p:sp>
        <p:nvSpPr>
          <p:cNvPr id="1049458" name="椭圆 262"/>
          <p:cNvSpPr/>
          <p:nvPr>
            <p:custDataLst>
              <p:tags r:id="rId2"/>
            </p:custDataLst>
          </p:nvPr>
        </p:nvSpPr>
        <p:spPr>
          <a:xfrm>
            <a:off x="2473881" y="3959321"/>
            <a:ext cx="7243737" cy="189512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60" name="椭圆 263"/>
          <p:cNvSpPr/>
          <p:nvPr>
            <p:custDataLst>
              <p:tags r:id="rId3"/>
            </p:custDataLst>
          </p:nvPr>
        </p:nvSpPr>
        <p:spPr>
          <a:xfrm>
            <a:off x="3312972" y="4038469"/>
            <a:ext cx="5492091" cy="16274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62" name="椭圆 264"/>
          <p:cNvSpPr/>
          <p:nvPr>
            <p:custDataLst>
              <p:tags r:id="rId4"/>
            </p:custDataLst>
          </p:nvPr>
        </p:nvSpPr>
        <p:spPr>
          <a:xfrm>
            <a:off x="4098655" y="4271406"/>
            <a:ext cx="3919840" cy="11615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64" name="椭圆 265"/>
          <p:cNvSpPr/>
          <p:nvPr>
            <p:custDataLst>
              <p:tags r:id="rId5"/>
            </p:custDataLst>
          </p:nvPr>
        </p:nvSpPr>
        <p:spPr>
          <a:xfrm>
            <a:off x="4762720" y="4468310"/>
            <a:ext cx="2591462" cy="76792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66" name="椭圆 266"/>
          <p:cNvSpPr/>
          <p:nvPr>
            <p:custDataLst>
              <p:tags r:id="rId6"/>
            </p:custDataLst>
          </p:nvPr>
        </p:nvSpPr>
        <p:spPr>
          <a:xfrm>
            <a:off x="5443517" y="4669717"/>
            <a:ext cx="1490622" cy="441716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383" y="4596361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8" name="椭圆 268"/>
          <p:cNvSpPr/>
          <p:nvPr>
            <p:custDataLst>
              <p:tags r:id="rId8"/>
            </p:custDataLst>
          </p:nvPr>
        </p:nvSpPr>
        <p:spPr>
          <a:xfrm flipV="1">
            <a:off x="2832296" y="4412971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70" name="椭圆 269"/>
          <p:cNvSpPr/>
          <p:nvPr>
            <p:custDataLst>
              <p:tags r:id="rId9"/>
            </p:custDataLst>
          </p:nvPr>
        </p:nvSpPr>
        <p:spPr>
          <a:xfrm flipV="1">
            <a:off x="2873479" y="4454797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72" name="椭圆 270"/>
          <p:cNvSpPr/>
          <p:nvPr>
            <p:custDataLst>
              <p:tags r:id="rId10"/>
            </p:custDataLst>
          </p:nvPr>
        </p:nvSpPr>
        <p:spPr>
          <a:xfrm flipV="1">
            <a:off x="7763887" y="3611201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08" y="3724453"/>
            <a:ext cx="0" cy="189512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4" name="椭圆 272"/>
          <p:cNvSpPr/>
          <p:nvPr>
            <p:custDataLst>
              <p:tags r:id="rId12"/>
            </p:custDataLst>
          </p:nvPr>
        </p:nvSpPr>
        <p:spPr>
          <a:xfrm flipV="1">
            <a:off x="4045246" y="3487654"/>
            <a:ext cx="381651" cy="38164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71" y="3900765"/>
            <a:ext cx="0" cy="100138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8" y="3593184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6" name="椭圆 275"/>
          <p:cNvSpPr/>
          <p:nvPr>
            <p:custDataLst>
              <p:tags r:id="rId15"/>
            </p:custDataLst>
          </p:nvPr>
        </p:nvSpPr>
        <p:spPr>
          <a:xfrm flipV="1">
            <a:off x="7027752" y="3409794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78" name="椭圆 276"/>
          <p:cNvSpPr/>
          <p:nvPr>
            <p:custDataLst>
              <p:tags r:id="rId16"/>
            </p:custDataLst>
          </p:nvPr>
        </p:nvSpPr>
        <p:spPr>
          <a:xfrm flipV="1">
            <a:off x="7068934" y="3451620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80" name="椭圆 277"/>
          <p:cNvSpPr/>
          <p:nvPr>
            <p:custDataLst>
              <p:tags r:id="rId17"/>
            </p:custDataLst>
          </p:nvPr>
        </p:nvSpPr>
        <p:spPr>
          <a:xfrm flipV="1">
            <a:off x="3797508" y="4257250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30" y="4370502"/>
            <a:ext cx="0" cy="10958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2" name="椭圆 279"/>
          <p:cNvSpPr/>
          <p:nvPr>
            <p:custDataLst>
              <p:tags r:id="rId19"/>
            </p:custDataLst>
          </p:nvPr>
        </p:nvSpPr>
        <p:spPr>
          <a:xfrm flipV="1">
            <a:off x="8494874" y="4489544"/>
            <a:ext cx="259969" cy="2599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69" y="4777821"/>
            <a:ext cx="0" cy="4065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4" name="椭圆 281"/>
          <p:cNvSpPr/>
          <p:nvPr>
            <p:custDataLst>
              <p:tags r:id="rId21"/>
            </p:custDataLst>
          </p:nvPr>
        </p:nvSpPr>
        <p:spPr>
          <a:xfrm flipV="1">
            <a:off x="4969919" y="4796482"/>
            <a:ext cx="322019" cy="32200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14" y="5169697"/>
            <a:ext cx="0" cy="7113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6" name="图形 15"/>
          <p:cNvSpPr/>
          <p:nvPr>
            <p:custDataLst>
              <p:tags r:id="rId23"/>
            </p:custDataLst>
          </p:nvPr>
        </p:nvSpPr>
        <p:spPr>
          <a:xfrm>
            <a:off x="5036197" y="4865334"/>
            <a:ext cx="184131" cy="17941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8" name="图形 19"/>
          <p:cNvSpPr/>
          <p:nvPr>
            <p:custDataLst>
              <p:tags r:id="rId24"/>
            </p:custDataLst>
          </p:nvPr>
        </p:nvSpPr>
        <p:spPr>
          <a:xfrm>
            <a:off x="8561795" y="4562257"/>
            <a:ext cx="126103" cy="11355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0" name="图形 27"/>
          <p:cNvSpPr/>
          <p:nvPr>
            <p:custDataLst>
              <p:tags r:id="rId25"/>
            </p:custDataLst>
          </p:nvPr>
        </p:nvSpPr>
        <p:spPr>
          <a:xfrm>
            <a:off x="4146915" y="3609914"/>
            <a:ext cx="178329" cy="137154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2" name="任意多边形: 形状 286"/>
          <p:cNvSpPr/>
          <p:nvPr>
            <p:custDataLst>
              <p:tags r:id="rId26"/>
            </p:custDataLst>
          </p:nvPr>
        </p:nvSpPr>
        <p:spPr>
          <a:xfrm>
            <a:off x="5434508" y="3559723"/>
            <a:ext cx="1322446" cy="132245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4" name="正文"/>
          <p:cNvSpPr txBox="1"/>
          <p:nvPr>
            <p:custDataLst>
              <p:tags r:id="rId27"/>
            </p:custDataLst>
          </p:nvPr>
        </p:nvSpPr>
        <p:spPr>
          <a:xfrm>
            <a:off x="695960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品牌：路易威登、古驰、香奈儿等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正文"/>
          <p:cNvSpPr txBox="1"/>
          <p:nvPr>
            <p:custDataLst>
              <p:tags r:id="rId28"/>
            </p:custDataLst>
          </p:nvPr>
        </p:nvSpPr>
        <p:spPr>
          <a:xfrm>
            <a:off x="9371287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影响：明星代言提升了品牌的知名度和影响力，同时也带动了粉丝的购买力。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正文"/>
          <p:cNvSpPr txBox="1"/>
          <p:nvPr>
            <p:custDataLst>
              <p:tags r:id="rId29"/>
            </p:custDataLst>
          </p:nvPr>
        </p:nvSpPr>
        <p:spPr>
          <a:xfrm>
            <a:off x="7051560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合作方式：品牌与明星合作，共同推广时尚产品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正文"/>
          <p:cNvSpPr txBox="1"/>
          <p:nvPr>
            <p:custDataLst>
              <p:tags r:id="rId30"/>
            </p:custDataLst>
          </p:nvPr>
        </p:nvSpPr>
        <p:spPr>
          <a:xfrm>
            <a:off x="3015686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代言人：杨幂、迪丽热巴、吴亦凡等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53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星光风尚娱乐圈的时尚活动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7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https://d.book118.com/956200202224010051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 文档标题内容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 文档标题内容"/>
  <p:tag name="KSO_WM_UNIT_TYPE" val="a"/>
  <p:tag name="KSO_WM_UNIT_VALUE" val="1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.xml><?xml version="1.0" encoding="utf-8"?>
<p:tagLst xmlns:p="http://schemas.openxmlformats.org/presentationml/2006/main">
  <p:tag name="KSO_WM_BEAUTIFY_FLAG" val="#wm#"/>
  <p:tag name="KSO_WM_SLIDE_CONTENT_AREA" val="{&quot;left&quot;:&quot;70.15&quot;,&quot;top&quot;:&quot;137.55&quot;,&quot;width&quot;:&quot;465.9&quot;,&quot;height&quot;:&quot;256.5&quot;}"/>
  <p:tag name="KSO_WM_SLIDE_ID" val="custom20230266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2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4">
      <a:dk1>
        <a:sysClr val="windowText" lastClr="000000"/>
      </a:dk1>
      <a:lt1>
        <a:sysClr val="window" lastClr="FFFFFF"/>
      </a:lt1>
      <a:dk2>
        <a:srgbClr val="44546A"/>
      </a:dk2>
      <a:lt2>
        <a:srgbClr val="F3F5FB"/>
      </a:lt2>
      <a:accent1>
        <a:srgbClr val="0CA9F8"/>
      </a:accent1>
      <a:accent2>
        <a:srgbClr val="6DAAF9"/>
      </a:accent2>
      <a:accent3>
        <a:srgbClr val="8993F8"/>
      </a:accent3>
      <a:accent4>
        <a:srgbClr val="A67CF7"/>
      </a:accent4>
      <a:accent5>
        <a:srgbClr val="C265F6"/>
      </a:accent5>
      <a:accent6>
        <a:srgbClr val="DF4EF5"/>
      </a:accent6>
      <a:hlink>
        <a:srgbClr val="0563C1"/>
      </a:hlink>
      <a:folHlink>
        <a:srgbClr val="954F72"/>
      </a:folHlink>
    </a:clrScheme>
    <a:fontScheme name="自定义 23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8">
      <vt:lpstr>Arial</vt:lpstr>
      <vt:lpstr>Calibri</vt:lpstr>
      <vt:lpstr>MiSans Heavy</vt:lpstr>
      <vt:lpstr>MiSans Normal</vt:lpstr>
      <vt:lpstr>+中文标题</vt:lpstr>
      <vt:lpstr>微软雅黑</vt:lpstr>
      <vt:lpstr>Wingdings</vt:lpstr>
      <vt:lpstr>Calibri Light</vt:lpstr>
      <vt:lpstr>宋体</vt:lpstr>
      <vt:lpstr>Office Theme</vt:lpstr>
      <vt:lpstr>星光风尚娱乐圈的时尚之选</vt:lpstr>
      <vt:lpstr>目录</vt:lpstr>
      <vt:lpstr>添加章节标题</vt:lpstr>
      <vt:lpstr>星光风尚娱乐圈的背景</vt:lpstr>
      <vt:lpstr>PowerPoint Presentation</vt:lpstr>
      <vt:lpstr>娱乐圈的发展历程</vt:lpstr>
      <vt:lpstr>星光风尚娱乐圈的崛起</vt:lpstr>
      <vt:lpstr>时尚产业与娱乐圈的结合</vt:lpstr>
      <vt:lpstr>星光风尚娱乐圈的影响力</vt:lpstr>
      <vt:lpstr>星光风尚娱乐圈的时尚元素</vt:lpstr>
      <vt:lpstr>PowerPoint Presentation</vt:lpstr>
      <vt:lpstr>时尚服装与配饰</vt:lpstr>
      <vt:lpstr>明星们的时尚风格</vt:lpstr>
      <vt:lpstr>时尚杂志与媒体</vt:lpstr>
      <vt:lpstr>时尚品牌与代言人</vt:lpstr>
      <vt:lpstr>星光风尚娱乐圈的时尚活动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2024-09-17T22:20:46.622</cp:lastPrinted>
  <dcterms:created xsi:type="dcterms:W3CDTF">2024-09-17T14:20:46Z</dcterms:created>
  <dcterms:modified xsi:type="dcterms:W3CDTF">2024-09-17T14:20:49Z</dcterms:modified>
</cp:coreProperties>
</file>