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D728CF3-3687-4180-BDC4-E3C0662BDC6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41D421-C7BB-4948-BE83-079E7AA36F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C9339-6F77-49A3-8805-D4A1A3963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7DB007-EEA4-445C-A2ED-3CDF6C35C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F4BEE4-DAD7-4E72-AB64-356D62EEE7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D950C3-4608-4980-B7D6-ED3FFBDBA1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C92E03-AD20-4334-B439-516B1E7BC6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93A25A-054D-4439-85E0-68E8A004CE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AB1F3B-9045-4478-8E0E-45CB55FEA0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D14E5D-41D2-4D79-8D59-9493EBD23F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ECDC9C-A6EA-4674-9C8C-2FDB1CAEF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4146B7-4643-491C-83D5-7F56F78E1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84835C2-0829-45E7-AC91-78AE8C533F0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7B5368E-D292-4C7D-A2DB-F69C23AB0C7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6.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22123322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rgbClr val="FF0000"/>
                </a:solidFill>
                <a:latin typeface="Arial"/>
                <a:ea typeface="微软雅黑"/>
              </a:rPr>
              <a:t>高考辨析法学与政治学的法律体系分析</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法学与政治学的理论基础</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法学体系分析</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政治学体系分析</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法学与政治学的比较研究</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结语</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研究背景与意义</a:t>
            </a:r>
            <a:endParaRPr lang="en-US" sz="3600" b="0" strike="noStrike" spc="-1">
              <a:solidFill>
                <a:schemeClr val="dk1"/>
              </a:solidFill>
              <a:latin typeface="Arial"/>
            </a:endParaRPr>
          </a:p>
        </p:txBody>
      </p:sp>
      <p:sp>
        <p:nvSpPr>
          <p:cNvPr id="8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法学基础理论研究</a:t>
            </a:r>
            <a:endParaRPr lang="en-US" sz="1400" b="0" strike="noStrike" spc="-1">
              <a:solidFill>
                <a:srgbClr val="000000"/>
              </a:solidFill>
              <a:latin typeface="Arial"/>
            </a:endParaRPr>
          </a:p>
        </p:txBody>
      </p:sp>
      <p:sp>
        <p:nvSpPr>
          <p:cNvPr id="8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法学体系</a:t>
            </a:r>
            <a:endParaRPr lang="en-US" sz="2000" b="0" strike="noStrike" spc="-1">
              <a:solidFill>
                <a:srgbClr val="000000"/>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为现代法律体系提供理论支撑</a:t>
            </a:r>
            <a:endParaRPr lang="en-US" sz="1400" b="0" strike="noStrike" spc="-1">
              <a:solidFill>
                <a:srgbClr val="000000"/>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内在联系</a:t>
            </a:r>
            <a:endParaRPr lang="en-US" sz="2000" b="0" strike="noStrike" spc="-1">
              <a:solidFill>
                <a:srgbClr val="000000"/>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政治与法律的关系分析</a:t>
            </a:r>
            <a:endParaRPr lang="en-US" sz="1400" b="0" strike="noStrike" spc="-1">
              <a:solidFill>
                <a:srgbClr val="000000"/>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政治学体系</a:t>
            </a:r>
            <a:endParaRPr lang="en-US" sz="20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研究方法</a:t>
            </a:r>
            <a:endParaRPr lang="en-US" sz="3600" b="0" strike="noStrike" spc="-1">
              <a:solidFill>
                <a:schemeClr val="dk1"/>
              </a:solidFill>
              <a:latin typeface="Arial"/>
            </a:endParaRPr>
          </a:p>
        </p:txBody>
      </p:sp>
      <p:sp>
        <p:nvSpPr>
          <p:cNvPr id="9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国内外相关文献梳理</a:t>
            </a:r>
            <a:endParaRPr lang="en-US" sz="1400" b="0" strike="noStrike" spc="-1">
              <a:solidFill>
                <a:srgbClr val="000000"/>
              </a:solidFill>
              <a:latin typeface="Arial"/>
            </a:endParaRPr>
          </a:p>
        </p:txBody>
      </p:sp>
      <p:sp>
        <p:nvSpPr>
          <p:cNvPr id="9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文献研究法</a:t>
            </a:r>
            <a:endParaRPr lang="en-US" sz="1800" b="0" strike="noStrike" spc="-1">
              <a:solidFill>
                <a:srgbClr val="000000"/>
              </a:solidFill>
              <a:latin typeface="Arial"/>
            </a:endParaRPr>
          </a:p>
        </p:txBody>
      </p:sp>
      <p:sp>
        <p:nvSpPr>
          <p:cNvPr id="9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法学政治学在实践中的作用</a:t>
            </a:r>
            <a:endParaRPr lang="en-US" sz="1400" b="0" strike="noStrike" spc="-1">
              <a:solidFill>
                <a:srgbClr val="000000"/>
              </a:solidFill>
              <a:latin typeface="Arial"/>
            </a:endParaRPr>
          </a:p>
        </p:txBody>
      </p:sp>
      <p:sp>
        <p:nvSpPr>
          <p:cNvPr id="9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案例分析法</a:t>
            </a:r>
            <a:endParaRPr lang="en-US" sz="1800" b="0" strike="noStrike" spc="-1">
              <a:solidFill>
                <a:srgbClr val="000000"/>
              </a:solidFill>
              <a:latin typeface="Arial"/>
            </a:endParaRPr>
          </a:p>
        </p:txBody>
      </p:sp>
      <p:sp>
        <p:nvSpPr>
          <p:cNvPr id="9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探讨不同国家法律体系</a:t>
            </a:r>
            <a:endParaRPr lang="en-US" sz="1400" b="0" strike="noStrike" spc="-1">
              <a:solidFill>
                <a:srgbClr val="000000"/>
              </a:solidFill>
              <a:latin typeface="Arial"/>
            </a:endParaRPr>
          </a:p>
        </p:txBody>
      </p:sp>
      <p:sp>
        <p:nvSpPr>
          <p:cNvPr id="9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比较研究法</a:t>
            </a:r>
            <a:endParaRPr lang="en-US" sz="1800" b="0" strike="noStrike" spc="-1">
              <a:solidFill>
                <a:srgbClr val="000000"/>
              </a:solidFill>
              <a:latin typeface="Arial"/>
            </a:endParaRPr>
          </a:p>
        </p:txBody>
      </p:sp>
      <p:sp>
        <p:nvSpPr>
          <p:cNvPr id="9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9"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研究内容</a:t>
            </a:r>
            <a:endParaRPr lang="en-US" sz="3600" b="0" strike="noStrike" spc="-1">
              <a:solidFill>
                <a:schemeClr val="dk1"/>
              </a:solidFill>
              <a:latin typeface="Arial"/>
            </a:endParaRPr>
          </a:p>
        </p:txBody>
      </p:sp>
      <p:sp>
        <p:nvSpPr>
          <p:cNvPr id="100"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本章将从理论和实践两个层面探讨法学与政治学的法律体系之间的关系。通过对两者相互影响的分析，可以更好地理解其在法律体系建设中的作用和意义。同时，国际比较的角度也将被纳入研究范围，以揭示全球法律体系的发展趋势和社会影响。</a:t>
            </a:r>
            <a:endParaRPr lang="en-US" sz="16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法律体系支持</a:t>
            </a:r>
            <a:endParaRPr lang="en-US" sz="1800" b="0" strike="noStrike" spc="-1">
              <a:solidFill>
                <a:srgbClr val="000000"/>
              </a:solidFill>
              <a:latin typeface="Arial"/>
            </a:endParaRPr>
          </a:p>
        </p:txBody>
      </p:sp>
      <p:sp>
        <p:nvSpPr>
          <p:cNvPr id="10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为法律体系完善提供理论支持</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指导法治社会建设</a:t>
            </a:r>
            <a:endParaRPr lang="en-US" sz="12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政府参考依据</a:t>
            </a:r>
            <a:endParaRPr lang="en-US" sz="1800" b="0" strike="noStrike" spc="-1">
              <a:solidFill>
                <a:srgbClr val="000000"/>
              </a:solidFill>
              <a:latin typeface="Arial"/>
            </a:endParaRPr>
          </a:p>
        </p:txBody>
      </p:sp>
      <p:sp>
        <p:nvSpPr>
          <p:cNvPr id="10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为决策立法提供理论支持</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促进社会法治建设进步</a:t>
            </a:r>
            <a:endParaRPr lang="en-US" sz="12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社会影响</a:t>
            </a:r>
            <a:endParaRPr lang="en-US" sz="1800" b="0" strike="noStrike" spc="-1">
              <a:solidFill>
                <a:srgbClr val="000000"/>
              </a:solidFill>
              <a:latin typeface="Arial"/>
            </a:endParaRPr>
          </a:p>
        </p:txBody>
      </p:sp>
      <p:sp>
        <p:nvSpPr>
          <p:cNvPr id="10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增进社会公正与法治保障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提升法律体系适应性</a:t>
            </a:r>
            <a:endParaRPr lang="en-US" sz="1200" b="0" strike="noStrike" spc="-1">
              <a:solidFill>
                <a:srgbClr val="000000"/>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研究意义</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学术研究新视角</a:t>
            </a:r>
            <a:endParaRPr lang="en-US" sz="1800" b="0" strike="noStrike" spc="-1">
              <a:solidFill>
                <a:srgbClr val="000000"/>
              </a:solidFill>
              <a:latin typeface="Arial"/>
            </a:endParaRPr>
          </a:p>
        </p:txBody>
      </p:sp>
      <p:sp>
        <p:nvSpPr>
          <p:cNvPr id="11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拓展法学政治学研究范畴</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促进学科交叉与学术创新</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研究方法</a:t>
            </a:r>
            <a:endParaRPr lang="en-US" sz="3600" b="0" strike="noStrike" spc="-1">
              <a:solidFill>
                <a:schemeClr val="dk1"/>
              </a:solidFill>
              <a:latin typeface="Arial"/>
            </a:endParaRPr>
          </a:p>
        </p:txBody>
      </p:sp>
      <p:sp>
        <p:nvSpPr>
          <p:cNvPr id="115"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梳理相关文献，为研究提供理论基础</a:t>
            </a:r>
            <a:endParaRPr lang="en-US" sz="1400" b="0" strike="noStrike" spc="-1">
              <a:solidFill>
                <a:srgbClr val="000000"/>
              </a:solidFill>
              <a:latin typeface="Arial"/>
            </a:endParaRPr>
          </a:p>
        </p:txBody>
      </p:sp>
      <p:sp>
        <p:nvSpPr>
          <p:cNvPr id="116"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文献研究法</a:t>
            </a:r>
            <a:endParaRPr lang="en-US" sz="2000" b="0" strike="noStrike" spc="-1">
              <a:solidFill>
                <a:srgbClr val="000000"/>
              </a:solidFill>
              <a:latin typeface="Arial"/>
            </a:endParaRPr>
          </a:p>
        </p:txBody>
      </p:sp>
      <p:sp>
        <p:nvSpPr>
          <p:cNvPr id="11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跨国比较，探讨法律体系的差异和共性</a:t>
            </a:r>
            <a:endParaRPr lang="en-US" sz="1400" b="0" strike="noStrike" spc="-1">
              <a:solidFill>
                <a:srgbClr val="000000"/>
              </a:solidFill>
              <a:latin typeface="Arial"/>
            </a:endParaRPr>
          </a:p>
        </p:txBody>
      </p:sp>
      <p:sp>
        <p:nvSpPr>
          <p:cNvPr id="12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比较研究法</a:t>
            </a:r>
            <a:endParaRPr lang="en-US" sz="2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通过案例分析，揭示实践中的问题和挑战</a:t>
            </a:r>
            <a:endParaRPr lang="en-US" sz="1400" b="0" strike="noStrike" spc="-1">
              <a:solidFill>
                <a:srgbClr val="000000"/>
              </a:solidFill>
              <a:latin typeface="Arial"/>
            </a:endParaRPr>
          </a:p>
        </p:txBody>
      </p:sp>
      <p:sp>
        <p:nvSpPr>
          <p:cNvPr id="12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案例分析法</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研究意义</a:t>
            </a:r>
            <a:endParaRPr lang="en-US" sz="3600" b="0" strike="noStrike" spc="-1">
              <a:solidFill>
                <a:schemeClr val="dk1"/>
              </a:solidFill>
              <a:latin typeface="Arial"/>
            </a:endParaRPr>
          </a:p>
        </p:txBody>
      </p:sp>
      <p:sp>
        <p:nvSpPr>
          <p:cNvPr id="125"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深入研究法学与政治学的法律体系，不仅可以拓展学术研究的范畴，促进学科之间的交叉与创新，还可以为社会的法治建设提供理论支持和实践指导，促进法律体系的完善和发展。同时，研究成果还可为政府决策和立法提供参考依据，推动社会法治建设取得更大进步。</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法学与政治学的理论基础</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法学的基本理论</a:t>
            </a:r>
            <a:endParaRPr lang="en-US" sz="3600" b="0" strike="noStrike" spc="-1">
              <a:solidFill>
                <a:schemeClr val="dk1"/>
              </a:solidFill>
              <a:latin typeface="Arial"/>
            </a:endParaRPr>
          </a:p>
        </p:txBody>
      </p:sp>
      <p:sp>
        <p:nvSpPr>
          <p:cNvPr id="13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法是指社会规范的总称</a:t>
            </a:r>
            <a:endParaRPr lang="en-US" sz="1400" b="0" strike="noStrike" spc="-1">
              <a:solidFill>
                <a:srgbClr val="000000"/>
              </a:solidFill>
              <a:latin typeface="Arial"/>
            </a:endParaRPr>
          </a:p>
        </p:txBody>
      </p:sp>
      <p:sp>
        <p:nvSpPr>
          <p:cNvPr id="13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法的概念</a:t>
            </a:r>
            <a:endParaRPr lang="en-US" sz="2000" b="0" strike="noStrike" spc="-1">
              <a:solidFill>
                <a:srgbClr val="000000"/>
              </a:solidFill>
              <a:latin typeface="Arial"/>
            </a:endParaRPr>
          </a:p>
        </p:txBody>
      </p:sp>
      <p:sp>
        <p:nvSpPr>
          <p:cNvPr id="1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包括宪法、法律、行政法规等组成</a:t>
            </a:r>
            <a:endParaRPr lang="en-US" sz="14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法的体系</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法律的产生与社会发展有机联系</a:t>
            </a:r>
            <a:endParaRPr lang="en-US" sz="14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法的来源</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政治学的基本理论</a:t>
            </a:r>
            <a:endParaRPr lang="en-US" sz="2200" b="0" strike="noStrike" spc="-1">
              <a:solidFill>
                <a:srgbClr val="000000"/>
              </a:solidFill>
              <a:latin typeface="Arial"/>
            </a:endParaRPr>
          </a:p>
        </p:txBody>
      </p:sp>
      <p:sp>
        <p:nvSpPr>
          <p:cNvPr id="14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政治是指规范社会关系的社会科学，研究政治现象及其规律</a:t>
            </a:r>
            <a:endParaRPr lang="en-US" sz="14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法学与政治学的交叉点</a:t>
            </a:r>
            <a:endParaRPr lang="en-US" sz="3600" b="0" strike="noStrike" spc="-1">
              <a:solidFill>
                <a:schemeClr val="dk1"/>
              </a:solidFill>
              <a:latin typeface="Arial"/>
            </a:endParaRPr>
          </a:p>
        </p:txBody>
      </p:sp>
      <p:sp>
        <p:nvSpPr>
          <p:cNvPr id="14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法学与政治学在研究对象和方法上存在交叉，相互影响，共同构建社会治理模式</a:t>
            </a:r>
            <a:endParaRPr lang="en-US" sz="16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理论总结与展望</a:t>
            </a:r>
            <a:endParaRPr lang="en-US" sz="3600" b="0" strike="noStrike" spc="-1">
              <a:solidFill>
                <a:schemeClr val="dk1"/>
              </a:solidFill>
              <a:latin typeface="Arial"/>
            </a:endParaRPr>
          </a:p>
        </p:txBody>
      </p:sp>
      <p:sp>
        <p:nvSpPr>
          <p:cNvPr id="14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法学与政治学的理论基础对于法律体系构建至关重要</a:t>
            </a:r>
            <a:endParaRPr lang="en-US" sz="1400" b="0" strike="noStrike" spc="-1">
              <a:solidFill>
                <a:srgbClr val="000000"/>
              </a:solidFill>
              <a:latin typeface="Arial"/>
            </a:endParaRPr>
          </a:p>
        </p:txBody>
      </p:sp>
      <p:sp>
        <p:nvSpPr>
          <p:cNvPr id="14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重要意义</a:t>
            </a:r>
            <a:endParaRPr lang="en-US" sz="1800" b="0" strike="noStrike" spc="-1">
              <a:solidFill>
                <a:srgbClr val="000000"/>
              </a:solidFill>
              <a:latin typeface="Arial"/>
            </a:endParaRPr>
          </a:p>
        </p:txBody>
      </p:sp>
      <p:sp>
        <p:nvSpPr>
          <p:cNvPr id="14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未来应加深法学与政治学交叉研究，促进学科融合</a:t>
            </a:r>
            <a:endParaRPr lang="en-US" sz="1400" b="0" strike="noStrike" spc="-1">
              <a:solidFill>
                <a:srgbClr val="000000"/>
              </a:solidFill>
              <a:latin typeface="Arial"/>
            </a:endParaRPr>
          </a:p>
        </p:txBody>
      </p:sp>
      <p:sp>
        <p:nvSpPr>
          <p:cNvPr id="14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深化研究</a:t>
            </a:r>
            <a:endParaRPr lang="en-US" sz="1800" b="0" strike="noStrike" spc="-1">
              <a:solidFill>
                <a:srgbClr val="000000"/>
              </a:solidFill>
              <a:latin typeface="Arial"/>
            </a:endParaRPr>
          </a:p>
        </p:txBody>
      </p:sp>
      <p:sp>
        <p:nvSpPr>
          <p:cNvPr id="15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15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5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法学体系分析</a:t>
            </a:r>
            <a:endParaRPr lang="en-US" sz="3600" b="0" strike="noStrike" spc="-1">
              <a:solidFill>
                <a:schemeClr val="dk1"/>
              </a:solidFill>
              <a:latin typeface="Arial"/>
            </a:endParaRPr>
          </a:p>
        </p:txBody>
      </p:sp>
      <p:sp>
        <p:nvSpPr>
          <p:cNvPr id="15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法学的主要学科</a:t>
            </a:r>
            <a:endParaRPr lang="en-US" sz="2200" b="0" strike="noStrike" spc="-1">
              <a:solidFill>
                <a:srgbClr val="000000"/>
              </a:solidFill>
              <a:latin typeface="Arial"/>
            </a:endParaRPr>
          </a:p>
        </p:txBody>
      </p:sp>
      <p:sp>
        <p:nvSpPr>
          <p:cNvPr id="15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法学主要包括民法学、刑法学、行政法学、国际法学等学科。每个学科都有其独特的特点和内涵，同时也存在联系和区别。未来，法学学科将继续发展，拓展研究领域，为社会提供更多法律支持。</a:t>
            </a:r>
            <a:endParaRPr lang="en-US" sz="14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法学与社会变革</a:t>
            </a:r>
            <a:endParaRPr lang="en-US" sz="3600" b="0" strike="noStrike" spc="-1">
              <a:solidFill>
                <a:schemeClr val="dk1"/>
              </a:solidFill>
              <a:latin typeface="Arial"/>
            </a:endParaRPr>
          </a:p>
        </p:txBody>
      </p:sp>
      <p:sp>
        <p:nvSpPr>
          <p:cNvPr id="162"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在社会变革和发展中的作用</a:t>
            </a:r>
            <a:endParaRPr lang="en-US" sz="1400" b="0" strike="noStrike" spc="-1">
              <a:solidFill>
                <a:srgbClr val="000000"/>
              </a:solidFill>
              <a:latin typeface="Arial"/>
            </a:endParaRPr>
          </a:p>
        </p:txBody>
      </p:sp>
      <p:sp>
        <p:nvSpPr>
          <p:cNvPr id="163"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作用</a:t>
            </a:r>
            <a:endParaRPr lang="en-US" sz="1800" b="0" strike="noStrike" spc="-1">
              <a:solidFill>
                <a:srgbClr val="000000"/>
              </a:solidFill>
              <a:latin typeface="Arial"/>
            </a:endParaRPr>
          </a:p>
        </p:txBody>
      </p:sp>
      <p:sp>
        <p:nvSpPr>
          <p:cNvPr id="164"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与社会公平正义的关系</a:t>
            </a:r>
            <a:endParaRPr lang="en-US" sz="1400" b="0" strike="noStrike" spc="-1">
              <a:solidFill>
                <a:srgbClr val="000000"/>
              </a:solidFill>
              <a:latin typeface="Arial"/>
            </a:endParaRPr>
          </a:p>
        </p:txBody>
      </p:sp>
      <p:sp>
        <p:nvSpPr>
          <p:cNvPr id="165"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关系</a:t>
            </a:r>
            <a:endParaRPr lang="en-US" sz="1800" b="0" strike="noStrike" spc="-1">
              <a:solidFill>
                <a:srgbClr val="000000"/>
              </a:solidFill>
              <a:latin typeface="Arial"/>
            </a:endParaRPr>
          </a:p>
        </p:txBody>
      </p:sp>
      <p:sp>
        <p:nvSpPr>
          <p:cNvPr id="166"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如何引领社会发展方向</a:t>
            </a:r>
            <a:endParaRPr lang="en-US" sz="1400" b="0" strike="noStrike" spc="-1">
              <a:solidFill>
                <a:srgbClr val="000000"/>
              </a:solidFill>
              <a:latin typeface="Arial"/>
            </a:endParaRPr>
          </a:p>
        </p:txBody>
      </p:sp>
      <p:sp>
        <p:nvSpPr>
          <p:cNvPr id="167"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引领</a:t>
            </a:r>
            <a:endParaRPr lang="en-US" sz="1800" b="0" strike="noStrike" spc="-1">
              <a:solidFill>
                <a:srgbClr val="000000"/>
              </a:solidFill>
              <a:latin typeface="Arial"/>
            </a:endParaRPr>
          </a:p>
        </p:txBody>
      </p:sp>
      <p:sp>
        <p:nvSpPr>
          <p:cNvPr id="168"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9"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法学实践与案例分析</a:t>
            </a:r>
            <a:endParaRPr lang="en-US" sz="3600" b="0" strike="noStrike" spc="-1">
              <a:solidFill>
                <a:schemeClr val="dk1"/>
              </a:solidFill>
              <a:latin typeface="Arial"/>
            </a:endParaRPr>
          </a:p>
        </p:txBody>
      </p:sp>
      <p:sp>
        <p:nvSpPr>
          <p:cNvPr id="17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通过案例分析法律实践中的问题和挑战</a:t>
            </a:r>
            <a:endParaRPr lang="en-US" sz="1400" b="0" strike="noStrike" spc="-1">
              <a:solidFill>
                <a:srgbClr val="000000"/>
              </a:solidFill>
              <a:latin typeface="Arial"/>
            </a:endParaRPr>
          </a:p>
        </p:txBody>
      </p:sp>
      <p:sp>
        <p:nvSpPr>
          <p:cNvPr id="17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问题和挑战</a:t>
            </a:r>
            <a:endParaRPr lang="en-US" sz="2000" b="0" strike="noStrike" spc="-1">
              <a:solidFill>
                <a:srgbClr val="000000"/>
              </a:solidFill>
              <a:latin typeface="Arial"/>
            </a:endParaRPr>
          </a:p>
        </p:txBody>
      </p:sp>
      <p:sp>
        <p:nvSpPr>
          <p:cNvPr id="17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探讨法学在实践中的价值和意义</a:t>
            </a:r>
            <a:endParaRPr lang="en-US" sz="1400" b="0" strike="noStrike" spc="-1">
              <a:solidFill>
                <a:srgbClr val="000000"/>
              </a:solidFill>
              <a:latin typeface="Arial"/>
            </a:endParaRPr>
          </a:p>
        </p:txBody>
      </p:sp>
      <p:sp>
        <p:nvSpPr>
          <p:cNvPr id="17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价值和意义</a:t>
            </a:r>
            <a:endParaRPr lang="en-US" sz="2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分析案例中的法学理论依据和解决思路</a:t>
            </a:r>
            <a:endParaRPr lang="en-US" sz="1400" b="0" strike="noStrike" spc="-1">
              <a:solidFill>
                <a:srgbClr val="000000"/>
              </a:solidFill>
              <a:latin typeface="Arial"/>
            </a:endParaRPr>
          </a:p>
        </p:txBody>
      </p:sp>
      <p:sp>
        <p:nvSpPr>
          <p:cNvPr id="17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法学理论</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结构</a:t>
            </a:r>
            <a:endParaRPr lang="en-US" sz="1800" b="0" strike="noStrike" spc="-1">
              <a:solidFill>
                <a:srgbClr val="000000"/>
              </a:solidFill>
              <a:latin typeface="Arial"/>
            </a:endParaRPr>
          </a:p>
        </p:txBody>
      </p:sp>
      <p:sp>
        <p:nvSpPr>
          <p:cNvPr id="182"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立法</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司法</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行政</a:t>
            </a:r>
            <a:endParaRPr lang="en-US" sz="12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权威性</a:t>
            </a:r>
            <a:endParaRPr lang="en-US" sz="1800" b="0" strike="noStrike" spc="-1">
              <a:solidFill>
                <a:srgbClr val="000000"/>
              </a:solidFill>
              <a:latin typeface="Arial"/>
            </a:endParaRPr>
          </a:p>
        </p:txBody>
      </p:sp>
      <p:sp>
        <p:nvSpPr>
          <p:cNvPr id="185"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法治</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司法独立</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依法治国</a:t>
            </a:r>
            <a:endParaRPr lang="en-US" sz="12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完善与变革</a:t>
            </a:r>
            <a:endParaRPr lang="en-US" sz="1800" b="0" strike="noStrike" spc="-1">
              <a:solidFill>
                <a:srgbClr val="000000"/>
              </a:solidFill>
              <a:latin typeface="Arial"/>
            </a:endParaRPr>
          </a:p>
        </p:txBody>
      </p:sp>
      <p:sp>
        <p:nvSpPr>
          <p:cNvPr id="188"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改革</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修法</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司法改革</a:t>
            </a:r>
            <a:endParaRPr lang="en-US" sz="1200" b="0" strike="noStrike" spc="-1">
              <a:solidFill>
                <a:srgbClr val="000000"/>
              </a:solidFill>
              <a:latin typeface="Arial"/>
            </a:endParaRPr>
          </a:p>
        </p:txBody>
      </p:sp>
      <p:sp>
        <p:nvSpPr>
          <p:cNvPr id="18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法律体系的构建</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法律规范层级</a:t>
            </a:r>
            <a:endParaRPr lang="en-US" sz="1800" b="0" strike="noStrike" spc="-1">
              <a:solidFill>
                <a:srgbClr val="000000"/>
              </a:solidFill>
              <a:latin typeface="Arial"/>
            </a:endParaRPr>
          </a:p>
        </p:txBody>
      </p:sp>
      <p:sp>
        <p:nvSpPr>
          <p:cNvPr id="192"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宪法</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民法典</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刑法典</a:t>
            </a:r>
            <a:endParaRPr lang="en-US" sz="1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87500"/>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法律体系的权威性和稳定性</a:t>
            </a:r>
            <a:endParaRPr lang="en-US" sz="3600" b="0" strike="noStrike" spc="-1">
              <a:solidFill>
                <a:schemeClr val="dk1"/>
              </a:solidFill>
              <a:latin typeface="Arial"/>
            </a:endParaRPr>
          </a:p>
        </p:txBody>
      </p:sp>
      <p:sp>
        <p:nvSpPr>
          <p:cNvPr id="194"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法律体系的权威性来源于法治，稳定性体现在司法独立和依法治国的基础上。一个完善的法律体系能够为社会提供稳定的法治环境，保障公民权益和社会秩序。</a:t>
            </a:r>
            <a:endParaRPr lang="en-US" sz="16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https://d.book118.com/956221233222010101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高考辨析法学与政治学的法律体系分析</vt:lpstr>
      <vt:lpstr>目录</vt:lpstr>
      <vt:lpstr>第1章 简介</vt:lpstr>
      <vt:lpstr>研究背景与意义</vt:lpstr>
      <vt:lpstr>研究方法</vt:lpstr>
      <vt:lpstr>研究内容</vt:lpstr>
      <vt:lpstr>研究意义</vt:lpstr>
      <vt:lpstr>研究方法</vt:lpstr>
      <vt:lpstr>研究意义</vt:lpstr>
      <vt:lpstr>第二章 法学与政治学的理论基础</vt:lpstr>
      <vt:lpstr>法学的基本理论</vt:lpstr>
      <vt:lpstr> </vt:lpstr>
      <vt:lpstr>法学与政治学的交叉点</vt:lpstr>
      <vt:lpstr>理论总结与展望</vt:lpstr>
      <vt:lpstr>第3章 法学体系分析</vt:lpstr>
      <vt:lpstr> </vt:lpstr>
      <vt:lpstr>法学与社会变革</vt:lpstr>
      <vt:lpstr>法学实践与案例分析</vt:lpstr>
      <vt:lpstr>法律体系的构建</vt:lpstr>
      <vt:lpstr>法律体系的权威性和稳定性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2024-09-26T12:20:43.483</cp:lastPrinted>
  <dcterms:created xsi:type="dcterms:W3CDTF">2024-09-26T04:20:43Z</dcterms:created>
  <dcterms:modified xsi:type="dcterms:W3CDTF">2024-09-26T04:20:45Z</dcterms:modified>
</cp:coreProperties>
</file>