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693400" cy="75628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0A796-C7C0-45F1-964D-1D0D609C4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AE139-0F8B-45C4-8981-6259D282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7FDD1-F9F4-42E8-9982-9BE246AE3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3B1B0-F14E-425F-9917-CD8665F0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8E786-9494-405B-AF32-B8144E247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B7AD0-6BEC-4BF9-8256-CF020C107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2395A-E389-465D-B3A4-D25853FE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74CA2-7FDB-4B58-AED2-EB62CFF3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84CAC-1270-42FE-BB46-BB69D87B5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E4600-CB48-48CE-9431-E30291922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00A7B-F3CD-4339-942E-39032328B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511113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6071" y="692153"/>
            <a:ext cx="4337029" cy="6127722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773078" y="3069884"/>
            <a:ext cx="4563109" cy="1738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309"/>
              </a:lnSpc>
            </a:pPr>
            <a:endParaRPr lang="Arial" altLang="Arial" sz="100"/>
          </a:p>
          <a:p>
            <a:pPr marL="2750185" indent="-2737485" algn="l" rtl="0" eaLnBrk="0">
              <a:lnSpc>
                <a:spcPct val="131000"/>
              </a:lnSpc>
            </a:pPr>
            <a:r>
              <a:rPr sz="58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院感知识培训</a:t>
            </a:r>
            <a:r>
              <a:rPr sz="58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800" b="1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汇报人</a:t>
            </a:r>
            <a:r>
              <a:rPr sz="2800" b="1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r>
              <a:rPr sz="2800" b="1" kern="0" spc="-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2800" b="1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endParaRPr lang="Times New Roman" altLang="Times New Roman" sz="28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31267" y="806426"/>
            <a:ext cx="1905029" cy="139065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5353034" y="2404753"/>
            <a:ext cx="3333115" cy="3016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8415" algn="l" rtl="0" eaLnBrk="0">
              <a:lnSpc>
                <a:spcPct val="96000"/>
              </a:lnSpc>
            </a:pPr>
            <a:r>
              <a:rPr sz="3300" b="1" kern="0" spc="-10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3300" kern="0" spc="-10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3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33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marL="18415" algn="l" rtl="0" eaLnBrk="0">
              <a:lnSpc>
                <a:spcPct val="97000"/>
              </a:lnSpc>
              <a:spcBef>
                <a:spcPts val="997"/>
              </a:spcBef>
            </a:pPr>
            <a:r>
              <a:rPr sz="3300" b="1" kern="0" spc="-5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02</a:t>
            </a:r>
            <a:r>
              <a:rPr sz="3300" kern="0" spc="19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手卫生</a:t>
            </a:r>
            <a:endParaRPr lang="SimHei" altLang="SimHei" sz="3300"/>
          </a:p>
          <a:p>
            <a:pPr algn="r" rtl="0" eaLnBrk="0">
              <a:lnSpc>
                <a:spcPct val="85000"/>
              </a:lnSpc>
              <a:spcBef>
                <a:spcPts val="1916"/>
              </a:spcBef>
            </a:pPr>
            <a:r>
              <a:rPr sz="3300" b="1" kern="0" spc="-110">
                <a:solidFill>
                  <a:srgbClr val="FC3A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  <a:r>
              <a:rPr sz="3300" b="1" kern="0" spc="190">
                <a:solidFill>
                  <a:srgbClr val="FC3A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33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医疗废物处置</a:t>
            </a:r>
            <a:endParaRPr lang="SimHei" altLang="SimHei" sz="3300"/>
          </a:p>
          <a:p>
            <a:pPr marL="12700" algn="l" rtl="0" eaLnBrk="0">
              <a:lnSpc>
                <a:spcPts val="7560"/>
              </a:lnSpc>
            </a:pPr>
            <a:r>
              <a:rPr sz="3300" b="1" kern="0" spc="-110">
                <a:solidFill>
                  <a:srgbClr val="FC3A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  <a:r>
              <a:rPr sz="3300" b="1" kern="0" spc="210">
                <a:solidFill>
                  <a:srgbClr val="FC3A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33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医院感染监测</a:t>
            </a:r>
            <a:endParaRPr lang="SimHei" altLang="SimHei" sz="33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23903" y="4705378"/>
            <a:ext cx="2495518" cy="2070103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58837" y="723916"/>
            <a:ext cx="2095478" cy="230500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750302" y="825485"/>
            <a:ext cx="1866853" cy="1352539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1606601" y="3432195"/>
            <a:ext cx="936625" cy="741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89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3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3300"/>
          </a:p>
          <a:p>
            <a:pPr marL="12700" algn="l" rtl="0" eaLnBrk="0">
              <a:lnSpc>
                <a:spcPct val="81000"/>
              </a:lnSpc>
              <a:spcBef>
                <a:spcPts val="29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22271"/>
            <a:ext cx="4165613" cy="6197604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5400727" y="3103393"/>
            <a:ext cx="4152900" cy="791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0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53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消毒隔离技术</a:t>
            </a:r>
            <a:endParaRPr lang="SimSun" altLang="SimSun" sz="5300"/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31267" y="806426"/>
            <a:ext cx="1905029" cy="139065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7699" y="1892300"/>
            <a:ext cx="9594867" cy="4343420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4533919" y="3511569"/>
            <a:ext cx="1958975" cy="2632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52"/>
              </a:lnSpc>
            </a:pPr>
            <a:endParaRPr lang="Arial" altLang="Arial" sz="100"/>
          </a:p>
          <a:p>
            <a:pPr marL="418465" indent="6350" algn="l" rtl="0" eaLnBrk="0">
              <a:lnSpc>
                <a:spcPct val="93000"/>
              </a:lnSpc>
            </a:pPr>
            <a:r>
              <a:rPr sz="27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浓度监测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记录完整</a:t>
            </a:r>
            <a:endParaRPr lang="SimHei" altLang="SimHei" sz="2700"/>
          </a:p>
          <a:p>
            <a:pPr algn="l" rtl="0" eaLnBrk="0">
              <a:lnSpc>
                <a:spcPct val="196000"/>
              </a:lnSpc>
            </a:pPr>
            <a:endParaRPr lang="Arial" altLang="Arial" sz="1000"/>
          </a:p>
          <a:p>
            <a:pPr marL="37465" algn="l" rtl="0" eaLnBrk="0">
              <a:lnSpc>
                <a:spcPct val="98000"/>
              </a:lnSpc>
              <a:spcBef>
                <a:spcPts val="641"/>
              </a:spcBef>
            </a:pP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使用中消毒液浓</a:t>
            </a:r>
            <a:endParaRPr lang="SimHei" altLang="SimHei" sz="2100"/>
          </a:p>
          <a:p>
            <a:pPr marL="44450" algn="l" rtl="0" eaLnBrk="0">
              <a:lnSpc>
                <a:spcPct val="94000"/>
              </a:lnSpc>
              <a:spcBef>
                <a:spcPts val="532"/>
              </a:spcBef>
            </a:pP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度合格，按规定</a:t>
            </a:r>
            <a:endParaRPr lang="SimHei" altLang="SimHei" sz="2100"/>
          </a:p>
          <a:p>
            <a:pPr algn="r" rtl="0" eaLnBrk="0">
              <a:lnSpc>
                <a:spcPct val="98000"/>
              </a:lnSpc>
              <a:spcBef>
                <a:spcPts val="640"/>
              </a:spcBef>
            </a:pPr>
            <a:r>
              <a:rPr sz="20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浓度监测，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记</a:t>
            </a:r>
            <a:endParaRPr lang="SimHei" altLang="SimHei" sz="2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564515" algn="l" rtl="0" eaLnBrk="0">
              <a:lnSpc>
                <a:spcPct val="97000"/>
              </a:lnSpc>
              <a:spcBef>
                <a:spcPts val="1"/>
              </a:spcBef>
            </a:pPr>
            <a:r>
              <a:rPr sz="2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录完整</a:t>
            </a:r>
            <a:endParaRPr lang="SimHei" altLang="SimHei" sz="2100"/>
          </a:p>
        </p:txBody>
      </p:sp>
      <p:sp>
        <p:nvSpPr>
          <p:cNvPr id="30" name="textbox 30"/>
          <p:cNvSpPr/>
          <p:nvPr/>
        </p:nvSpPr>
        <p:spPr>
          <a:xfrm>
            <a:off x="1181111" y="3681647"/>
            <a:ext cx="1957070" cy="2468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7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有效期内使用</a:t>
            </a:r>
            <a:endParaRPr lang="SimHei" altLang="SimHei" sz="2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113000"/>
              </a:lnSpc>
              <a:spcBef>
                <a:spcPts val="631"/>
              </a:spcBef>
            </a:pP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无菌物品有效期</a:t>
            </a:r>
            <a:r>
              <a:rPr sz="2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内使用，容器开 </a:t>
            </a:r>
            <a:r>
              <a:rPr sz="2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启时注明日期、</a:t>
            </a:r>
            <a:endParaRPr lang="SimHei" altLang="SimHei" sz="2100"/>
          </a:p>
          <a:p>
            <a:pPr marL="692150" algn="l" rtl="0" eaLnBrk="0">
              <a:lnSpc>
                <a:spcPct val="98000"/>
              </a:lnSpc>
              <a:spcBef>
                <a:spcPts val="529"/>
              </a:spcBef>
            </a:pPr>
            <a:r>
              <a:rPr sz="2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时间</a:t>
            </a:r>
            <a:endParaRPr lang="SimHei" altLang="SimHei" sz="2100"/>
          </a:p>
        </p:txBody>
      </p:sp>
      <p:sp>
        <p:nvSpPr>
          <p:cNvPr id="32" name="textbox 32"/>
          <p:cNvSpPr/>
          <p:nvPr/>
        </p:nvSpPr>
        <p:spPr>
          <a:xfrm>
            <a:off x="7937522" y="3657608"/>
            <a:ext cx="1984375" cy="2088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1"/>
              </a:lnSpc>
            </a:pPr>
            <a:endParaRPr lang="Arial" altLang="Arial" sz="100"/>
          </a:p>
          <a:p>
            <a:pPr marL="304165" algn="l" rtl="0" eaLnBrk="0">
              <a:lnSpc>
                <a:spcPct val="96000"/>
              </a:lnSpc>
            </a:pPr>
            <a:r>
              <a:rPr sz="27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现用现配</a:t>
            </a:r>
            <a:endParaRPr lang="SimHei" altLang="SimHei" sz="27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638"/>
              </a:spcBef>
            </a:pP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配制的消毒液注</a:t>
            </a:r>
            <a:endParaRPr lang="SimHei" altLang="SimHei" sz="2100"/>
          </a:p>
          <a:p>
            <a:pPr marL="100964" indent="-75564" algn="l" rtl="0" eaLnBrk="0">
              <a:lnSpc>
                <a:spcPct val="122000"/>
              </a:lnSpc>
              <a:spcBef>
                <a:spcPts val="35"/>
              </a:spcBef>
            </a:pP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明名称、浓度和</a:t>
            </a: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时间，现用现配</a:t>
            </a:r>
            <a:endParaRPr lang="SimHei" altLang="SimHei" sz="2100"/>
          </a:p>
        </p:txBody>
      </p:sp>
      <p:sp>
        <p:nvSpPr>
          <p:cNvPr id="34" name="textbox 34"/>
          <p:cNvSpPr/>
          <p:nvPr/>
        </p:nvSpPr>
        <p:spPr>
          <a:xfrm>
            <a:off x="1928992" y="2346860"/>
            <a:ext cx="6958965" cy="354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47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4100" b="1" kern="0" spc="-60" baseline="-508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3300" b="1" kern="0" spc="-60" baseline="473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</a:t>
            </a:r>
            <a:r>
              <a:rPr sz="3300" b="1" kern="0" spc="-60" baseline="473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3300" baseline="4735"/>
          </a:p>
        </p:txBody>
      </p:sp>
      <p:sp>
        <p:nvSpPr>
          <p:cNvPr id="36" name="textbox 36"/>
          <p:cNvSpPr/>
          <p:nvPr/>
        </p:nvSpPr>
        <p:spPr>
          <a:xfrm>
            <a:off x="176343" y="954930"/>
            <a:ext cx="3345179" cy="421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34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2700" kern="0" spc="11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700" b="1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1346192" y="3162330"/>
            <a:ext cx="8940858" cy="1873242"/>
            <a:chExt cx="8940858" cy="1873242"/>
          </a:xfrm>
        </p:grpSpPr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8940858" cy="1873242"/>
            </a:xfrm>
            <a:prstGeom prst="rect">
              <a:avLst/>
            </a:prstGeom>
          </p:spPr>
        </p:pic>
        <p:sp>
          <p:nvSpPr>
            <p:cNvPr id="40" name="textbox 40"/>
            <p:cNvSpPr/>
            <p:nvPr/>
          </p:nvSpPr>
          <p:spPr>
            <a:xfrm>
              <a:off x="-12700" y="-12700"/>
              <a:ext cx="8966834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marL="862964" algn="l" rtl="0" eaLnBrk="0">
                <a:lnSpc>
                  <a:spcPct val="87000"/>
                </a:lnSpc>
                <a:spcBef>
                  <a:spcPts val="1"/>
                </a:spcBef>
              </a:pPr>
              <a:r>
                <a:rPr sz="2000" kern="0" spc="1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一般诊疗用品(体温表、</a:t>
              </a:r>
              <a:r>
                <a:rPr sz="2000" kern="0" spc="1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引流瓶、止血带、服药杯等)每次用</a:t>
              </a:r>
              <a:endParaRPr lang="SimHei" altLang="SimHei" sz="2000"/>
            </a:p>
            <a:p>
              <a:pPr marL="907414" indent="-37465" algn="l" rtl="0" eaLnBrk="0">
                <a:lnSpc>
                  <a:spcPct val="127000"/>
                </a:lnSpc>
                <a:spcBef>
                  <a:spcPts val="41"/>
                </a:spcBef>
              </a:pPr>
              <a:r>
                <a:rPr sz="2000" kern="0" spc="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后及时清洁消毒处理，湿化</a:t>
              </a:r>
              <a:r>
                <a:rPr sz="20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瓶由供应室统一回收清洗消毒，每       </a:t>
              </a:r>
              <a:r>
                <a:rPr sz="20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日更换，使用前加灭菌水。</a:t>
              </a:r>
              <a:endParaRPr lang="SimHei" altLang="SimHei" sz="2000"/>
            </a:p>
          </p:txBody>
        </p:sp>
      </p:grpSp>
      <p:sp>
        <p:nvSpPr>
          <p:cNvPr id="42" name="textbox 42"/>
          <p:cNvSpPr/>
          <p:nvPr/>
        </p:nvSpPr>
        <p:spPr>
          <a:xfrm>
            <a:off x="176888" y="917809"/>
            <a:ext cx="4604384" cy="2623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5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11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3000" kern="0" spc="56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0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3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677035" algn="l" rtl="0" eaLnBrk="0">
              <a:lnSpc>
                <a:spcPct val="96000"/>
              </a:lnSpc>
              <a:spcBef>
                <a:spcPts val="2"/>
              </a:spcBef>
              <a:tabLst>
                <a:tab pos="2089785"/>
              </a:tabLst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及时清洁消毒处理</a:t>
            </a:r>
            <a:endParaRPr lang="SimHei" altLang="SimHei" sz="24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" y="2470177"/>
            <a:ext cx="857289" cy="101599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2183" y="1898653"/>
            <a:ext cx="9512312" cy="4330714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4400573" y="3524790"/>
            <a:ext cx="2312035" cy="2480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18"/>
              </a:lnSpc>
            </a:pPr>
            <a:endParaRPr lang="Arial" altLang="Arial" sz="100"/>
          </a:p>
          <a:p>
            <a:pPr marL="532765" algn="l" rtl="0" eaLnBrk="0">
              <a:lnSpc>
                <a:spcPct val="85000"/>
              </a:lnSpc>
            </a:pPr>
            <a:r>
              <a:rPr sz="26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随时消毒</a:t>
            </a:r>
            <a:endParaRPr lang="SimHei" altLang="SimHei" sz="2600"/>
          </a:p>
          <a:p>
            <a:pPr marL="513715" algn="l" rtl="0" eaLnBrk="0">
              <a:lnSpc>
                <a:spcPts val="3270"/>
              </a:lnSpc>
            </a:pPr>
            <a:r>
              <a:rPr sz="26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记录完整</a:t>
            </a:r>
            <a:endParaRPr lang="SimHei" altLang="SimHei" sz="26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12700" algn="l" rtl="0" eaLnBrk="0">
              <a:lnSpc>
                <a:spcPct val="89000"/>
              </a:lnSpc>
              <a:spcBef>
                <a:spcPts val="575"/>
              </a:spcBef>
            </a:pPr>
            <a:r>
              <a:rPr sz="1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运送工具，每日消毒</a:t>
            </a:r>
            <a:r>
              <a:rPr sz="1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endParaRPr lang="SimHei" altLang="SimHei" sz="1900"/>
          </a:p>
          <a:p>
            <a:pPr marL="37465" indent="50165" algn="l" rtl="0" eaLnBrk="0">
              <a:lnSpc>
                <a:spcPct val="118000"/>
              </a:lnSpc>
              <a:spcBef>
                <a:spcPts val="30"/>
              </a:spcBef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120接送病人后及时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对车内用品进行清洁</a:t>
            </a: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消毒处理，记录完整</a:t>
            </a:r>
            <a:endParaRPr lang="SimHei" altLang="SimHei" sz="2000"/>
          </a:p>
        </p:txBody>
      </p:sp>
      <p:sp>
        <p:nvSpPr>
          <p:cNvPr id="50" name="textbox 50"/>
          <p:cNvSpPr/>
          <p:nvPr/>
        </p:nvSpPr>
        <p:spPr>
          <a:xfrm>
            <a:off x="7867694" y="3669838"/>
            <a:ext cx="2049145" cy="2448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78"/>
              </a:lnSpc>
            </a:pPr>
            <a:endParaRPr lang="Arial" altLang="Arial" sz="100"/>
          </a:p>
          <a:p>
            <a:pPr marL="374015" algn="l" rtl="0" eaLnBrk="0">
              <a:lnSpc>
                <a:spcPct val="96000"/>
              </a:lnSpc>
            </a:pPr>
            <a:r>
              <a:rPr sz="2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现用现配</a:t>
            </a:r>
            <a:endParaRPr lang="SimHei" altLang="SimHei" sz="2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605"/>
              </a:spcBef>
            </a:pPr>
            <a:r>
              <a:rPr sz="20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溶酶24</a:t>
            </a:r>
            <a:r>
              <a:rPr sz="20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</a:t>
            </a:r>
            <a:r>
              <a:rPr sz="20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内使用、</a:t>
            </a:r>
            <a:endParaRPr lang="SimHei" altLang="SimHei" sz="2000"/>
          </a:p>
          <a:p>
            <a:pPr marL="12700" algn="l" rtl="0" eaLnBrk="0">
              <a:lnSpc>
                <a:spcPct val="94000"/>
              </a:lnSpc>
              <a:spcBef>
                <a:spcPts val="60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注明开启日期、时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间，静脉用药现用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现配，超过2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后不</a:t>
            </a:r>
            <a:endParaRPr lang="SimHei" altLang="SimHei" sz="2000"/>
          </a:p>
          <a:p>
            <a:pPr marL="634365" algn="l" rtl="0" eaLnBrk="0">
              <a:lnSpc>
                <a:spcPct val="96000"/>
              </a:lnSpc>
              <a:spcBef>
                <a:spcPts val="184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得使用</a:t>
            </a:r>
            <a:endParaRPr lang="SimHei" altLang="SimHei" sz="2000"/>
          </a:p>
        </p:txBody>
      </p:sp>
      <p:sp>
        <p:nvSpPr>
          <p:cNvPr id="52" name="textbox 52"/>
          <p:cNvSpPr/>
          <p:nvPr/>
        </p:nvSpPr>
        <p:spPr>
          <a:xfrm>
            <a:off x="1149351" y="3695248"/>
            <a:ext cx="1991360" cy="2330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marL="50165" algn="l" rtl="0" eaLnBrk="0">
              <a:lnSpc>
                <a:spcPct val="96000"/>
              </a:lnSpc>
            </a:pPr>
            <a:r>
              <a:rPr sz="26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及时清洁记录</a:t>
            </a:r>
            <a:endParaRPr lang="SimHei" altLang="SimHei" sz="26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105000"/>
              </a:lnSpc>
              <a:spcBef>
                <a:spcPts val="601"/>
              </a:spcBef>
            </a:pP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用后的仪器(监护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仪、吸痰器等)及</a:t>
            </a:r>
            <a:endParaRPr lang="SimHei" altLang="SimHei" sz="2000"/>
          </a:p>
          <a:p>
            <a:pPr marL="12700" algn="l" rtl="0" eaLnBrk="0">
              <a:lnSpc>
                <a:spcPct val="92000"/>
              </a:lnSpc>
              <a:spcBef>
                <a:spcPts val="320"/>
              </a:spcBef>
            </a:pPr>
            <a:r>
              <a:rPr sz="2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时清洁消毒处理，</a:t>
            </a:r>
            <a:endParaRPr lang="SimHei" altLang="SimHei" sz="20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488950" algn="l" rtl="0" eaLnBrk="0">
              <a:lnSpc>
                <a:spcPts val="2272"/>
              </a:lnSpc>
              <a:spcBef>
                <a:spcPts val="5"/>
              </a:spcBef>
            </a:pP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有记录。</a:t>
            </a:r>
            <a:endParaRPr lang="SimHei" altLang="SimHei" sz="1800"/>
          </a:p>
        </p:txBody>
      </p:sp>
      <p:sp>
        <p:nvSpPr>
          <p:cNvPr id="54" name="textbox 54"/>
          <p:cNvSpPr/>
          <p:nvPr/>
        </p:nvSpPr>
        <p:spPr>
          <a:xfrm>
            <a:off x="1935119" y="2337877"/>
            <a:ext cx="6940550" cy="342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00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4000" b="1" kern="0" spc="-50" baseline="-390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2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06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</a:t>
            </a:r>
            <a:r>
              <a:rPr sz="3000" b="1" kern="0" spc="-50" baseline="347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07</a:t>
            </a:r>
            <a:endParaRPr lang="SimSun" altLang="SimSun" sz="3000" baseline="3472"/>
          </a:p>
        </p:txBody>
      </p:sp>
      <p:sp>
        <p:nvSpPr>
          <p:cNvPr id="56" name="textbox 56"/>
          <p:cNvSpPr/>
          <p:nvPr/>
        </p:nvSpPr>
        <p:spPr>
          <a:xfrm>
            <a:off x="177070" y="905435"/>
            <a:ext cx="3345815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3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3100" kern="0" spc="48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1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84220" y="4000520"/>
            <a:ext cx="768427" cy="704857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1612910" y="4613940"/>
            <a:ext cx="7630794" cy="1289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3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静脉穿刺一人一带一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消毒，执行一人一针—管一灭菌。注射时碘伏、酒</a:t>
            </a:r>
            <a:endParaRPr lang="SimHei" altLang="SimHei" sz="2000"/>
          </a:p>
          <a:p>
            <a:pPr marL="12700" algn="l" rtl="0" eaLnBrk="0">
              <a:lnSpc>
                <a:spcPct val="104000"/>
              </a:lnSpc>
              <a:spcBef>
                <a:spcPts val="261"/>
              </a:spcBef>
            </a:pP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精擦拭消毒2遍，爱尔碘消毒一遍，直径≥5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cm</a:t>
            </a:r>
            <a:r>
              <a:rPr sz="20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60ml   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小瓶消毒液开启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后有效期3天，500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ml</a:t>
            </a:r>
            <a:r>
              <a:rPr sz="2000" kern="0" spc="-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消毒液开启后有效期7天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。手消毒液开启后有效期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30天。</a:t>
            </a:r>
            <a:endParaRPr lang="SimHei" altLang="SimHei" sz="2000"/>
          </a:p>
        </p:txBody>
      </p:sp>
      <p:sp>
        <p:nvSpPr>
          <p:cNvPr id="62" name="textbox 62"/>
          <p:cNvSpPr/>
          <p:nvPr/>
        </p:nvSpPr>
        <p:spPr>
          <a:xfrm>
            <a:off x="184165" y="911066"/>
            <a:ext cx="4184015" cy="1301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kern="0" spc="5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3100" kern="0" spc="40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31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algn="r" rtl="0" eaLnBrk="0">
              <a:lnSpc>
                <a:spcPct val="96000"/>
              </a:lnSpc>
              <a:spcBef>
                <a:spcPts val="5"/>
              </a:spcBef>
            </a:pPr>
            <a:r>
              <a:rPr sz="2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及时清洁消毒处理</a:t>
            </a:r>
            <a:endParaRPr lang="SimHei" altLang="SimHei" sz="2400"/>
          </a:p>
        </p:txBody>
      </p:sp>
      <p:sp>
        <p:nvSpPr>
          <p:cNvPr id="64" name="textbox 64"/>
          <p:cNvSpPr/>
          <p:nvPr/>
        </p:nvSpPr>
        <p:spPr>
          <a:xfrm>
            <a:off x="1860569" y="2505721"/>
            <a:ext cx="7239000" cy="697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6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棉球、棉棒、纱布等应注明开启时间，</a:t>
            </a:r>
            <a:r>
              <a:rPr sz="2000" kern="0" spc="7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一经打开，使用时间最</a:t>
            </a:r>
            <a:endParaRPr lang="SimHei" altLang="SimHei" sz="2000"/>
          </a:p>
          <a:p>
            <a:pPr marL="12700" algn="l" rtl="0" eaLnBrk="0">
              <a:lnSpc>
                <a:spcPts val="3258"/>
              </a:lnSpc>
            </a:pPr>
            <a:r>
              <a:rPr sz="2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长不得超过24</a:t>
            </a:r>
            <a:r>
              <a:rPr sz="2000" kern="0" spc="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</a:t>
            </a:r>
            <a:r>
              <a:rPr sz="2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000"/>
          </a:p>
        </p:txBody>
      </p:sp>
      <p:sp>
        <p:nvSpPr>
          <p:cNvPr id="66" name="textbox 66"/>
          <p:cNvSpPr/>
          <p:nvPr/>
        </p:nvSpPr>
        <p:spPr>
          <a:xfrm>
            <a:off x="1860570" y="3874234"/>
            <a:ext cx="2816225" cy="378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0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一人一针—管一灭菌</a:t>
            </a:r>
            <a:endParaRPr lang="SimHei" altLang="SimHei" sz="24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65186" y="1879594"/>
            <a:ext cx="812805" cy="787368"/>
          </a:xfrm>
          <a:prstGeom prst="rect">
            <a:avLst/>
          </a:prstGeom>
        </p:spPr>
      </p:pic>
      <p:sp>
        <p:nvSpPr>
          <p:cNvPr id="70" name="rect"/>
          <p:cNvSpPr/>
          <p:nvPr/>
        </p:nvSpPr>
        <p:spPr>
          <a:xfrm>
            <a:off x="1028705" y="3282957"/>
            <a:ext cx="8832856" cy="12706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2" name="picture 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35014" y="6013448"/>
            <a:ext cx="8724958" cy="12705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695438" y="4298951"/>
            <a:ext cx="8356571" cy="12705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727197" y="2241552"/>
            <a:ext cx="8324811" cy="12705"/>
          </a:xfrm>
          <a:prstGeom prst="rect">
            <a:avLst/>
          </a:prstGeom>
        </p:spPr>
      </p:pic>
      <p:sp>
        <p:nvSpPr>
          <p:cNvPr id="78" name="rect"/>
          <p:cNvSpPr/>
          <p:nvPr/>
        </p:nvSpPr>
        <p:spPr>
          <a:xfrm>
            <a:off x="1054047" y="4629144"/>
            <a:ext cx="6416" cy="1422420"/>
          </a:xfrm>
          <a:prstGeom prst="rect">
            <a:avLst/>
          </a:prstGeom>
          <a:solidFill>
            <a:srgbClr val="FFA5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rect"/>
          <p:cNvSpPr/>
          <p:nvPr/>
        </p:nvSpPr>
        <p:spPr>
          <a:xfrm>
            <a:off x="1054047" y="2425708"/>
            <a:ext cx="6416" cy="882660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9458" y="1905006"/>
            <a:ext cx="9544072" cy="4330714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4425915" y="3707241"/>
            <a:ext cx="2247264" cy="2315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71"/>
              </a:lnSpc>
            </a:pPr>
            <a:endParaRPr lang="Arial" altLang="Arial" sz="100"/>
          </a:p>
          <a:p>
            <a:pPr marL="234950" algn="l" rtl="0" eaLnBrk="0">
              <a:lnSpc>
                <a:spcPct val="98000"/>
              </a:lnSpc>
            </a:pPr>
            <a:r>
              <a:rPr sz="24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清洗维护记录</a:t>
            </a:r>
            <a:endParaRPr lang="SimHei" altLang="SimHei" sz="2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2700" algn="l" rtl="0" eaLnBrk="0">
              <a:lnSpc>
                <a:spcPct val="111000"/>
              </a:lnSpc>
              <a:spcBef>
                <a:spcPts val="2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循环风紫外线及其它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空气净化消毒机器有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消毒记录及清洗维护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记录</a:t>
            </a:r>
            <a:endParaRPr lang="SimHei" altLang="SimHei" sz="2000"/>
          </a:p>
        </p:txBody>
      </p:sp>
      <p:sp>
        <p:nvSpPr>
          <p:cNvPr id="86" name="textbox 86"/>
          <p:cNvSpPr/>
          <p:nvPr/>
        </p:nvSpPr>
        <p:spPr>
          <a:xfrm>
            <a:off x="7886727" y="3656419"/>
            <a:ext cx="2005964" cy="2371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578"/>
              </a:lnSpc>
            </a:pPr>
            <a:endParaRPr lang="Arial" altLang="Arial" sz="100"/>
          </a:p>
          <a:p>
            <a:pPr marL="386715" algn="l" rtl="0" eaLnBrk="0">
              <a:lnSpc>
                <a:spcPct val="92000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分开使用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分开清洗</a:t>
            </a:r>
            <a:endParaRPr lang="SimHei" altLang="SimHei" sz="24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608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拖布、布巾分开使</a:t>
            </a:r>
            <a:endParaRPr lang="SimHei" altLang="SimHei" sz="2000"/>
          </a:p>
          <a:p>
            <a:pPr marL="12700" algn="l" rtl="0" eaLnBrk="0">
              <a:lnSpc>
                <a:spcPct val="92000"/>
              </a:lnSpc>
              <a:spcBef>
                <a:spcPts val="354"/>
              </a:spcBef>
            </a:pP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用，分开清洗，拖</a:t>
            </a:r>
            <a:endParaRPr lang="SimHei" altLang="SimHei" sz="2000"/>
          </a:p>
          <a:p>
            <a:pPr marL="12700" algn="l" rtl="0" eaLnBrk="0">
              <a:lnSpc>
                <a:spcPct val="92000"/>
              </a:lnSpc>
              <a:spcBef>
                <a:spcPts val="642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布标识清楚，消毒</a:t>
            </a:r>
            <a:endParaRPr lang="SimHei" altLang="SimHei" sz="2000"/>
          </a:p>
          <a:p>
            <a:pPr algn="l" rtl="0" eaLnBrk="0">
              <a:lnSpc>
                <a:spcPct val="107000"/>
              </a:lnSpc>
            </a:pPr>
            <a:endParaRPr lang="Arial" altLang="Arial" sz="500"/>
          </a:p>
          <a:p>
            <a:pPr marL="386715" algn="l" rtl="0" eaLnBrk="0">
              <a:lnSpc>
                <a:spcPct val="95000"/>
              </a:lnSpc>
            </a:pP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后悬挂晾干</a:t>
            </a:r>
            <a:endParaRPr lang="SimHei" altLang="SimHei" sz="2000"/>
          </a:p>
        </p:txBody>
      </p:sp>
      <p:sp>
        <p:nvSpPr>
          <p:cNvPr id="88" name="textbox 88"/>
          <p:cNvSpPr/>
          <p:nvPr/>
        </p:nvSpPr>
        <p:spPr>
          <a:xfrm>
            <a:off x="1168386" y="3751636"/>
            <a:ext cx="1987550" cy="2287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7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4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空气消毒记录</a:t>
            </a:r>
            <a:endParaRPr lang="SimHei" altLang="SimHei" sz="24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90500" algn="l" rtl="0" eaLnBrk="0">
              <a:lnSpc>
                <a:spcPct val="114000"/>
              </a:lnSpc>
              <a:spcBef>
                <a:spcPts val="6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空气消毒记录完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整，使用中灯无</a:t>
            </a:r>
            <a:r>
              <a:rPr sz="2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灰尘，强度不低于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70uW/cm2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2000"/>
          </a:p>
        </p:txBody>
      </p:sp>
      <p:sp>
        <p:nvSpPr>
          <p:cNvPr id="90" name="textbox 90"/>
          <p:cNvSpPr/>
          <p:nvPr/>
        </p:nvSpPr>
        <p:spPr>
          <a:xfrm>
            <a:off x="1948661" y="2327994"/>
            <a:ext cx="6916419" cy="389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0"/>
              </a:lnSpc>
            </a:pPr>
            <a:endParaRPr lang="Arial" altLang="Arial" sz="100"/>
          </a:p>
          <a:p>
            <a:pPr algn="r" rtl="0" eaLnBrk="0">
              <a:lnSpc>
                <a:spcPct val="80000"/>
              </a:lnSpc>
            </a:pPr>
            <a:r>
              <a:rPr sz="4600" b="1" kern="0" spc="-170" baseline="-452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r>
              <a:rPr sz="2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</a:t>
            </a:r>
            <a:r>
              <a:rPr sz="3000" b="1" kern="0" spc="-80" baseline="868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0" b="1" kern="0" spc="-80" baseline="868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endParaRPr lang="SimSun" altLang="SimSun" sz="3000" baseline="8681"/>
          </a:p>
        </p:txBody>
      </p:sp>
      <p:sp>
        <p:nvSpPr>
          <p:cNvPr id="92" name="textbox 92"/>
          <p:cNvSpPr/>
          <p:nvPr/>
        </p:nvSpPr>
        <p:spPr>
          <a:xfrm>
            <a:off x="176979" y="911622"/>
            <a:ext cx="3345815" cy="471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44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000" b="1" kern="0" spc="12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3000" kern="0" spc="52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0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7831" y="1809714"/>
            <a:ext cx="10439325" cy="4324361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3835426" y="4531293"/>
            <a:ext cx="3463290" cy="1372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  <a:spcBef>
                <a:spcPts val="1"/>
              </a:spcBef>
            </a:pP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医疗区域生活，治疗室、换药室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等保持清洁，定期消毒，无可见</a:t>
            </a:r>
            <a:r>
              <a:rPr sz="2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灰尘，卫生死角。物品橱内物品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摆放次序正确，先期先用。</a:t>
            </a:r>
            <a:endParaRPr lang="SimHei" altLang="SimHei" sz="2000"/>
          </a:p>
        </p:txBody>
      </p:sp>
      <p:sp>
        <p:nvSpPr>
          <p:cNvPr id="98" name="textbox 98"/>
          <p:cNvSpPr/>
          <p:nvPr/>
        </p:nvSpPr>
        <p:spPr>
          <a:xfrm>
            <a:off x="8394664" y="3557658"/>
            <a:ext cx="2011679" cy="2000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1"/>
              </a:lnSpc>
            </a:pPr>
            <a:endParaRPr lang="Arial" altLang="Arial" sz="100"/>
          </a:p>
          <a:p>
            <a:pPr marL="260350" indent="132714" algn="l" rtl="0" eaLnBrk="0">
              <a:lnSpc>
                <a:spcPct val="99000"/>
              </a:lnSpc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衣帽整洁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000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操作戴口罩</a:t>
            </a:r>
            <a:endParaRPr lang="SimHei" altLang="SimHei" sz="2000"/>
          </a:p>
          <a:p>
            <a:pPr algn="l" rtl="0" eaLnBrk="0">
              <a:lnSpc>
                <a:spcPct val="16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08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进治疗室、换药室</a:t>
            </a:r>
            <a:endParaRPr lang="SimHei" altLang="SimHei" sz="2000"/>
          </a:p>
          <a:p>
            <a:pPr marL="488950" indent="-476250" algn="l" rtl="0" eaLnBrk="0">
              <a:lnSpc>
                <a:spcPct val="108000"/>
              </a:lnSpc>
              <a:spcBef>
                <a:spcPts val="351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衣帽整洁，操作时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戴口罩。</a:t>
            </a:r>
            <a:endParaRPr lang="SimHei" altLang="SimHei" sz="2000"/>
          </a:p>
        </p:txBody>
      </p:sp>
      <p:sp>
        <p:nvSpPr>
          <p:cNvPr id="100" name="textbox 100"/>
          <p:cNvSpPr/>
          <p:nvPr/>
        </p:nvSpPr>
        <p:spPr>
          <a:xfrm>
            <a:off x="533411" y="4544311"/>
            <a:ext cx="2200275" cy="1357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  <a:spcBef>
                <a:spcPts val="1"/>
              </a:spcBef>
            </a:pP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床单位终末消毒及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时、彻底，擦床头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桌有专用巾，</a:t>
            </a:r>
            <a:r>
              <a:rPr sz="1900" kern="0" spc="5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一桌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一巾，</a:t>
            </a:r>
            <a:r>
              <a:rPr sz="18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一用一消毒。</a:t>
            </a:r>
            <a:endParaRPr lang="SimHei" altLang="SimHei" sz="1800"/>
          </a:p>
        </p:txBody>
      </p:sp>
      <p:sp>
        <p:nvSpPr>
          <p:cNvPr id="102" name="textbox 102"/>
          <p:cNvSpPr/>
          <p:nvPr/>
        </p:nvSpPr>
        <p:spPr>
          <a:xfrm>
            <a:off x="800105" y="3558845"/>
            <a:ext cx="6277609" cy="466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3472"/>
              </a:lnSpc>
            </a:pPr>
            <a:r>
              <a:rPr sz="4200" kern="0" spc="-230" baseline="-4228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一用一消毒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</a:t>
            </a:r>
            <a:r>
              <a:rPr sz="2700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保持清洁</a:t>
            </a:r>
            <a:r>
              <a:rPr sz="2700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，定</a:t>
            </a:r>
            <a:r>
              <a:rPr sz="2700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期消</a:t>
            </a:r>
            <a:r>
              <a:rPr sz="27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</a:t>
            </a:r>
            <a:endParaRPr lang="SimHei" altLang="SimHei" sz="2700"/>
          </a:p>
        </p:txBody>
      </p:sp>
      <p:sp>
        <p:nvSpPr>
          <p:cNvPr id="104" name="textbox 104"/>
          <p:cNvSpPr/>
          <p:nvPr/>
        </p:nvSpPr>
        <p:spPr>
          <a:xfrm>
            <a:off x="1427348" y="2240744"/>
            <a:ext cx="8012430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43"/>
              </a:lnSpc>
            </a:pPr>
            <a:endParaRPr lang="Arial" altLang="Arial" sz="100"/>
          </a:p>
          <a:p>
            <a:pPr algn="r" rtl="0" eaLnBrk="0">
              <a:lnSpc>
                <a:spcPct val="84000"/>
              </a:lnSpc>
            </a:pPr>
            <a:r>
              <a:rPr sz="26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</a:t>
            </a:r>
            <a:r>
              <a:rPr sz="19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14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</a:t>
            </a:r>
            <a:r>
              <a:rPr sz="2600" b="1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endParaRPr lang="SimSun" altLang="SimSun" sz="2600"/>
          </a:p>
        </p:txBody>
      </p:sp>
      <p:sp>
        <p:nvSpPr>
          <p:cNvPr id="106" name="textbox 106"/>
          <p:cNvSpPr/>
          <p:nvPr/>
        </p:nvSpPr>
        <p:spPr>
          <a:xfrm>
            <a:off x="176434" y="948743"/>
            <a:ext cx="3345815" cy="427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700" b="1" kern="0" spc="34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2700" kern="0" spc="11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700" b="1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7365959" y="4835618"/>
            <a:ext cx="3169285" cy="145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algn="l" rtl="0" eaLnBrk="0">
              <a:lnSpc>
                <a:spcPct val="101000"/>
              </a:lnSpc>
            </a:pPr>
            <a:r>
              <a:rPr sz="1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感染病人与非感染病人分开安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置 ，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MDRO  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病人无法单独安置</a:t>
            </a: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时，同种病原体病人同室隔离</a:t>
            </a:r>
            <a:r>
              <a:rPr sz="18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endParaRPr lang="SimHei" altLang="SimHei" sz="1800"/>
          </a:p>
          <a:p>
            <a:pPr marL="12700" algn="l" rtl="0" eaLnBrk="0">
              <a:lnSpc>
                <a:spcPct val="92000"/>
              </a:lnSpc>
              <a:spcBef>
                <a:spcPts val="161"/>
              </a:spcBef>
            </a:pPr>
            <a:r>
              <a:rPr sz="1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用物固定，感染预防控制措施</a:t>
            </a:r>
            <a:endParaRPr lang="SimHei" altLang="SimHei" sz="1900"/>
          </a:p>
          <a:p>
            <a:pPr marL="285750" algn="l" rtl="0" eaLnBrk="0">
              <a:lnSpc>
                <a:spcPct val="97000"/>
              </a:lnSpc>
              <a:spcBef>
                <a:spcPts val="247"/>
              </a:spcBef>
            </a:pPr>
            <a:r>
              <a:rPr sz="18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落实到位，有自查记录。</a:t>
            </a:r>
            <a:endParaRPr lang="SimHei" altLang="SimHei" sz="1800"/>
          </a:p>
        </p:txBody>
      </p:sp>
      <p:sp>
        <p:nvSpPr>
          <p:cNvPr id="112" name="textbox 112"/>
          <p:cNvSpPr/>
          <p:nvPr/>
        </p:nvSpPr>
        <p:spPr>
          <a:xfrm>
            <a:off x="514377" y="4930910"/>
            <a:ext cx="2250439" cy="1369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84"/>
              </a:lnSpc>
            </a:pPr>
            <a:endParaRPr lang="Arial" altLang="Arial" sz="100"/>
          </a:p>
          <a:p>
            <a:pPr marL="12700" algn="l" rtl="0" eaLnBrk="0">
              <a:lnSpc>
                <a:spcPct val="116000"/>
              </a:lnSpc>
            </a:pP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床上用品每周更换一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次，有污染时随时更 换，禁止在病房、走</a:t>
            </a: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廊清点污染的被服。</a:t>
            </a:r>
            <a:endParaRPr lang="SimHei" altLang="SimHei" sz="1900"/>
          </a:p>
        </p:txBody>
      </p:sp>
      <p:sp>
        <p:nvSpPr>
          <p:cNvPr id="114" name="textbox 114"/>
          <p:cNvSpPr/>
          <p:nvPr/>
        </p:nvSpPr>
        <p:spPr>
          <a:xfrm>
            <a:off x="1578746" y="2294945"/>
            <a:ext cx="7437755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0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16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</a:t>
            </a:r>
            <a:r>
              <a:rPr sz="2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200" b="1" kern="0" spc="-100" baseline="813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17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</a:t>
            </a:r>
            <a:r>
              <a:rPr sz="3900" b="1" kern="0" spc="-100" baseline="-534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</a:t>
            </a:r>
            <a:endParaRPr lang="SimSun" altLang="SimSun" sz="3900" baseline="-5342"/>
          </a:p>
        </p:txBody>
      </p:sp>
      <p:sp>
        <p:nvSpPr>
          <p:cNvPr id="116" name="textbox 116"/>
          <p:cNvSpPr/>
          <p:nvPr/>
        </p:nvSpPr>
        <p:spPr>
          <a:xfrm>
            <a:off x="7835934" y="3554166"/>
            <a:ext cx="2227579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124"/>
              </a:lnSpc>
            </a:pPr>
            <a:endParaRPr lang="Arial" altLang="Arial" sz="100"/>
          </a:p>
          <a:p>
            <a:pPr marL="456565" indent="-443865" algn="l" rtl="0" eaLnBrk="0">
              <a:lnSpc>
                <a:spcPct val="94000"/>
              </a:lnSpc>
            </a:pP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备皮方法及时机</a:t>
            </a:r>
            <a:r>
              <a:rPr sz="2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符合要求</a:t>
            </a:r>
            <a:endParaRPr lang="SimHei" altLang="SimHei" sz="2600"/>
          </a:p>
        </p:txBody>
      </p:sp>
      <p:sp>
        <p:nvSpPr>
          <p:cNvPr id="118" name="textbox 118"/>
          <p:cNvSpPr/>
          <p:nvPr/>
        </p:nvSpPr>
        <p:spPr>
          <a:xfrm>
            <a:off x="171440" y="911066"/>
            <a:ext cx="3357245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kern="0" spc="6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3100" kern="0" spc="46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3100"/>
          </a:p>
        </p:txBody>
      </p:sp>
      <p:sp>
        <p:nvSpPr>
          <p:cNvPr id="120" name="textbox 120"/>
          <p:cNvSpPr/>
          <p:nvPr/>
        </p:nvSpPr>
        <p:spPr>
          <a:xfrm>
            <a:off x="4051326" y="4961950"/>
            <a:ext cx="2248535" cy="650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035"/>
              </a:lnSpc>
            </a:pPr>
            <a:endParaRPr lang="Arial" altLang="Arial" sz="100"/>
          </a:p>
          <a:p>
            <a:pPr marL="12700" algn="l" rtl="0" eaLnBrk="0">
              <a:lnSpc>
                <a:spcPct val="103000"/>
              </a:lnSpc>
            </a:pP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六项指示卡粘贴在病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历上</a:t>
            </a:r>
            <a:endParaRPr lang="SimHei" altLang="SimHei" sz="2100"/>
          </a:p>
        </p:txBody>
      </p:sp>
      <p:sp>
        <p:nvSpPr>
          <p:cNvPr id="122" name="textbox 122"/>
          <p:cNvSpPr/>
          <p:nvPr/>
        </p:nvSpPr>
        <p:spPr>
          <a:xfrm>
            <a:off x="514377" y="3650779"/>
            <a:ext cx="2228850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6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污染</a:t>
            </a: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时随时更</a:t>
            </a:r>
            <a:r>
              <a:rPr sz="26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换</a:t>
            </a:r>
            <a:endParaRPr lang="SimHei" altLang="SimHei" sz="2600"/>
          </a:p>
        </p:txBody>
      </p:sp>
      <p:sp>
        <p:nvSpPr>
          <p:cNvPr id="124" name="textbox 124"/>
          <p:cNvSpPr/>
          <p:nvPr/>
        </p:nvSpPr>
        <p:spPr>
          <a:xfrm>
            <a:off x="4267225" y="3631720"/>
            <a:ext cx="1940560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粘贴在病历上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828785" y="2158966"/>
            <a:ext cx="7016794" cy="3854482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273027" y="2780463"/>
            <a:ext cx="2912110" cy="1066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5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250mg/L</a:t>
            </a:r>
            <a:r>
              <a:rPr sz="25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有效氯消毒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液使用范围：(作用</a:t>
            </a:r>
            <a:r>
              <a:rPr sz="2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30分钟)</a:t>
            </a:r>
            <a:endParaRPr lang="SimHei" altLang="SimHei" sz="2500"/>
          </a:p>
        </p:txBody>
      </p:sp>
      <p:sp>
        <p:nvSpPr>
          <p:cNvPr id="130" name="textbox 130"/>
          <p:cNvSpPr/>
          <p:nvPr/>
        </p:nvSpPr>
        <p:spPr>
          <a:xfrm>
            <a:off x="603239" y="5256918"/>
            <a:ext cx="2569210" cy="1129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2000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mg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/L</a:t>
            </a:r>
            <a:r>
              <a:rPr sz="25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有效氯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消毒液使用范围：</a:t>
            </a:r>
            <a:endParaRPr lang="SimHei" altLang="SimHei" sz="2500"/>
          </a:p>
          <a:p>
            <a:pPr marL="118745" algn="l" rtl="0" eaLnBrk="0">
              <a:lnSpc>
                <a:spcPct val="97000"/>
              </a:lnSpc>
              <a:spcBef>
                <a:spcPts val="54"/>
              </a:spcBef>
            </a:pPr>
            <a:r>
              <a:rPr sz="25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(作用30分钟)</a:t>
            </a:r>
            <a:endParaRPr lang="SimHei" altLang="SimHei" sz="2500"/>
          </a:p>
        </p:txBody>
      </p:sp>
      <p:sp>
        <p:nvSpPr>
          <p:cNvPr id="132" name="textbox 132"/>
          <p:cNvSpPr/>
          <p:nvPr/>
        </p:nvSpPr>
        <p:spPr>
          <a:xfrm>
            <a:off x="7308856" y="4837860"/>
            <a:ext cx="2568575" cy="1127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"/>
          </a:p>
          <a:p>
            <a:pPr marL="18415" indent="-5714" algn="l" rtl="0" eaLnBrk="0">
              <a:lnSpc>
                <a:spcPct val="96000"/>
              </a:lnSpc>
              <a:spcBef>
                <a:spcPts val="1"/>
              </a:spcBef>
            </a:pP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1000mg/L</a:t>
            </a:r>
            <a:r>
              <a:rPr sz="2500" kern="0" spc="7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有效氯 </a:t>
            </a:r>
            <a:r>
              <a:rPr sz="25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消毒液使用范围：</a:t>
            </a:r>
            <a:r>
              <a:rPr sz="2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(作用30分钟)</a:t>
            </a:r>
            <a:endParaRPr lang="SimHei" altLang="SimHei" sz="2500"/>
          </a:p>
        </p:txBody>
      </p:sp>
      <p:sp>
        <p:nvSpPr>
          <p:cNvPr id="134" name="textbox 134"/>
          <p:cNvSpPr/>
          <p:nvPr/>
        </p:nvSpPr>
        <p:spPr>
          <a:xfrm>
            <a:off x="7867694" y="2196232"/>
            <a:ext cx="2315210" cy="1127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"/>
          </a:p>
          <a:p>
            <a:pPr marL="12700" indent="12064" algn="l" rtl="0" eaLnBrk="0">
              <a:lnSpc>
                <a:spcPct val="96000"/>
              </a:lnSpc>
              <a:spcBef>
                <a:spcPts val="1"/>
              </a:spcBef>
            </a:pP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500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mg</a:t>
            </a:r>
            <a:r>
              <a:rPr sz="2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/L 有效氯</a:t>
            </a:r>
            <a:r>
              <a:rPr sz="25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消毒液使用范围</a:t>
            </a:r>
            <a:r>
              <a:rPr sz="25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(作用30分钟)</a:t>
            </a:r>
            <a:endParaRPr lang="SimHei" altLang="SimHei" sz="2500"/>
          </a:p>
        </p:txBody>
      </p:sp>
      <p:sp>
        <p:nvSpPr>
          <p:cNvPr id="136" name="textbox 136"/>
          <p:cNvSpPr/>
          <p:nvPr/>
        </p:nvSpPr>
        <p:spPr>
          <a:xfrm>
            <a:off x="171440" y="892521"/>
            <a:ext cx="3331209" cy="494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200" kern="0" spc="-3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3200" kern="0" spc="33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4330745" y="3805230"/>
            <a:ext cx="5601334" cy="865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84"/>
              </a:lnSpc>
            </a:pPr>
            <a:endParaRPr lang="Arial" altLang="Arial" sz="100"/>
          </a:p>
          <a:p>
            <a:pPr marL="240665" algn="l" rtl="0" eaLnBrk="0">
              <a:lnSpc>
                <a:spcPct val="95000"/>
              </a:lnSpc>
            </a:pP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接触皮肤的一般诊疗用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品(如：体温计、听诊器、</a:t>
            </a:r>
            <a:endParaRPr lang="SimHei" altLang="SimHei" sz="1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2700" algn="l" rtl="0" eaLnBrk="0">
              <a:lnSpc>
                <a:spcPct val="92000"/>
              </a:lnSpc>
              <a:spcBef>
                <a:spcPts val="5"/>
              </a:spcBef>
            </a:pPr>
            <a:r>
              <a:rPr sz="1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血压计袖带等，浸泡10分钟或喷洒作用10-30分钟)</a:t>
            </a:r>
            <a:endParaRPr lang="SimHei" altLang="SimHei" sz="1900"/>
          </a:p>
        </p:txBody>
      </p:sp>
      <p:sp>
        <p:nvSpPr>
          <p:cNvPr id="142" name="textbox 142"/>
          <p:cNvSpPr/>
          <p:nvPr/>
        </p:nvSpPr>
        <p:spPr>
          <a:xfrm>
            <a:off x="1416045" y="3349741"/>
            <a:ext cx="1522730" cy="1709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868"/>
              </a:lnSpc>
            </a:pPr>
            <a:endParaRPr lang="Arial" altLang="Arial" sz="100"/>
          </a:p>
          <a:p>
            <a:pPr marL="222250" indent="-209550" algn="l" rtl="0" eaLnBrk="0">
              <a:lnSpc>
                <a:spcPct val="93000"/>
              </a:lnSpc>
            </a:pPr>
            <a:r>
              <a:rPr sz="2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250mg/L</a:t>
            </a:r>
            <a:r>
              <a:rPr sz="2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9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有效氯</a:t>
            </a:r>
            <a:endParaRPr lang="SimHei" altLang="SimHei" sz="2900"/>
          </a:p>
          <a:p>
            <a:pPr marL="233679" indent="-183514" algn="l" rtl="0" eaLnBrk="0">
              <a:lnSpc>
                <a:spcPct val="97000"/>
              </a:lnSpc>
              <a:spcBef>
                <a:spcPts val="15"/>
              </a:spcBef>
            </a:pPr>
            <a:r>
              <a:rPr sz="2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消毒液使</a:t>
            </a:r>
            <a:r>
              <a:rPr sz="2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用范围</a:t>
            </a:r>
            <a:endParaRPr lang="SimHei" altLang="SimHei" sz="2900"/>
          </a:p>
        </p:txBody>
      </p:sp>
      <p:sp>
        <p:nvSpPr>
          <p:cNvPr id="144" name="textbox 144"/>
          <p:cNvSpPr/>
          <p:nvPr/>
        </p:nvSpPr>
        <p:spPr>
          <a:xfrm>
            <a:off x="176707" y="930182"/>
            <a:ext cx="3345815" cy="450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2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900" b="1" kern="0" spc="19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2900" kern="0" spc="64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900" b="1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3098840" y="5099024"/>
            <a:ext cx="6242058" cy="1041404"/>
            <a:chExt cx="6242058" cy="1041404"/>
          </a:xfrm>
        </p:grpSpPr>
        <p:pic>
          <p:nvPicPr>
            <p:cNvPr id="146" name="picture 1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242058" cy="1041404"/>
            </a:xfrm>
            <a:prstGeom prst="rect">
              <a:avLst/>
            </a:prstGeom>
          </p:spPr>
        </p:pic>
        <p:sp>
          <p:nvSpPr>
            <p:cNvPr id="148" name="textbox 148"/>
            <p:cNvSpPr/>
            <p:nvPr/>
          </p:nvSpPr>
          <p:spPr>
            <a:xfrm>
              <a:off x="-12700" y="-12700"/>
              <a:ext cx="6268084" cy="10985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5000"/>
                </a:lnSpc>
              </a:pPr>
              <a:endParaRPr lang="Arial" altLang="Arial" sz="1000"/>
            </a:p>
            <a:p>
              <a:pPr algn="l" rtl="0" eaLnBrk="0">
                <a:lnSpc>
                  <a:spcPct val="8925"/>
                </a:lnSpc>
              </a:pPr>
              <a:endParaRPr lang="Arial" altLang="Arial" sz="100"/>
            </a:p>
            <a:p>
              <a:pPr marL="1510664" indent="-730250" algn="l" rtl="0" eaLnBrk="0">
                <a:lnSpc>
                  <a:spcPct val="107000"/>
                </a:lnSpc>
              </a:pPr>
              <a:r>
                <a:rPr sz="19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被多重耐药菌污染的计算机键</a:t>
              </a:r>
              <a:r>
                <a:rPr sz="19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盘、鼠标、电话机、  </a:t>
              </a:r>
              <a:r>
                <a:rPr sz="19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患者床栏杆、床头柜、门把</a:t>
              </a:r>
              <a:r>
                <a:rPr sz="1900" kern="0" spc="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手、水龙头开关</a:t>
              </a:r>
              <a:endParaRPr lang="SimHei" altLang="SimHei" sz="19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549674" y="2349475"/>
            <a:ext cx="5664186" cy="1060463"/>
            <a:chExt cx="5664186" cy="1060463"/>
          </a:xfrm>
        </p:grpSpPr>
        <p:pic>
          <p:nvPicPr>
            <p:cNvPr id="150" name="picture 15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664186" cy="1060463"/>
            </a:xfrm>
            <a:prstGeom prst="rect">
              <a:avLst/>
            </a:prstGeom>
          </p:spPr>
        </p:pic>
        <p:sp>
          <p:nvSpPr>
            <p:cNvPr id="152" name="textbox 152"/>
            <p:cNvSpPr/>
            <p:nvPr/>
          </p:nvSpPr>
          <p:spPr>
            <a:xfrm>
              <a:off x="-12700" y="-12700"/>
              <a:ext cx="5689600" cy="10864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91000"/>
                </a:lnSpc>
              </a:pPr>
              <a:endParaRPr lang="Arial" altLang="Arial" sz="1000"/>
            </a:p>
            <a:p>
              <a:pPr algn="l" rtl="0" eaLnBrk="0">
                <a:lnSpc>
                  <a:spcPct val="9665"/>
                </a:lnSpc>
              </a:pPr>
              <a:endParaRPr lang="Arial" altLang="Arial" sz="100"/>
            </a:p>
            <a:p>
              <a:pPr marL="1142364" algn="l" rtl="0" eaLnBrk="0">
                <a:lnSpc>
                  <a:spcPct val="85000"/>
                </a:lnSpc>
              </a:pPr>
              <a:r>
                <a:rPr sz="19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被多重耐药菌污染的一般诊疗设备(如：</a:t>
              </a:r>
              <a:endParaRPr lang="SimHei" altLang="SimHei" sz="1900"/>
            </a:p>
            <a:p>
              <a:pPr marL="908050" algn="l" rtl="0" eaLnBrk="0">
                <a:lnSpc>
                  <a:spcPts val="2750"/>
                </a:lnSpc>
              </a:pPr>
              <a:r>
                <a:rPr sz="19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体温计、听诊器、血压计及袖带、输液架等</a:t>
              </a:r>
              <a:endParaRPr lang="SimHei" altLang="SimHei" sz="19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3632227" y="3778248"/>
            <a:ext cx="5587943" cy="1047757"/>
            <a:chExt cx="5587943" cy="1047757"/>
          </a:xfrm>
        </p:grpSpPr>
        <p:pic>
          <p:nvPicPr>
            <p:cNvPr id="154" name="picture 15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587943" cy="1047757"/>
            </a:xfrm>
            <a:prstGeom prst="rect">
              <a:avLst/>
            </a:prstGeom>
          </p:spPr>
        </p:pic>
        <p:sp>
          <p:nvSpPr>
            <p:cNvPr id="156" name="textbox 156"/>
            <p:cNvSpPr/>
            <p:nvPr/>
          </p:nvSpPr>
          <p:spPr>
            <a:xfrm>
              <a:off x="-12700" y="-12700"/>
              <a:ext cx="5613400" cy="10737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83000"/>
                </a:lnSpc>
              </a:pPr>
              <a:endParaRPr lang="Arial" altLang="Arial" sz="1000"/>
            </a:p>
            <a:p>
              <a:pPr algn="l" rtl="0" eaLnBrk="0">
                <a:lnSpc>
                  <a:spcPct val="6288"/>
                </a:lnSpc>
              </a:pPr>
              <a:endParaRPr lang="Arial" altLang="Arial" sz="100"/>
            </a:p>
            <a:p>
              <a:pPr marL="570865" algn="l" rtl="0" eaLnBrk="0">
                <a:lnSpc>
                  <a:spcPct val="85000"/>
                </a:lnSpc>
              </a:pPr>
              <a:r>
                <a:rPr sz="19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被多重耐药菌污染的医疗器</a:t>
              </a:r>
              <a:r>
                <a:rPr sz="19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械面板及旋钮表面</a:t>
              </a:r>
              <a:endParaRPr lang="SimHei" altLang="SimHei" sz="1900"/>
            </a:p>
            <a:p>
              <a:pPr marL="908050" algn="l" rtl="0" eaLnBrk="0">
                <a:lnSpc>
                  <a:spcPts val="2857"/>
                </a:lnSpc>
              </a:pPr>
              <a:r>
                <a:rPr sz="19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(如：心电监护仪、微量</a:t>
              </a:r>
              <a:r>
                <a:rPr sz="19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输液泵、呼吸机)</a:t>
              </a:r>
              <a:endParaRPr lang="SimHei" altLang="SimHei" sz="1900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1422354" y="3464151"/>
            <a:ext cx="1519555" cy="1715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8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</a:t>
            </a:r>
            <a:r>
              <a:rPr sz="2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mg</a:t>
            </a:r>
            <a:r>
              <a:rPr sz="2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/L</a:t>
            </a:r>
            <a:endParaRPr lang="SimSun" altLang="SimSun" sz="2900"/>
          </a:p>
          <a:p>
            <a:pPr marL="44450" algn="l" rtl="0" eaLnBrk="0">
              <a:lnSpc>
                <a:spcPct val="96000"/>
              </a:lnSpc>
              <a:spcBef>
                <a:spcPts val="22"/>
              </a:spcBef>
            </a:pPr>
            <a:r>
              <a:rPr sz="29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有效氯消</a:t>
            </a:r>
            <a:endParaRPr lang="SimHei" altLang="SimHei" sz="2900"/>
          </a:p>
          <a:p>
            <a:pPr marL="393065" indent="-348615" algn="l" rtl="0" eaLnBrk="0">
              <a:lnSpc>
                <a:spcPct val="98000"/>
              </a:lnSpc>
              <a:spcBef>
                <a:spcPts val="7"/>
              </a:spcBef>
            </a:pPr>
            <a:r>
              <a:rPr sz="2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毒液使用</a:t>
            </a:r>
            <a:r>
              <a:rPr sz="2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范围</a:t>
            </a:r>
            <a:endParaRPr lang="SimHei" altLang="SimHei" sz="2900"/>
          </a:p>
        </p:txBody>
      </p:sp>
      <p:sp>
        <p:nvSpPr>
          <p:cNvPr id="160" name="textbox 160"/>
          <p:cNvSpPr/>
          <p:nvPr/>
        </p:nvSpPr>
        <p:spPr>
          <a:xfrm>
            <a:off x="176797" y="923997"/>
            <a:ext cx="3345815" cy="457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31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900" b="1" kern="0" spc="19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2900" kern="0" spc="640">
                <a:solidFill>
                  <a:srgbClr val="FC3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900" b="1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消毒隔离技术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https://d.book118.com/956225111135010030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SimSun</vt:lpstr>
      <vt:lpstr>Times New Roman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2024-08-28T18:01:36.405</cp:lastPrinted>
  <dcterms:created xsi:type="dcterms:W3CDTF">2024-08-28T10:01:36Z</dcterms:created>
  <dcterms:modified xsi:type="dcterms:W3CDTF">2024-08-28T10:01:37Z</dcterms:modified>
</cp:coreProperties>
</file>