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UMTIFN+MAWSCP+MicrosoftYaHei-Bold"/>
      <p:regular r:id="rId19"/>
    </p:embeddedFont>
    <p:embeddedFont>
      <p:font typeface="KUIKLE+MS-UIGothic"/>
      <p:regular r:id="rId20"/>
    </p:embeddedFont>
    <p:embeddedFont>
      <p:font typeface="LUQPLH+MWHTEG+ArialMT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6E1A9-9915-47A1-BDC0-5D6F5CC9E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04AA0-2D47-4FF0-8CCC-71A27277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35CD6-8B8C-48E3-AB21-286B7AEAC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FFE75-54B0-4EAA-9AA3-703580B67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AFCC3-D8BC-4CE9-9831-CDBB52B5D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55F90E-9164-40FD-AF38-CCCFAF011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2B8A5-60D2-4195-94A7-9B7DF8B7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0376E-6F30-4CF9-A6C8-5BADABD1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D6B79-A373-46B5-B90C-858F7F8F9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3B864-AD44-4ADE-A7A7-A1610D8EC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8492C-A6C0-4356-8E5E-763D8099F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41134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UMTIFN+MAWSCP+MicrosoftYaHei-Bold"/>
                <a:cs typeface="UMTIFN+MAWSCP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UMTIFN+MAWSCP+MicrosoftYaHei-Bold"/>
                <a:cs typeface="UMTIFN+MAWSCP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UMTIFN+MAWSCP+MicrosoftYaHei-Bold"/>
                <a:cs typeface="UMTIFN+MAWSCP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UMTIFN+MAWSCP+MicrosoftYaHei-Bold"/>
                <a:cs typeface="UMTIFN+MAWSCP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76015" y="2546234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KUIKLE+MS-UIGothic"/>
                <a:cs typeface="KUIKLE+MS-UIGothic"/>
              </a:rPr>
              <a:t>物流成本分析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KUIKLE+MS-UIGothic"/>
                <a:cs typeface="KUIKL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3100150" cy="2981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QPLH+MWHTEG+ArialMT"/>
                <a:cs typeface="LUQPLH+MWHTE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UIKLE+MS-UIGothic"/>
                <a:cs typeface="KUIKLE+MS-UIGothic"/>
              </a:rPr>
              <a:t>物流成本概述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QPLH+MWHTEG+ArialMT"/>
                <a:cs typeface="LUQPLH+MWHTE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UIKLE+MS-UIGothic"/>
                <a:cs typeface="KUIKLE+MS-UIGothic"/>
              </a:rPr>
              <a:t>物流成本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0000"/>
                </a:solidFill>
                <a:latin typeface="KUIKLE+MS-UIGothic"/>
                <a:cs typeface="KUIKLE+MS-UIGothic"/>
              </a:rPr>
              <a:t>算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QPLH+MWHTEG+ArialMT"/>
                <a:cs typeface="LUQPLH+MWHTE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UIKLE+MS-UIGothic"/>
                <a:cs typeface="KUIKLE+MS-UIGothic"/>
              </a:rPr>
              <a:t>物流成本分析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QPLH+MWHTEG+ArialMT"/>
                <a:cs typeface="LUQPLH+MWHTE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UIKLE+MS-UIGothic"/>
                <a:cs typeface="KUIKLE+MS-UIGothic"/>
              </a:rPr>
              <a:t>物流成本控制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QPLH+MWHTEG+ArialMT"/>
                <a:cs typeface="LUQPLH+MWHTE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UIKLE+MS-UIGothic"/>
                <a:cs typeface="KUIKLE+MS-UIGothic"/>
              </a:rPr>
              <a:t>物流成本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0000"/>
                </a:solidFill>
                <a:latin typeface="KUIKLE+MS-UIGothic"/>
                <a:cs typeface="KUIKLE+MS-UIGothic"/>
              </a:rPr>
              <a:t>化建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UQPLH+MWHTEG+ArialMT"/>
                <a:cs typeface="LUQPLH+MWHTE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KUIKLE+MS-UIGothic"/>
                <a:cs typeface="KUIKLE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KUIKLE+MS-UIGothic"/>
                <a:cs typeface="KUIKLE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MTIFN+MAWSCP+MicrosoftYaHei-Bold"/>
                <a:cs typeface="UMTIFN+MAWSC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MTIFN+MAWSCP+MicrosoftYaHei-Bold"/>
                <a:cs typeface="UMTIFN+MAWSCP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KUIKLE+MS-UIGothic"/>
                <a:cs typeface="KUIKLE+MS-UIGothic"/>
              </a:rPr>
              <a:t>物流成本概述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物流成本的构成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仓储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配送成本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指在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仓储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中所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生的各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指在配送活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中所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生的各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用，包括配送运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、配送管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理、配送人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12389" y="2302247"/>
            <a:ext cx="27007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用，包括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仓库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仓储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运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输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包装成本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采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购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成本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90320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指在采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中所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生的各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用，包括采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物料、采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理、采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37209" y="4929243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指运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中所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生的各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用，包括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物装卸、运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输设备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709159" y="4929243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指在包装活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中所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生的各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用，包括包装材料、包装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、包装制作等。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物流成本的特点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MTIFN+MAWSCP+MicrosoftYaHei-Bold"/>
                <a:cs typeface="UMTIFN+MAWSC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MTIFN+MAWSCP+MicrosoftYaHei-Bold"/>
                <a:cs typeface="UMTIFN+MAWSC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MTIFN+MAWSCP+MicrosoftYaHei-Bold"/>
                <a:cs typeface="UMTIFN+MAWSC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隐</a:t>
            </a:r>
            <a:r>
              <a:rPr sz="2000" spc="25">
                <a:solidFill>
                  <a:srgbClr val="006B73"/>
                </a:solidFill>
                <a:latin typeface="KUIKLE+MS-UIGothic"/>
                <a:cs typeface="KUIKLE+MS-UIGothic"/>
              </a:rPr>
              <a:t>蔽性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KUIKLE+MS-UIGothic"/>
                <a:cs typeface="KUIKLE+MS-UIGothic"/>
              </a:rPr>
              <a:t>分散性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KUIKLE+MS-UIGothic"/>
                <a:cs typeface="KUIKLE+MS-UIGothic"/>
              </a:rPr>
              <a:t>特殊性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物流成本通常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藏在其他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成本中，不易被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独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算。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物流成本分散在各个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算起来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物流成本受到多种因素的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影响，如运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距离、运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方式、运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输频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率等。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物流成本的作用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反映物流活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影响企</a:t>
            </a:r>
            <a:r>
              <a:rPr sz="2300" spc="23">
                <a:solidFill>
                  <a:srgbClr val="006B73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盈利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指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企</a:t>
            </a:r>
            <a:r>
              <a:rPr sz="2300" spc="23">
                <a:solidFill>
                  <a:srgbClr val="006B73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决策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物流成本可以用来衡量物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的水平，反映物流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的效率和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物流成本是企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管理成本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成部分，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的盈利有着重要的影响。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物流成本的分析和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控制，可以帮助企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做出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更合理的决策，提高企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MTIFN+MAWSCP+MicrosoftYaHei-Bold"/>
                <a:cs typeface="UMTIFN+MAWSC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MTIFN+MAWSCP+MicrosoftYaHei-Bold"/>
                <a:cs typeface="UMTIFN+MAWSCP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KUIKLE+MS-UIGothic"/>
                <a:cs typeface="KUIKLE+MS-UIGothic"/>
              </a:rPr>
              <a:t>物流成本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4500">
                <a:solidFill>
                  <a:srgbClr val="000000"/>
                </a:solidFill>
                <a:latin typeface="KUIKLE+MS-UIGothic"/>
                <a:cs typeface="KUIKLE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物流成本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算的意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物流成本是物流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中的必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要支出，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行准确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算和分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析，有助于降低企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成本、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提高企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争力。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物流成本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算可以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物流管理提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供数据支持，帮助企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了解物流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运作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程中的瓶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而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化物流流程。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176587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物流成本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算可以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提供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决策依据，根据不同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需求和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FFFFFF"/>
                </a:solidFill>
                <a:latin typeface="KUIKLE+MS-UIGothic"/>
                <a:cs typeface="KUIKLE+MS-UIGothic"/>
              </a:rPr>
              <a:t>境，制定合理的物流策略。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物流成本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算的方法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直接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2300" spc="23">
                <a:solidFill>
                  <a:srgbClr val="006B73"/>
                </a:solidFill>
                <a:latin typeface="KUIKLE+MS-UIGothic"/>
                <a:cs typeface="KUIKLE+MS-UIGothic"/>
              </a:rPr>
              <a:t>算法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MTIFN+MAWSCP+MicrosoftYaHei-Bold"/>
                <a:cs typeface="UMTIFN+MAWSCP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根据各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实际发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算，如运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仓储费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用等。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作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业</a:t>
            </a:r>
            <a:r>
              <a:rPr sz="2300" spc="23">
                <a:solidFill>
                  <a:srgbClr val="006B73"/>
                </a:solidFill>
                <a:latin typeface="KUIKLE+MS-UIGothic"/>
                <a:cs typeface="KUIKLE+MS-UIGothic"/>
              </a:rPr>
              <a:t>成本法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MTIFN+MAWSCP+MicrosoftYaHei-Bold"/>
                <a:cs typeface="UMTIFN+MAWSCP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业为单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位，将各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所消耗的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源分配到各个作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中心，再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根据各个作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中心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献程度，将作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成本分配到最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上。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分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类计</a:t>
            </a:r>
            <a:r>
              <a:rPr sz="2300" spc="23">
                <a:solidFill>
                  <a:srgbClr val="006B73"/>
                </a:solidFill>
                <a:latin typeface="KUIKLE+MS-UIGothic"/>
                <a:cs typeface="KUIKLE+MS-UIGothic"/>
              </a:rPr>
              <a:t>算法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MTIFN+MAWSCP+MicrosoftYaHei-Bold"/>
                <a:cs typeface="UMTIFN+MAWSCP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按照不同的物流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类别进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行分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算，如运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成本、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仓储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成本、配送成本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73696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物流成本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算的步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164000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确定物流成本的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算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对</a:t>
            </a:r>
            <a:r>
              <a:rPr sz="2300">
                <a:solidFill>
                  <a:srgbClr val="006B73"/>
                </a:solidFill>
                <a:latin typeface="KUIKLE+MS-UIGothic"/>
                <a:cs typeface="KUIKLE+MS-UIGothic"/>
              </a:rPr>
              <a:t>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收集相关数据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通常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终产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，也可以是不同的物</a:t>
            </a:r>
          </a:p>
          <a:p>
            <a:pPr marL="2476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或作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包括各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实际发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源消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41969" y="251433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耗数据等。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6310" y="441178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合适的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算方法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33484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行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算和分析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根据具体情况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算法、作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成本法</a:t>
            </a:r>
          </a:p>
          <a:p>
            <a:pPr marL="2476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或分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算法。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的方法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算，并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对计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行分析，找出物流成本的瓶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MTIFN+MAWSCP+MicrosoftYaHei-Bold"/>
                <a:cs typeface="UMTIFN+MAWSC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UMTIFN+MAWSCP+MicrosoftYaHei-Bold"/>
                <a:cs typeface="UMTIFN+MAWSCP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KUIKLE+MS-UIGothic"/>
                <a:cs typeface="KUIKLE+MS-UIGothic"/>
              </a:rPr>
              <a:t>物流成本分析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物流成本分析的方法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横向分析法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不同企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或不同地区之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的物流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行比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和分析，以便找出物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流成本的差距和改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纵</a:t>
            </a: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向分析法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序列上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行分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析，以便了解物流成本的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</a:t>
            </a:r>
          </a:p>
          <a:p>
            <a:pPr marL="1524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KUIKLE+MS-UIGothic"/>
                <a:cs typeface="KUIKLE+MS-UIGothic"/>
              </a:rPr>
              <a:t>成本效益分析法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物流成本和物流效益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比和分析，以确定物流成本的控制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重点和改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UIKLE+MS-UIGothic"/>
                <a:cs typeface="KUIKLE+MS-UIGothic"/>
              </a:rPr>
              <a:t>方向。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物流成本分析的内容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UIKLE+MS-UIGothic"/>
                <a:cs typeface="KUIKLE+MS-UIGothic"/>
              </a:rPr>
              <a:t>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600">
                <a:solidFill>
                  <a:srgbClr val="FFFFFF"/>
                </a:solidFill>
                <a:latin typeface="KUIKLE+MS-UIGothic"/>
                <a:cs typeface="KUIKLE+MS-UIGothic"/>
              </a:rPr>
              <a:t>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600">
                <a:solidFill>
                  <a:srgbClr val="FFFFFF"/>
                </a:solidFill>
                <a:latin typeface="KUIKLE+MS-UIGothic"/>
                <a:cs typeface="KUIKLE+MS-UIGothic"/>
              </a:rPr>
              <a:t>存成本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分析运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方式、运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、运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效率等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成本的影响，以及如何降低运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成本。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存水平、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构、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存管理等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存成本的影响，以及如何降低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存成本。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订单处</a:t>
            </a:r>
            <a:r>
              <a:rPr sz="1600">
                <a:solidFill>
                  <a:srgbClr val="FFFFFF"/>
                </a:solidFill>
                <a:latin typeface="KUIKLE+MS-UIGothic"/>
                <a:cs typeface="KUIKLE+MS-UIGothic"/>
              </a:rPr>
              <a:t>理成本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UIKLE+MS-UIGothic"/>
                <a:cs typeface="KUIKLE+MS-UIGothic"/>
              </a:rPr>
              <a:t>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600">
                <a:solidFill>
                  <a:srgbClr val="FFFFFF"/>
                </a:solidFill>
                <a:latin typeface="KUIKLE+MS-UIGothic"/>
                <a:cs typeface="KUIKLE+MS-UIGothic"/>
              </a:rPr>
              <a:t>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订单处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理流程、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订单处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理效率、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对订单处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理成本的影响，以及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如何降低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订单处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理成本。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分析采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流程、供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商管理、采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效率等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29454" y="5563723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成本的影响，以及如何降低采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KUIKLE+MS-UIGothic"/>
                <a:cs typeface="KUIKLE+MS-UIGothic"/>
              </a:rPr>
              <a:t>物流成本分析的步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 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57545" y="1875643"/>
            <a:ext cx="512481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收集相关的物流成本数据，包括运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成本、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存成本、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订单处</a:t>
            </a:r>
          </a:p>
          <a:p>
            <a:pPr marL="1457324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理成本、采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成本等。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96640" y="2025646"/>
            <a:ext cx="1092123" cy="16090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KUIKLE+MS-UIGothic"/>
                <a:cs typeface="KUIKLE+MS-UIGothic"/>
              </a:rPr>
              <a:t>数据收集</a:t>
            </a:r>
          </a:p>
          <a:p>
            <a:pPr marL="0" marR="0">
              <a:lnSpc>
                <a:spcPts val="1550"/>
              </a:lnSpc>
              <a:spcBef>
                <a:spcPts val="72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KUIKLE+MS-UIGothic"/>
                <a:cs typeface="KUIKLE+MS-UIGothic"/>
              </a:rPr>
              <a:t>数据整理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57545" y="3009118"/>
            <a:ext cx="52572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收集到的数据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行整理和分析，以了解物流成本的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状和存</a:t>
            </a:r>
          </a:p>
          <a:p>
            <a:pPr marL="1885949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57545" y="4132433"/>
            <a:ext cx="519105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数据分析，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出物流成本中存在的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和瓶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，确定改</a:t>
            </a:r>
          </a:p>
          <a:p>
            <a:pPr marL="1971674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方向。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02354" y="427227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问题识别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71820" y="5254478"/>
            <a:ext cx="532198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问题识别结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果，制定相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的改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方案，包括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化运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、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存水平、改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进订单处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理流程、提高采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KUIKLE+MS-UIGothic"/>
                <a:cs typeface="KUIKLE+MS-UIGothic"/>
              </a:rPr>
              <a:t>效率等。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373120" y="53981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KUIKLE+MS-UIGothic"/>
                <a:cs typeface="KUIKLE+MS-UIGothic"/>
              </a:rPr>
              <a:t>制定改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FFFFFF"/>
                </a:solidFill>
                <a:latin typeface="KUIKLE+MS-UIGothic"/>
                <a:cs typeface="KUIKLE+MS-UIGothic"/>
              </a:rPr>
              <a:t>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https://d.book118.com/956241134152010053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UMTIFN+MAWSCP+MicrosoftYaHei-Bold</vt:lpstr>
      <vt:lpstr>KUIKLE+MS-UIGothic</vt:lpstr>
      <vt:lpstr>SimSun</vt:lpstr>
      <vt:lpstr>LUQPLH+MWHTEG+ArialMT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2024-09-20T12:54:48.743</cp:lastPrinted>
  <dcterms:created xsi:type="dcterms:W3CDTF">2024-09-20T04:54:48Z</dcterms:created>
  <dcterms:modified xsi:type="dcterms:W3CDTF">2024-09-20T04:54:50Z</dcterms:modified>
</cp:coreProperties>
</file>