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D627CE-74E1-41B4-8ACE-C8697B3B3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2BC33-2A9D-4BB3-902C-97064C94D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DE127A-663D-4AFD-9689-871DEAFA8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AA0152-579A-4117-BC9C-ED51378811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7EBC4E-C911-43F0-8026-2F270F7E51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E12CA1-0719-4EE8-8A0E-D19F91766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E744D7-6338-482E-B6F9-1B729EB00B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25DE6-8419-4A89-AFE0-CE9C96E30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BFA82-721E-4813-997D-AB6F9D0FE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35A43-1550-4220-9918-D73E15237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72ECB-CCFE-4413-BCFD-A68040393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 Id="rId3"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030141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精神科便秘护理方案与实践\n## 1.精神科便秘概述及其重要性\n### 1.1精神科便秘的定义与成因\n### 1.2便秘对精神科患者的潜在影响\n### 1.3便秘护理在精神科治疗中的重要性\n## 2.精神科便秘的评估与诊断\n### 2.1精神科患者便秘的临床表现\n### 2.2便秘的评估方法与工具\n### 2.3精神科便秘的诊断与鉴别诊断\n## 3.精神科便秘的预防策略\n### 3.1调整饮食结构与摄入水分\n### 3.2增加运动与锻炼\n### 3.3建立良好的排便习惯与心理干预\n## 4.精神科便秘的治疗方法\n### 4.1药物治疗与选择\n### 4.2中医治疗与针灸疗法\n### 4.3生物反馈治疗与器械辅助排便\n## 5.精神科便秘护理的实践案例与分析\n### 5.1成功案例分享与经验总结\n### 5.2便秘护理中的挑战与应对策略\n### 5.3持续质量改进与未来发展趋势\n## 6.精神科便秘护理的教育与培训\n### 6.1护理人员便秘护理知识的培训与教育\n### 6.2跨学科合作与团队协作\n### 6.3护理科研与创新能力培养\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6000"/>
              <a:t>精神科便秘护理方案与实践</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TENCENT DOCS SMART CREATE</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0" name="" descr="{&quot;isTemplate&quot;:true,&quot;type&quot;:2}"/>
        <p:cNvGrpSpPr/>
        <p:nvPr/>
      </p:nvGrpSpPr>
      <p:grpSpPr>
        <a:xfrm>
          <a:off x="0" y="0"/>
          <a:ext cx="0" cy="0"/>
        </a:xfrm>
      </p:grpSpPr>
      <p:sp>
        <p:nvSpPr>
          <p:cNvPr id="121"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精神科便秘概述及其重要性</a:t>
            </a:r>
            <a:endParaRPr/>
          </a:p>
        </p:txBody>
      </p:sp>
      <p:sp>
        <p:nvSpPr>
          <p:cNvPr id="122"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23"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sp>
        <p:nvSpPr>
          <p:cNvPr id="2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精神科便秘是指精神疾病患者在病程中出现的大便排出困难或间隔时间延长</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精神疾病患者由于</a:t>
            </a:r>
            <a:r>
              <a:rPr lang="en-US" sz="1400" b="1" spc="300">
                <a:solidFill>
                  <a:srgbClr val="808080">
                    <a:alpha val="100000"/>
                  </a:srgbClr>
                </a:solidFill>
                <a:latin typeface="微软雅黑"/>
                <a:ea typeface="微软雅黑"/>
              </a:rPr>
              <a:t>药物副作用</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饮食习惯</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运动减少</a:t>
            </a:r>
            <a:r>
              <a:rPr lang="en-US" sz="1400" spc="300">
                <a:solidFill>
                  <a:srgbClr val="808080">
                    <a:alpha val="100000"/>
                  </a:srgbClr>
                </a:solidFill>
                <a:latin typeface="微软雅黑"/>
                <a:ea typeface="微软雅黑"/>
              </a:rPr>
              <a:t>等原因容易出现便秘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便秘不仅影响患者的</a:t>
            </a:r>
            <a:r>
              <a:rPr lang="en-US" sz="1400" b="1" spc="300">
                <a:solidFill>
                  <a:srgbClr val="808080">
                    <a:alpha val="100000"/>
                  </a:srgbClr>
                </a:solidFill>
                <a:latin typeface="微软雅黑"/>
                <a:ea typeface="微软雅黑"/>
              </a:rPr>
              <a:t>生活质量</a:t>
            </a:r>
            <a:r>
              <a:rPr lang="en-US" sz="1400" spc="300">
                <a:solidFill>
                  <a:srgbClr val="808080">
                    <a:alpha val="100000"/>
                  </a:srgbClr>
                </a:solidFill>
                <a:latin typeface="微软雅黑"/>
                <a:ea typeface="微软雅黑"/>
              </a:rPr>
              <a:t>，还可能导致</a:t>
            </a:r>
            <a:r>
              <a:rPr lang="en-US" sz="1400" b="1" spc="300">
                <a:solidFill>
                  <a:srgbClr val="808080">
                    <a:alpha val="100000"/>
                  </a:srgbClr>
                </a:solidFill>
                <a:latin typeface="微软雅黑"/>
                <a:ea typeface="微软雅黑"/>
              </a:rPr>
              <a:t>肠道疾病</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心理问题</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精神科便秘的成因复杂，主要包括以下几个方面</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药物因素</a:t>
            </a:r>
            <a:r>
              <a:rPr lang="en-US" sz="1400" spc="300">
                <a:solidFill>
                  <a:srgbClr val="808080">
                    <a:alpha val="100000"/>
                  </a:srgbClr>
                </a:solidFill>
                <a:latin typeface="微软雅黑"/>
                <a:ea typeface="微软雅黑"/>
              </a:rPr>
              <a:t>：抗精神病药物、抗抑郁药物等可能导致肠道蠕动减缓，从而引发便秘</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生理因素</a:t>
            </a:r>
            <a:r>
              <a:rPr lang="en-US" sz="1400" spc="300">
                <a:solidFill>
                  <a:srgbClr val="808080">
                    <a:alpha val="100000"/>
                  </a:srgbClr>
                </a:solidFill>
                <a:latin typeface="微软雅黑"/>
                <a:ea typeface="微软雅黑"/>
              </a:rPr>
              <a:t>：精神疾病患者可能存在</a:t>
            </a:r>
            <a:r>
              <a:rPr lang="en-US" sz="1400" b="1" spc="300">
                <a:solidFill>
                  <a:srgbClr val="808080">
                    <a:alpha val="100000"/>
                  </a:srgbClr>
                </a:solidFill>
                <a:latin typeface="微软雅黑"/>
                <a:ea typeface="微软雅黑"/>
              </a:rPr>
              <a:t>内分泌失调</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神经系统功能紊乱</a:t>
            </a:r>
            <a:r>
              <a:rPr lang="en-US" sz="1400" spc="300">
                <a:solidFill>
                  <a:srgbClr val="808080">
                    <a:alpha val="100000"/>
                  </a:srgbClr>
                </a:solidFill>
                <a:latin typeface="微软雅黑"/>
                <a:ea typeface="微软雅黑"/>
              </a:rPr>
              <a:t>等问题，影响肠道功能</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心理因素</a:t>
            </a:r>
            <a:r>
              <a:rPr lang="en-US" sz="1400" spc="300">
                <a:solidFill>
                  <a:srgbClr val="808080">
                    <a:alpha val="100000"/>
                  </a:srgbClr>
                </a:solidFill>
                <a:latin typeface="微软雅黑"/>
                <a:ea typeface="微软雅黑"/>
              </a:rPr>
              <a:t>：精神疾病患者由于</a:t>
            </a:r>
            <a:r>
              <a:rPr lang="en-US" sz="1400" b="1" spc="300">
                <a:solidFill>
                  <a:srgbClr val="808080">
                    <a:alpha val="100000"/>
                  </a:srgbClr>
                </a:solidFill>
                <a:latin typeface="微软雅黑"/>
                <a:ea typeface="微软雅黑"/>
              </a:rPr>
              <a:t>焦虑</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抑郁</a:t>
            </a:r>
            <a:r>
              <a:rPr lang="en-US" sz="1400" spc="300">
                <a:solidFill>
                  <a:srgbClr val="808080">
                    <a:alpha val="100000"/>
                  </a:srgbClr>
                </a:solidFill>
                <a:latin typeface="微软雅黑"/>
                <a:ea typeface="微软雅黑"/>
              </a:rPr>
              <a:t>等心理问题，可能导致肠道蠕动减缓，加重便秘症状</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生活习惯</a:t>
            </a:r>
            <a:r>
              <a:rPr lang="en-US" sz="1400" spc="300">
                <a:solidFill>
                  <a:srgbClr val="808080">
                    <a:alpha val="100000"/>
                  </a:srgbClr>
                </a:solidFill>
                <a:latin typeface="微软雅黑"/>
                <a:ea typeface="微软雅黑"/>
              </a:rPr>
              <a:t>：精神疾病患者由于</a:t>
            </a:r>
            <a:r>
              <a:rPr lang="en-US" sz="1400" b="1" spc="300">
                <a:solidFill>
                  <a:srgbClr val="808080">
                    <a:alpha val="100000"/>
                  </a:srgbClr>
                </a:solidFill>
                <a:latin typeface="微软雅黑"/>
                <a:ea typeface="微软雅黑"/>
              </a:rPr>
              <a:t>活动减少</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饮食不规律</a:t>
            </a:r>
            <a:r>
              <a:rPr lang="en-US" sz="1400" spc="300">
                <a:solidFill>
                  <a:srgbClr val="808080">
                    <a:alpha val="100000"/>
                  </a:srgbClr>
                </a:solidFill>
                <a:latin typeface="微软雅黑"/>
                <a:ea typeface="微软雅黑"/>
              </a:rPr>
              <a:t>等原因，容易导致便秘</a:t>
            </a:r>
            <a:endParaRPr/>
          </a:p>
        </p:txBody>
      </p:sp>
      <p:sp>
        <p:nvSpPr>
          <p:cNvPr id="2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精神科便秘的定义与成因</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便秘对精神科患者的身体影响</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肠道疾病</a:t>
                </a:r>
                <a:r>
                  <a:rPr lang="zh-CN" sz="1400">
                    <a:solidFill>
                      <a:schemeClr val="tx1">
                        <a:alpha val="100000"/>
                      </a:schemeClr>
                    </a:solidFill>
                    <a:latin typeface="Microsoft Yahei"/>
                    <a:ea typeface="Microsoft Yahei"/>
                  </a:rPr>
                  <a:t>：长期便秘可能导致肠道功能紊乱，引发</a:t>
                </a:r>
                <a:r>
                  <a:rPr lang="zh-CN" sz="1400" b="1">
                    <a:solidFill>
                      <a:schemeClr val="tx1">
                        <a:alpha val="100000"/>
                      </a:schemeClr>
                    </a:solidFill>
                    <a:latin typeface="Microsoft Yahei"/>
                    <a:ea typeface="Microsoft Yahei"/>
                  </a:rPr>
                  <a:t>痔疮</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肠梗阻</a:t>
                </a:r>
                <a:r>
                  <a:rPr lang="zh-CN" sz="1400">
                    <a:solidFill>
                      <a:schemeClr val="tx1">
                        <a:alpha val="100000"/>
                      </a:schemeClr>
                    </a:solidFill>
                    <a:latin typeface="Microsoft Yahei"/>
                    <a:ea typeface="Microsoft Yahei"/>
                  </a:rPr>
                  <a:t>等肠道疾病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营养不良</a:t>
                </a:r>
                <a:r>
                  <a:rPr lang="zh-CN" sz="1400">
                    <a:solidFill>
                      <a:schemeClr val="tx1">
                        <a:alpha val="100000"/>
                      </a:schemeClr>
                    </a:solidFill>
                    <a:latin typeface="Microsoft Yahei"/>
                    <a:ea typeface="Microsoft Yahei"/>
                  </a:rPr>
                  <a:t>：便秘导致有害物质在体内滞留，影响营养物质的吸收，导致患者</a:t>
                </a:r>
                <a:r>
                  <a:rPr lang="zh-CN" sz="1400" b="1">
                    <a:solidFill>
                      <a:schemeClr val="tx1">
                        <a:alpha val="100000"/>
                      </a:schemeClr>
                    </a:solidFill>
                    <a:latin typeface="Microsoft Yahei"/>
                    <a:ea typeface="Microsoft Yahei"/>
                  </a:rPr>
                  <a:t>体重下降</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免疫力下降</a:t>
                </a:r>
                <a:r>
                  <a:rPr lang="zh-CN" sz="1400">
                    <a:solidFill>
                      <a:schemeClr val="tx1">
                        <a:alpha val="100000"/>
                      </a:schemeClr>
                    </a:solidFill>
                    <a:latin typeface="Microsoft Yahei"/>
                    <a:ea typeface="Microsoft Yahei"/>
                  </a:rPr>
                  <a:t>等</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便秘对精神科患者的精神影响</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焦虑</a:t>
                </a:r>
                <a:r>
                  <a:rPr lang="zh-CN" sz="1400">
                    <a:solidFill>
                      <a:schemeClr val="tx1">
                        <a:alpha val="100000"/>
                      </a:schemeClr>
                    </a:solidFill>
                    <a:latin typeface="Microsoft Yahei"/>
                    <a:ea typeface="Microsoft Yahei"/>
                  </a:rPr>
                  <a:t>：便秘导致患者心理压力增加，可能加重</a:t>
                </a:r>
                <a:r>
                  <a:rPr lang="zh-CN" sz="1400" b="1">
                    <a:solidFill>
                      <a:schemeClr val="tx1">
                        <a:alpha val="100000"/>
                      </a:schemeClr>
                    </a:solidFill>
                    <a:latin typeface="Microsoft Yahei"/>
                    <a:ea typeface="Microsoft Yahei"/>
                  </a:rPr>
                  <a:t>焦虑</a:t>
                </a:r>
                <a:r>
                  <a:rPr lang="zh-CN" sz="1400">
                    <a:solidFill>
                      <a:schemeClr val="tx1">
                        <a:alpha val="100000"/>
                      </a:schemeClr>
                    </a:solidFill>
                    <a:latin typeface="Microsoft Yahei"/>
                    <a:ea typeface="Microsoft Yahei"/>
                  </a:rPr>
                  <a:t>症状</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抑郁</a:t>
                </a:r>
                <a:r>
                  <a:rPr lang="zh-CN" sz="1400">
                    <a:solidFill>
                      <a:schemeClr val="tx1">
                        <a:alpha val="100000"/>
                      </a:schemeClr>
                    </a:solidFill>
                    <a:latin typeface="Microsoft Yahei"/>
                    <a:ea typeface="Microsoft Yahei"/>
                  </a:rPr>
                  <a:t>：长期便秘可能导致患者情绪低落，加重</a:t>
                </a:r>
                <a:r>
                  <a:rPr lang="zh-CN" sz="1400" b="1">
                    <a:solidFill>
                      <a:schemeClr val="tx1">
                        <a:alpha val="100000"/>
                      </a:schemeClr>
                    </a:solidFill>
                    <a:latin typeface="Microsoft Yahei"/>
                    <a:ea typeface="Microsoft Yahei"/>
                  </a:rPr>
                  <a:t>抑郁</a:t>
                </a:r>
                <a:r>
                  <a:rPr lang="zh-CN" sz="1400">
                    <a:solidFill>
                      <a:schemeClr val="tx1">
                        <a:alpha val="100000"/>
                      </a:schemeClr>
                    </a:solidFill>
                    <a:latin typeface="Microsoft Yahei"/>
                    <a:ea typeface="Microsoft Yahei"/>
                  </a:rPr>
                  <a:t>症状</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睡眠障碍</a:t>
                </a:r>
                <a:r>
                  <a:rPr lang="zh-CN" sz="1400">
                    <a:solidFill>
                      <a:schemeClr val="tx1">
                        <a:alpha val="100000"/>
                      </a:schemeClr>
                    </a:solidFill>
                    <a:latin typeface="Microsoft Yahei"/>
                    <a:ea typeface="Microsoft Yahei"/>
                  </a:rPr>
                  <a:t>：便秘可能导致患者夜间排便困难，影响睡眠质量，导致</a:t>
                </a:r>
                <a:r>
                  <a:rPr lang="zh-CN" sz="1400" b="1">
                    <a:solidFill>
                      <a:schemeClr val="tx1">
                        <a:alpha val="100000"/>
                      </a:schemeClr>
                    </a:solidFill>
                    <a:latin typeface="Microsoft Yahei"/>
                    <a:ea typeface="Microsoft Yahei"/>
                  </a:rPr>
                  <a:t>睡眠障碍</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便秘对精神科患者的潜在影响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grpSp>
        <p:nvGrpSpPr>
          <p:cNvPr id="23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2" name="Group 9"/>
            <p:cNvGrpSpPr/>
            <p:nvPr/>
          </p:nvGrpSpPr>
          <p:grpSpPr>
            <a:xfrm>
              <a:off x="5982796" y="1521950"/>
              <a:ext cx="5687135" cy="1523479"/>
              <a:chOff x="5982796" y="1521950"/>
              <a:chExt cx="5687135" cy="1523479"/>
            </a:xfrm>
          </p:grpSpPr>
          <p:sp>
            <p:nvSpPr>
              <p:cNvPr id="23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便秘护理有助于提高精神科患者的生活质量</a:t>
                </a:r>
                <a:endParaRPr/>
              </a:p>
            </p:txBody>
          </p:sp>
          <p:sp>
            <p:nvSpPr>
              <p:cNvPr id="23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通过有效的便秘护理，帮助患者解决排便问题，提高患者的生活满意度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便秘护理有助于改善患者的</a:t>
                </a:r>
                <a:r>
                  <a:rPr lang="zh-CN" sz="1400" b="1">
                    <a:solidFill>
                      <a:schemeClr val="tx1">
                        <a:alpha val="100000"/>
                      </a:schemeClr>
                    </a:solidFill>
                    <a:latin typeface="Microsoft Yahei"/>
                    <a:ea typeface="Microsoft Yahei"/>
                  </a:rPr>
                  <a:t>饮食</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睡眠</a:t>
                </a:r>
                <a:r>
                  <a:rPr lang="zh-CN" sz="1400">
                    <a:solidFill>
                      <a:schemeClr val="tx1">
                        <a:alpha val="100000"/>
                      </a:schemeClr>
                    </a:solidFill>
                    <a:latin typeface="Microsoft Yahei"/>
                    <a:ea typeface="Microsoft Yahei"/>
                  </a:rPr>
                  <a:t>等生活习惯，提高生活质量</a:t>
                </a:r>
                <a:endParaRPr/>
              </a:p>
            </p:txBody>
          </p:sp>
        </p:grpSp>
        <p:grpSp>
          <p:nvGrpSpPr>
            <p:cNvPr id="235" name="Group 2"/>
            <p:cNvGrpSpPr/>
            <p:nvPr/>
          </p:nvGrpSpPr>
          <p:grpSpPr>
            <a:xfrm>
              <a:off x="5982796" y="3170591"/>
              <a:ext cx="5783287" cy="1523479"/>
              <a:chOff x="5982796" y="3170591"/>
              <a:chExt cx="5783287" cy="1523479"/>
            </a:xfrm>
          </p:grpSpPr>
          <p:sp>
            <p:nvSpPr>
              <p:cNvPr id="23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便秘护理有助于减少精神科患者的肠道疾病风险</a:t>
                </a:r>
                <a:endParaRPr/>
              </a:p>
            </p:txBody>
          </p:sp>
          <p:sp>
            <p:nvSpPr>
              <p:cNvPr id="23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通过合理的便秘护理，预防肠道疾病的发生，降低患者的治疗成本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便秘护理有助于及时发现并处理肠道问题，避免病情恶化</a:t>
                </a:r>
                <a:endParaRPr/>
              </a:p>
            </p:txBody>
          </p:sp>
        </p:grpSp>
        <p:grpSp>
          <p:nvGrpSpPr>
            <p:cNvPr id="238" name="Group 5"/>
            <p:cNvGrpSpPr/>
            <p:nvPr/>
          </p:nvGrpSpPr>
          <p:grpSpPr>
            <a:xfrm>
              <a:off x="5982796" y="4823246"/>
              <a:ext cx="5783287" cy="1523479"/>
              <a:chOff x="5982796" y="4823246"/>
              <a:chExt cx="5783287" cy="1523479"/>
            </a:xfrm>
          </p:grpSpPr>
          <p:sp>
            <p:nvSpPr>
              <p:cNvPr id="23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便秘护理有助于改善精神科患者的心理状况</a:t>
                </a:r>
                <a:endParaRPr/>
              </a:p>
            </p:txBody>
          </p:sp>
          <p:sp>
            <p:nvSpPr>
              <p:cNvPr id="24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通过心理干预、生活习惯调整等手段，帮助患者缓解便秘带来的心理压力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便秘护理有助于提高患者的</a:t>
                </a:r>
                <a:r>
                  <a:rPr lang="zh-CN" sz="1400" b="1">
                    <a:solidFill>
                      <a:schemeClr val="tx1">
                        <a:alpha val="100000"/>
                      </a:schemeClr>
                    </a:solidFill>
                    <a:latin typeface="Microsoft Yahei"/>
                    <a:ea typeface="Microsoft Yahei"/>
                  </a:rPr>
                  <a:t>自信心</a:t>
                </a:r>
                <a:r>
                  <a:rPr lang="zh-CN" sz="1400">
                    <a:solidFill>
                      <a:schemeClr val="tx1">
                        <a:alpha val="100000"/>
                      </a:schemeClr>
                    </a:solidFill>
                    <a:latin typeface="Microsoft Yahei"/>
                    <a:ea typeface="Microsoft Yahei"/>
                  </a:rPr>
                  <a:t>，增强治疗依从性</a:t>
                </a:r>
                <a:endParaRPr/>
              </a:p>
            </p:txBody>
          </p:sp>
        </p:grpSp>
      </p:grpSp>
      <p:pic>
        <p:nvPicPr>
          <p:cNvPr id="24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便秘护理在精神科治疗中的重要性</a:t>
            </a:r>
            <a:endParaRPr lang="en-US" altLang="zh-CN" sz="2800" b="1">
              <a:latin typeface="+mj-ea"/>
              <a:ea typeface="+mj-ea"/>
            </a:endParaRPr>
          </a:p>
        </p:txBody>
      </p:sp>
      <p:sp>
        <p:nvSpPr>
          <p:cNvPr id="24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2}"/>
        <p:cNvGrpSpPr/>
        <p:nvPr/>
      </p:nvGrpSpPr>
      <p:grpSpPr>
        <a:xfrm>
          <a:off x="0" y="0"/>
          <a:ext cx="0" cy="0"/>
        </a:xfrm>
      </p:grpSpPr>
      <p:sp>
        <p:nvSpPr>
          <p:cNvPr id="24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精神科便秘的评估与诊断</a:t>
            </a:r>
            <a:endParaRPr/>
          </a:p>
        </p:txBody>
      </p:sp>
      <p:sp>
        <p:nvSpPr>
          <p:cNvPr id="24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4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0" name="" descr="{&quot;isTemplate&quot;:true,&quot;type&quot;:3}"/>
        <p:cNvGrpSpPr/>
        <p:nvPr/>
      </p:nvGrpSpPr>
      <p:grpSpPr>
        <a:xfrm>
          <a:off x="0" y="0"/>
          <a:ext cx="0" cy="0"/>
        </a:xfrm>
      </p:grpSpPr>
      <p:sp>
        <p:nvSpPr>
          <p:cNvPr id="25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精神科患者便秘的临床表现</a:t>
            </a:r>
            <a:endParaRPr lang="en-US" sz="3600" b="1">
              <a:latin typeface="微软雅黑"/>
              <a:ea typeface="微软雅黑"/>
            </a:endParaRPr>
          </a:p>
        </p:txBody>
      </p:sp>
      <p:sp>
        <p:nvSpPr>
          <p:cNvPr id="25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精神科患者便秘的临床表现主要包括以下几个方面</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排便频率减少</a:t>
            </a:r>
            <a:r>
              <a:rPr lang="zh-CN" sz="1400" spc="300">
                <a:solidFill>
                  <a:schemeClr val="tx1">
                    <a:lumMod val="50000"/>
                    <a:lumOff val="50000"/>
                    <a:alpha val="100000"/>
                  </a:schemeClr>
                </a:solidFill>
                <a:latin typeface="微软雅黑"/>
                <a:ea typeface="微软雅黑"/>
              </a:rPr>
              <a:t>：正常人的排便频率为每天1-2次，便秘患者可能出现每周排便少于3次的情况</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大便干燥硬结</a:t>
            </a:r>
            <a:r>
              <a:rPr lang="zh-CN" sz="1400" spc="300">
                <a:solidFill>
                  <a:schemeClr val="tx1">
                    <a:lumMod val="50000"/>
                    <a:lumOff val="50000"/>
                    <a:alpha val="100000"/>
                  </a:schemeClr>
                </a:solidFill>
                <a:latin typeface="微软雅黑"/>
                <a:ea typeface="微软雅黑"/>
              </a:rPr>
              <a:t>：便秘患者的大便干燥、硬结，排便困难</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排便时间延长</a:t>
            </a:r>
            <a:r>
              <a:rPr lang="zh-CN" sz="1400" spc="300">
                <a:solidFill>
                  <a:schemeClr val="tx1">
                    <a:lumMod val="50000"/>
                    <a:lumOff val="50000"/>
                    <a:alpha val="100000"/>
                  </a:schemeClr>
                </a:solidFill>
                <a:latin typeface="微软雅黑"/>
                <a:ea typeface="微软雅黑"/>
              </a:rPr>
              <a:t>：正常人的排便时间一般为5-10分钟，便秘患者可能出现排便时间超过30分钟的情况</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排便不尽感</a:t>
            </a:r>
            <a:r>
              <a:rPr lang="zh-CN" sz="1400" spc="300">
                <a:solidFill>
                  <a:schemeClr val="tx1">
                    <a:lumMod val="50000"/>
                    <a:lumOff val="50000"/>
                    <a:alpha val="100000"/>
                  </a:schemeClr>
                </a:solidFill>
                <a:latin typeface="微软雅黑"/>
                <a:ea typeface="微软雅黑"/>
              </a:rPr>
              <a:t>：便秘患者在排便后仍感到肠道内有大便未排出，导致不适感</a:t>
            </a:r>
            <a:endParaRPr/>
          </a:p>
        </p:txBody>
      </p:sp>
      <p:cxnSp>
        <p:nvCxnSpPr>
          <p:cNvPr id="25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5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5" name="" descr="{&quot;isTemplate&quot;:true,&quot;type&quot;:3}"/>
        <p:cNvGrpSpPr/>
        <p:nvPr/>
      </p:nvGrpSpPr>
      <p:grpSpPr>
        <a:xfrm>
          <a:off x="0" y="0"/>
          <a:ext cx="0" cy="0"/>
        </a:xfrm>
      </p:grpSpPr>
      <p:pic>
        <p:nvPicPr>
          <p:cNvPr id="2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8" name="Group 598"/>
            <p:cNvGrpSpPr/>
            <p:nvPr/>
          </p:nvGrpSpPr>
          <p:grpSpPr>
            <a:xfrm>
              <a:off x="763829" y="1414808"/>
              <a:ext cx="6972294" cy="2337649"/>
              <a:chOff x="763829" y="1414808"/>
              <a:chExt cx="6972294" cy="2337649"/>
            </a:xfrm>
          </p:grpSpPr>
          <p:sp>
            <p:nvSpPr>
              <p:cNvPr id="2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便秘的评估方法主要包括以下几个方面</a:t>
                </a:r>
                <a:endParaRPr/>
              </a:p>
            </p:txBody>
          </p:sp>
          <p:sp>
            <p:nvSpPr>
              <p:cNvPr id="2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病史询问</a:t>
                </a:r>
                <a:r>
                  <a:rPr lang="zh-CN" sz="1400">
                    <a:solidFill>
                      <a:schemeClr val="tx1">
                        <a:alpha val="100000"/>
                      </a:schemeClr>
                    </a:solidFill>
                    <a:latin typeface="Microsoft Yahei"/>
                    <a:ea typeface="Microsoft Yahei"/>
                  </a:rPr>
                  <a:t>：了解患者的排便情况、生活习惯、用药情况等，初步判断便秘的原因</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体格检查</a:t>
                </a:r>
                <a:r>
                  <a:rPr lang="zh-CN" sz="1400">
                    <a:solidFill>
                      <a:schemeClr val="tx1">
                        <a:alpha val="100000"/>
                      </a:schemeClr>
                    </a:solidFill>
                    <a:latin typeface="Microsoft Yahei"/>
                    <a:ea typeface="Microsoft Yahei"/>
                  </a:rPr>
                  <a:t>：检查患者的腹部、肛门等部位，了解是否存在肠道疾病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排便日记</a:t>
                </a:r>
                <a:r>
                  <a:rPr lang="zh-CN" sz="1400">
                    <a:solidFill>
                      <a:schemeClr val="tx1">
                        <a:alpha val="100000"/>
                      </a:schemeClr>
                    </a:solidFill>
                    <a:latin typeface="Microsoft Yahei"/>
                    <a:ea typeface="Microsoft Yahei"/>
                  </a:rPr>
                  <a:t>：要求患者记录每天的排便情况，包括排便时间、大便性状等，以便评估便秘的程度和改善情况</a:t>
                </a:r>
                <a:endParaRPr/>
              </a:p>
            </p:txBody>
          </p:sp>
          <p:sp>
            <p:nvSpPr>
              <p:cNvPr id="2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5" name="Group 591"/>
            <p:cNvGrpSpPr/>
            <p:nvPr/>
          </p:nvGrpSpPr>
          <p:grpSpPr>
            <a:xfrm>
              <a:off x="689593" y="3949139"/>
              <a:ext cx="7078256" cy="2128975"/>
              <a:chOff x="689593" y="3949139"/>
              <a:chExt cx="7078256" cy="2128975"/>
            </a:xfrm>
          </p:grpSpPr>
          <p:sp>
            <p:nvSpPr>
              <p:cNvPr id="2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便秘的评估工具主要包括以下几个方面</a:t>
                </a:r>
                <a:endParaRPr/>
              </a:p>
            </p:txBody>
          </p:sp>
          <p:sp>
            <p:nvSpPr>
              <p:cNvPr id="2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便秘患者生活质量问卷</a:t>
                </a:r>
                <a:r>
                  <a:rPr lang="zh-CN" sz="1400">
                    <a:solidFill>
                      <a:schemeClr val="tx1">
                        <a:alpha val="100000"/>
                      </a:schemeClr>
                    </a:solidFill>
                    <a:latin typeface="Microsoft Yahei"/>
                    <a:ea typeface="Microsoft Yahei"/>
                  </a:rPr>
                  <a:t>：评估便秘对患者生活质量的影响，包括睡眠、饮食、心理等方面</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肠道功能评估量表</a:t>
                </a:r>
                <a:r>
                  <a:rPr lang="zh-CN" sz="1400">
                    <a:solidFill>
                      <a:schemeClr val="tx1">
                        <a:alpha val="100000"/>
                      </a:schemeClr>
                    </a:solidFill>
                    <a:latin typeface="Microsoft Yahei"/>
                    <a:ea typeface="Microsoft Yahei"/>
                  </a:rPr>
                  <a:t>：评估患者的肠道功能，包括肠道蠕动、排便感觉等方面</a:t>
                </a:r>
                <a:endParaRPr/>
              </a:p>
            </p:txBody>
          </p:sp>
          <p:sp>
            <p:nvSpPr>
              <p:cNvPr id="2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便秘的评估方法与工具</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grpSp>
        <p:nvGrpSpPr>
          <p:cNvPr id="27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75" name="Group 686"/>
            <p:cNvGrpSpPr/>
            <p:nvPr/>
          </p:nvGrpSpPr>
          <p:grpSpPr>
            <a:xfrm>
              <a:off x="1075314" y="1520189"/>
              <a:ext cx="9868911" cy="2072418"/>
              <a:chOff x="1075314" y="1520189"/>
              <a:chExt cx="9868911" cy="2072418"/>
            </a:xfrm>
          </p:grpSpPr>
          <p:sp>
            <p:nvSpPr>
              <p:cNvPr id="27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根据患者的排便频率、大便性状、排便时间等临床表现，初步判断便秘的程度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结合患者的病史、体格检查、排便日记等评估结果，确诊便秘</a:t>
                </a:r>
                <a:endParaRPr/>
              </a:p>
            </p:txBody>
          </p:sp>
          <p:sp>
            <p:nvSpPr>
              <p:cNvPr id="27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精神科便秘的诊断主要依据患者的临床表现和评估结果</a:t>
                </a:r>
                <a:endParaRPr/>
              </a:p>
            </p:txBody>
          </p:sp>
          <p:sp>
            <p:nvSpPr>
              <p:cNvPr id="27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280" name="Group 691"/>
            <p:cNvGrpSpPr/>
            <p:nvPr/>
          </p:nvGrpSpPr>
          <p:grpSpPr>
            <a:xfrm>
              <a:off x="1075314" y="3881882"/>
              <a:ext cx="9868911" cy="2072418"/>
              <a:chOff x="1075314" y="3881882"/>
              <a:chExt cx="9868911" cy="2072418"/>
            </a:xfrm>
          </p:grpSpPr>
          <p:sp>
            <p:nvSpPr>
              <p:cNvPr id="28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肠道疾病</a:t>
                </a:r>
                <a:r>
                  <a:rPr lang="zh-CN" sz="1400">
                    <a:solidFill>
                      <a:schemeClr val="tx1">
                        <a:alpha val="100000"/>
                      </a:schemeClr>
                    </a:solidFill>
                    <a:latin typeface="Microsoft Yahei"/>
                    <a:ea typeface="Microsoft Yahei"/>
                  </a:rPr>
                  <a:t>：如痔疮、肠梗阻等肠道疾病可能导致便秘，需要通过病史、体格检查等进行鉴别</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神经系统疾病</a:t>
                </a:r>
                <a:r>
                  <a:rPr lang="zh-CN" sz="1400">
                    <a:solidFill>
                      <a:schemeClr val="tx1">
                        <a:alpha val="100000"/>
                      </a:schemeClr>
                    </a:solidFill>
                    <a:latin typeface="Microsoft Yahei"/>
                    <a:ea typeface="Microsoft Yahei"/>
                  </a:rPr>
                  <a:t>：如帕金森病、多发性硬化等神经系统疾病可能影响肠道功能，导致便秘，需要通过病史、神经系统检查等进行鉴别</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内分泌疾病</a:t>
                </a:r>
                <a:r>
                  <a:rPr lang="zh-CN" sz="1400">
                    <a:solidFill>
                      <a:schemeClr val="tx1">
                        <a:alpha val="100000"/>
                      </a:schemeClr>
                    </a:solidFill>
                    <a:latin typeface="Microsoft Yahei"/>
                    <a:ea typeface="Microsoft Yahei"/>
                  </a:rPr>
                  <a:t>：如甲状腺功能减退、糖尿病等内分泌疾病可能导致肠道功能紊乱，导致便秘，需要通过内分泌检查等进行鉴别</a:t>
                </a:r>
                <a:endParaRPr/>
              </a:p>
            </p:txBody>
          </p:sp>
          <p:sp>
            <p:nvSpPr>
              <p:cNvPr id="28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精神科便秘的鉴别诊断主要包括以下几个方面</a:t>
                </a:r>
                <a:endParaRPr/>
              </a:p>
            </p:txBody>
          </p:sp>
          <p:sp>
            <p:nvSpPr>
              <p:cNvPr id="28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8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2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精神科便秘的诊断与鉴别诊断</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精神科便秘的预防策略</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调整饮食结构与摄入水分</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调整精神科患者的饮食结构</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a:t>
                </a:r>
                <a:r>
                  <a:rPr lang="zh-CN" sz="1400" b="1">
                    <a:solidFill>
                      <a:schemeClr val="tx1">
                        <a:lumMod val="50000"/>
                        <a:lumOff val="50000"/>
                        <a:alpha val="100000"/>
                      </a:schemeClr>
                    </a:solidFill>
                    <a:latin typeface="微软雅黑"/>
                    <a:ea typeface="微软雅黑"/>
                  </a:rPr>
                  <a:t>膳食纤维</a:t>
                </a:r>
                <a:r>
                  <a:rPr lang="zh-CN" sz="1400">
                    <a:solidFill>
                      <a:schemeClr val="tx1">
                        <a:lumMod val="50000"/>
                        <a:lumOff val="50000"/>
                        <a:alpha val="100000"/>
                      </a:schemeClr>
                    </a:solidFill>
                    <a:latin typeface="微软雅黑"/>
                    <a:ea typeface="微软雅黑"/>
                  </a:rPr>
                  <a:t>的摄入，如多吃蔬菜、水果、全麦食品等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a:t>
                </a:r>
                <a:r>
                  <a:rPr lang="zh-CN" sz="1400" b="1">
                    <a:solidFill>
                      <a:schemeClr val="tx1">
                        <a:lumMod val="50000"/>
                        <a:lumOff val="50000"/>
                        <a:alpha val="100000"/>
                      </a:schemeClr>
                    </a:solidFill>
                    <a:latin typeface="微软雅黑"/>
                    <a:ea typeface="微软雅黑"/>
                  </a:rPr>
                  <a:t>高脂肪</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高糖</a:t>
                </a:r>
                <a:r>
                  <a:rPr lang="zh-CN" sz="1400">
                    <a:solidFill>
                      <a:schemeClr val="tx1">
                        <a:lumMod val="50000"/>
                        <a:lumOff val="50000"/>
                        <a:alpha val="100000"/>
                      </a:schemeClr>
                    </a:solidFill>
                    <a:latin typeface="微软雅黑"/>
                    <a:ea typeface="微软雅黑"/>
                  </a:rPr>
                  <a:t>食物的摄入，如少吃油炸食品、糖果等</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保证精神科患者的水分摄入</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每天至少喝</a:t>
                </a:r>
                <a:r>
                  <a:rPr lang="zh-CN" sz="1400" b="1">
                    <a:solidFill>
                      <a:schemeClr val="tx1">
                        <a:lumMod val="50000"/>
                        <a:lumOff val="50000"/>
                        <a:alpha val="100000"/>
                      </a:schemeClr>
                    </a:solidFill>
                    <a:latin typeface="微软雅黑"/>
                    <a:ea typeface="微软雅黑"/>
                  </a:rPr>
                  <a:t>8杯水</a:t>
                </a:r>
                <a:r>
                  <a:rPr lang="zh-CN" sz="1400">
                    <a:solidFill>
                      <a:schemeClr val="tx1">
                        <a:lumMod val="50000"/>
                        <a:lumOff val="50000"/>
                        <a:alpha val="100000"/>
                      </a:schemeClr>
                    </a:solidFill>
                    <a:latin typeface="微软雅黑"/>
                    <a:ea typeface="微软雅黑"/>
                  </a:rPr>
                  <a:t>，保持充足的水分摄入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在饮食中增加</a:t>
                </a:r>
                <a:r>
                  <a:rPr lang="zh-CN" sz="1400" b="1">
                    <a:solidFill>
                      <a:schemeClr val="tx1">
                        <a:lumMod val="50000"/>
                        <a:lumOff val="50000"/>
                        <a:alpha val="100000"/>
                      </a:schemeClr>
                    </a:solidFill>
                    <a:latin typeface="微软雅黑"/>
                    <a:ea typeface="微软雅黑"/>
                  </a:rPr>
                  <a:t>汤类</a:t>
                </a:r>
                <a:r>
                  <a:rPr lang="zh-CN" sz="1400">
                    <a:solidFill>
                      <a:schemeClr val="tx1">
                        <a:lumMod val="50000"/>
                        <a:lumOff val="50000"/>
                        <a:alpha val="100000"/>
                      </a:schemeClr>
                    </a:solidFill>
                    <a:latin typeface="微软雅黑"/>
                    <a:ea typeface="微软雅黑"/>
                  </a:rPr>
                  <a:t>，如鸡汤、蔬菜汤等，以增加水分摄入</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sp>
        <p:nvSpPr>
          <p:cNvPr id="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增加运动与锻炼</a:t>
            </a:r>
            <a:endParaRPr lang="en-US" altLang="zh-CN" sz="2800" b="1">
              <a:latin typeface="+mj-ea"/>
              <a:ea typeface="+mj-ea"/>
            </a:endParaRPr>
          </a:p>
        </p:txBody>
      </p:sp>
      <p:grpSp>
        <p:nvGrpSpPr>
          <p:cNvPr id="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 name=""/>
            <p:cNvGrpSpPr/>
            <p:nvPr/>
          </p:nvGrpSpPr>
          <p:grpSpPr>
            <a:xfrm>
              <a:off x="660399" y="2074672"/>
              <a:ext cx="5100082" cy="4536540"/>
              <a:chOff x="660399" y="2074672"/>
              <a:chExt cx="5100082" cy="4536540"/>
            </a:xfrm>
          </p:grpSpPr>
          <p:sp>
            <p:nvSpPr>
              <p:cNvPr id="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提倡精神科患者进行适当的运动</a:t>
                </a:r>
                <a:endParaRPr lang="en-US" altLang="zh-CN" sz="2000" b="1">
                  <a:latin typeface="Microsoft YaHei" panose="020b0503020204020204" pitchFamily="34" charset="-122"/>
                  <a:ea typeface="Microsoft YaHei" panose="020b0503020204020204" pitchFamily="34" charset="-122"/>
                </a:endParaRPr>
              </a:p>
            </p:txBody>
          </p:sp>
          <p:sp>
            <p:nvSpPr>
              <p:cNvPr id="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每天进行</a:t>
                </a:r>
                <a:r>
                  <a:rPr lang="zh-CN" sz="1400" b="1">
                    <a:solidFill>
                      <a:schemeClr val="tx1">
                        <a:lumMod val="50000"/>
                        <a:lumOff val="50000"/>
                        <a:alpha val="100000"/>
                      </a:schemeClr>
                    </a:solidFill>
                    <a:latin typeface="微软雅黑"/>
                    <a:ea typeface="微软雅黑"/>
                  </a:rPr>
                  <a:t>30分钟</a:t>
                </a:r>
                <a:r>
                  <a:rPr lang="zh-CN" sz="1400">
                    <a:solidFill>
                      <a:schemeClr val="tx1">
                        <a:lumMod val="50000"/>
                        <a:lumOff val="50000"/>
                        <a:alpha val="100000"/>
                      </a:schemeClr>
                    </a:solidFill>
                    <a:latin typeface="微软雅黑"/>
                    <a:ea typeface="微软雅黑"/>
                  </a:rPr>
                  <a:t>以上的有氧运动，如散步、慢跑、游泳等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a:t>
                </a:r>
                <a:r>
                  <a:rPr lang="zh-CN" sz="1400" b="1">
                    <a:solidFill>
                      <a:schemeClr val="tx1">
                        <a:lumMod val="50000"/>
                        <a:lumOff val="50000"/>
                        <a:alpha val="100000"/>
                      </a:schemeClr>
                    </a:solidFill>
                    <a:latin typeface="微软雅黑"/>
                    <a:ea typeface="微软雅黑"/>
                  </a:rPr>
                  <a:t>腹部运动</a:t>
                </a:r>
                <a:r>
                  <a:rPr lang="zh-CN" sz="1400">
                    <a:solidFill>
                      <a:schemeClr val="tx1">
                        <a:lumMod val="50000"/>
                        <a:lumOff val="50000"/>
                        <a:alpha val="100000"/>
                      </a:schemeClr>
                    </a:solidFill>
                    <a:latin typeface="微软雅黑"/>
                    <a:ea typeface="微软雅黑"/>
                  </a:rPr>
                  <a:t>，如腹部按摩、仰卧起坐等，以帮助肠道蠕动</a:t>
                </a:r>
                <a:endParaRPr/>
              </a:p>
            </p:txBody>
          </p:sp>
          <p:pic>
            <p:nvPicPr>
              <p:cNvPr id="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 name=""/>
            <p:cNvGrpSpPr/>
            <p:nvPr/>
          </p:nvGrpSpPr>
          <p:grpSpPr>
            <a:xfrm>
              <a:off x="643151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制定精神科患者的锻炼计划</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根据患者的身体状况和兴趣，选择合适的运动项目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定期评估患者的运动效果，调整锻炼计划</a:t>
                </a:r>
                <a:endParaRPr/>
              </a:p>
            </p:txBody>
          </p:sp>
          <p:pic>
            <p:nvPicPr>
              <p:cNvPr id="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pic>
        <p:nvPicPr>
          <p:cNvPr id="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9" name="Group 598"/>
            <p:cNvGrpSpPr/>
            <p:nvPr/>
          </p:nvGrpSpPr>
          <p:grpSpPr>
            <a:xfrm>
              <a:off x="763829" y="1414808"/>
              <a:ext cx="6972294" cy="2337649"/>
              <a:chOff x="763829" y="1414808"/>
              <a:chExt cx="6972294" cy="2337649"/>
            </a:xfrm>
          </p:grpSpPr>
          <p:sp>
            <p:nvSpPr>
              <p:cNvPr id="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建立精神科患者的良好排便习惯</a:t>
                </a:r>
                <a:endParaRPr/>
              </a:p>
            </p:txBody>
          </p:sp>
          <p:sp>
            <p:nvSpPr>
              <p:cNvPr id="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养成</a:t>
                </a:r>
                <a:r>
                  <a:rPr lang="zh-CN" sz="1400" b="1">
                    <a:solidFill>
                      <a:schemeClr val="tx1">
                        <a:alpha val="100000"/>
                      </a:schemeClr>
                    </a:solidFill>
                    <a:latin typeface="Microsoft Yahei"/>
                    <a:ea typeface="Microsoft Yahei"/>
                  </a:rPr>
                  <a:t>定时排便</a:t>
                </a:r>
                <a:r>
                  <a:rPr lang="zh-CN" sz="1400">
                    <a:solidFill>
                      <a:schemeClr val="tx1">
                        <a:alpha val="100000"/>
                      </a:schemeClr>
                    </a:solidFill>
                    <a:latin typeface="Microsoft Yahei"/>
                    <a:ea typeface="Microsoft Yahei"/>
                  </a:rPr>
                  <a:t>的习惯，每天固定时间进行排便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避免</a:t>
                </a:r>
                <a:r>
                  <a:rPr lang="zh-CN" sz="1400" b="1">
                    <a:solidFill>
                      <a:schemeClr val="tx1">
                        <a:alpha val="100000"/>
                      </a:schemeClr>
                    </a:solidFill>
                    <a:latin typeface="Microsoft Yahei"/>
                    <a:ea typeface="Microsoft Yahei"/>
                  </a:rPr>
                  <a:t>长时间憋便</a:t>
                </a:r>
                <a:r>
                  <a:rPr lang="zh-CN" sz="1400">
                    <a:solidFill>
                      <a:schemeClr val="tx1">
                        <a:alpha val="100000"/>
                      </a:schemeClr>
                    </a:solidFill>
                    <a:latin typeface="Microsoft Yahei"/>
                    <a:ea typeface="Microsoft Yahei"/>
                  </a:rPr>
                  <a:t>，如有大便感要及时排便</a:t>
                </a:r>
                <a:endParaRPr/>
              </a:p>
            </p:txBody>
          </p:sp>
          <p:sp>
            <p:nvSpPr>
              <p:cNvPr id="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6" name="Group 591"/>
            <p:cNvGrpSpPr/>
            <p:nvPr/>
          </p:nvGrpSpPr>
          <p:grpSpPr>
            <a:xfrm>
              <a:off x="689593" y="3949139"/>
              <a:ext cx="7078256" cy="2128975"/>
              <a:chOff x="689593" y="3949139"/>
              <a:chExt cx="7078256" cy="2128975"/>
            </a:xfrm>
          </p:grpSpPr>
          <p:sp>
            <p:nvSpPr>
              <p:cNvPr id="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对精神科患者进行心理干预</a:t>
                </a:r>
                <a:endParaRPr/>
              </a:p>
            </p:txBody>
          </p:sp>
          <p:sp>
            <p:nvSpPr>
              <p:cNvPr id="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给予患者</a:t>
                </a:r>
                <a:r>
                  <a:rPr lang="zh-CN" sz="1400" b="1">
                    <a:solidFill>
                      <a:schemeClr val="tx1">
                        <a:alpha val="100000"/>
                      </a:schemeClr>
                    </a:solidFill>
                    <a:latin typeface="Microsoft Yahei"/>
                    <a:ea typeface="Microsoft Yahei"/>
                  </a:rPr>
                  <a:t>心理支持</a:t>
                </a:r>
                <a:r>
                  <a:rPr lang="zh-CN" sz="1400">
                    <a:solidFill>
                      <a:schemeClr val="tx1">
                        <a:alpha val="100000"/>
                      </a:schemeClr>
                    </a:solidFill>
                    <a:latin typeface="Microsoft Yahei"/>
                    <a:ea typeface="Microsoft Yahei"/>
                  </a:rPr>
                  <a:t>，关心患者的排便问题，增强患者的信心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a:t>
                </a:r>
                <a:r>
                  <a:rPr lang="zh-CN" sz="1400" b="1">
                    <a:solidFill>
                      <a:schemeClr val="tx1">
                        <a:alpha val="100000"/>
                      </a:schemeClr>
                    </a:solidFill>
                    <a:latin typeface="Microsoft Yahei"/>
                    <a:ea typeface="Microsoft Yahei"/>
                  </a:rPr>
                  <a:t>放松训练</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心理疏导</a:t>
                </a:r>
                <a:r>
                  <a:rPr lang="zh-CN" sz="1400">
                    <a:solidFill>
                      <a:schemeClr val="tx1">
                        <a:alpha val="100000"/>
                      </a:schemeClr>
                    </a:solidFill>
                    <a:latin typeface="Microsoft Yahei"/>
                    <a:ea typeface="Microsoft Yahei"/>
                  </a:rPr>
                  <a:t>等方法，帮助患者缓解便秘带来的心理压力</a:t>
                </a:r>
                <a:endParaRPr/>
              </a:p>
            </p:txBody>
          </p:sp>
          <p:sp>
            <p:nvSpPr>
              <p:cNvPr id="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建立良好的排便习惯与心理干预</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https://d.book118.com/957003014153006043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精神科便秘护理方案与实践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2024-09-17T21:18:42.095</cp:lastPrinted>
  <dcterms:created xsi:type="dcterms:W3CDTF">2024-09-17T13:18:42Z</dcterms:created>
  <dcterms:modified xsi:type="dcterms:W3CDTF">2024-09-17T13:18:44Z</dcterms:modified>
</cp:coreProperties>
</file>