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F4349C-89A4-4358-934D-6B81E31500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FCB354-7DC4-4AB8-BE67-76B5A775CA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2F6D40-6A29-4E9A-86F6-46ACF8BA86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AA28EC-8BB5-4461-AC47-DD54948A47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4E0BA2C-0F08-4DBE-BEC6-682F6B1C33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6AC283F-880A-459B-BE3C-592F63074F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12E4CE4-CC9C-464A-B00B-21F24FB751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00DC07-452A-48CE-B307-FF6C30B4D9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D7C206-2D8E-4206-9A45-D3EAD74136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9FB65D-5EC2-48ED-A5E2-6C95DCB6AC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0DC71F-A042-42F3-AB9B-F78F33C8AC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7022134050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学校传染病疫苗知识掌握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00750" y="4095750"/>
            <a:ext cx="4101027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汇报时间：2024-01-19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36170" y="682396"/>
            <a:ext cx="1539079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传染病与疫苗概述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儿童免疫规划政策解读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学校预防接种工作实施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校园内传染病防控措施探讨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36170" y="682396"/>
            <a:ext cx="1539079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家长参与学校预防接种工作建议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传染病与疫苗概述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传染病定义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传染病分类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33" name="Freeform 33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2" name="Group 42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43" name="Freeform 43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2" name="Group 52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53" name="Freeform 53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63" name="Freeform 63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73" name="Freeform 73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2" name="Group 82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83" name="Freeform 83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2" name="Group 92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93" name="Freeform 93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103" name="Freeform 103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AutoShape 108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AutoShape 110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AutoShape 111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2" name="Group 112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13" name="Freeform 113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Freeform 115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AutoShape 119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AutoShape 120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2" name="Group 122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23" name="Freeform 123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Freeform 124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AutoShape 130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2" name="Group 132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33" name="Freeform 133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Freeform 134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Freeform 135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2" name="Group 142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43" name="Freeform 143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Freeform 144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Freeform 145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2" name="Group 152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53" name="Freeform 153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Freeform 154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Freeform 155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8" name="AutoShape 158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9" name="AutoShape 159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AutoShape 160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AutoShape 161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2" name="Group 162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63" name="Freeform 163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Freeform 164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Freeform 165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8" name="AutoShape 168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9" name="AutoShape 169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AutoShape 170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AutoShape 171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2" name="Group 172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73" name="Freeform 173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Freeform 174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Freeform 175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8" name="AutoShape 178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9" name="AutoShape 179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AutoShape 180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AutoShape 181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2" name="Group 182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83" name="Freeform 183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Freeform 184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Freeform 185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8" name="AutoShape 188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9" name="AutoShape 189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AutoShape 190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AutoShape 191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2" name="Group 192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93" name="Freeform 193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Freeform 194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Freeform 195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8" name="AutoShape 198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9" name="AutoShape 199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AutoShape 200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AutoShape 201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2" name="Group 202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203" name="Freeform 203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Freeform 204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Freeform 205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8" name="AutoShape 208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9" name="AutoShape 209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AutoShape 210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AutoShape 211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2" name="Group 212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13" name="Freeform 213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Freeform 214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Freeform 215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8" name="AutoShape 218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9" name="AutoShape 219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AutoShape 220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AutoShape 221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2" name="Group 222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23" name="Freeform 223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Freeform 224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Freeform 225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0" name="Freeform 230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1" name="Group 231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2" name="AutoShape 232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AutoShape 233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8" name="Freeform 238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9" name="Group 239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40" name="AutoShape 240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AutoShape 241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6" name="Freeform 246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7" name="Group 247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8" name="AutoShape 248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AutoShape 249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4" name="Freeform 254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5" name="Group 255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6" name="AutoShape 256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AutoShape 257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2" name="Freeform 262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3" name="Group 263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4" name="AutoShape 264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AutoShape 265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0" name="Freeform 270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1" name="Group 271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2" name="AutoShape 272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AutoShape 273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8" name="Freeform 278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9" name="Group 279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80" name="AutoShape 280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AutoShape 281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6" name="Freeform 286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7" name="Group 287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8" name="AutoShape 288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AutoShape 289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4" name="Freeform 294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5" name="Group 295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6" name="AutoShape 296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AutoShape 297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2" name="Freeform 302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3" name="Group 303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4" name="AutoShape 304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AutoShape 305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0" name="Freeform 310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1" name="Group 311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2" name="AutoShape 312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AutoShape 313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8" name="Freeform 318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9" name="Group 319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20" name="AutoShape 320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AutoShape 321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6" name="Freeform 326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7" name="Group 327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8" name="AutoShape 328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AutoShape 329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4" name="Freeform 334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5" name="Group 335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6" name="AutoShape 336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AutoShape 337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2" name="Freeform 342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3" name="Group 343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4" name="AutoShape 344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AutoShape 345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0" name="Freeform 350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1" name="Group 351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2" name="AutoShape 352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AutoShape 353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8" name="Freeform 358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9" name="Group 359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60" name="AutoShape 360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AutoShape 361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6" name="Freeform 366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7" name="Group 367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8" name="AutoShape 368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AutoShape 369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4" name="Freeform 374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5" name="Group 375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6" name="AutoShape 376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AutoShape 377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2" name="Freeform 382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3" name="Group 383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4" name="AutoShape 384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AutoShape 385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由各种病原体引起的能在人与人、动物与动物或人与动物之间相互传播的一类疾病。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根据病原体不同，传染病可分为细菌性传染病、病毒性传染病、寄生虫病等。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传染病定义及分类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910" r="3091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疫苗是一种生物制品，通过模拟病原体进入人体，刺激机体产生特异性免疫应答，从而达到预防相应传染病的目的。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疫苗作用原理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根据疫苗的性质和制备方法不同，可分为灭活疫苗、减毒活疫苗、基因工程疫苗等。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疫苗种类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疫苗作用原理及种类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如流感、麻疹、水痘等，通过飞沫传播，易引起学校等集体单位暴发。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呼吸道传染病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肠道传染病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接触性传染病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虫媒及自然疫源性传染病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如细菌性痢疾、伤寒、甲型肝炎等，通过食物、饮水等传播，与个人卫生习惯密切相关。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如手足口病、急性出血性结膜炎等，通过接触传播，常在儿童中流行。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如登革热、流行性乙型脑炎等，通过蚊虫叮咬或动物传播，具有一定的地域性和季节性。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学校常见传染病类型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儿童免疫规划政策解读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国家免疫规划政策规定了儿童必须接种的疫苗种类，包括卡介苗、乙肝疫苗、脊髓灰质炎疫苗、百白破疫苗等。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疫苗种类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政策明确了接种对象为0-6岁儿童，以及未接种或未全程接种相关疫苗的儿童。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接种对象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政策规定了各类疫苗的接种时间和地点，家长需按照要求带孩子前往指定接种点进行接种。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接种时间和地点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国家免疫规划政策内容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接种程序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儿童接种疫苗需遵循一定的程序，包括预约、登记、接种、留观等步骤，家长需提前了解并做好准备。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接种疫苗前，家长需了解孩子的身体状况，如有发热、腹泻等急性疾病需暂缓接种。接种后，孩子需在接种点留观30分钟，如出现异常情况需及时处理。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儿童接种程序及注意事项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知晓政策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家长应了解国家免疫规划政策内容，知晓儿童必须接种的疫苗种类和接种程序。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配合接种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家长应按照要求带孩子前往指定接种点进行接种，并配合做好登记、留观等工作。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关注孩子健康状况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家长应关注孩子的身体状况，在接种疫苗前如实告知医生孩子的健康情况，如有异常反应需及时就医。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家长在免疫规划中责任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学校预防接种工作实施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42376" y="2434470"/>
            <a:ext cx="3133738" cy="9945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学校需从正规渠道采购疫苗，并严格按照疫苗储存要求进行储存，确保疫苗有效性。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87195" y="1802035"/>
            <a:ext cx="561213" cy="56121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5121688" y="1936528"/>
            <a:ext cx="292227" cy="292227"/>
            <a:chOff x="5121688" y="1936528"/>
            <a:chExt cx="292227" cy="292227"/>
          </a:xfrm>
        </p:grpSpPr>
        <p:sp>
          <p:nvSpPr>
            <p:cNvPr id="5" name="Freeform 5"/>
            <p:cNvSpPr/>
            <p:nvPr/>
          </p:nvSpPr>
          <p:spPr>
            <a:xfrm>
              <a:off x="5175885" y="1990630"/>
              <a:ext cx="182880" cy="73533"/>
            </a:xfrm>
            <a:custGeom>
              <a:rect l="l" t="t" r="r" b="b"/>
              <a:pathLst>
                <a:path w="189" h="76">
                  <a:moveTo>
                    <a:pt x="189" y="76"/>
                  </a:moveTo>
                  <a:lnTo>
                    <a:pt x="0" y="76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57"/>
                  </a:lnTo>
                  <a:lnTo>
                    <a:pt x="170" y="57"/>
                  </a:lnTo>
                  <a:lnTo>
                    <a:pt x="170" y="0"/>
                  </a:lnTo>
                  <a:lnTo>
                    <a:pt x="189" y="0"/>
                  </a:lnTo>
                  <a:lnTo>
                    <a:pt x="189" y="7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267801" y="1990630"/>
              <a:ext cx="54197" cy="36766"/>
            </a:xfrm>
            <a:custGeom>
              <a:rect l="l" t="t" r="r" b="b"/>
              <a:pathLst>
                <a:path w="56" h="38">
                  <a:moveTo>
                    <a:pt x="56" y="38"/>
                  </a:moveTo>
                  <a:lnTo>
                    <a:pt x="0" y="38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9"/>
                  </a:lnTo>
                  <a:lnTo>
                    <a:pt x="37" y="19"/>
                  </a:lnTo>
                  <a:lnTo>
                    <a:pt x="37" y="0"/>
                  </a:lnTo>
                  <a:lnTo>
                    <a:pt x="56" y="0"/>
                  </a:lnTo>
                  <a:lnTo>
                    <a:pt x="56" y="3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121688" y="1936528"/>
              <a:ext cx="292227" cy="292227"/>
            </a:xfrm>
            <a:custGeom>
              <a:rect l="l" t="t" r="r" b="b"/>
              <a:pathLst>
                <a:path w="302" h="302">
                  <a:moveTo>
                    <a:pt x="302" y="302"/>
                  </a:moveTo>
                  <a:lnTo>
                    <a:pt x="0" y="302"/>
                  </a:lnTo>
                  <a:lnTo>
                    <a:pt x="0" y="0"/>
                  </a:lnTo>
                  <a:lnTo>
                    <a:pt x="245" y="0"/>
                  </a:lnTo>
                  <a:lnTo>
                    <a:pt x="245" y="18"/>
                  </a:lnTo>
                  <a:lnTo>
                    <a:pt x="18" y="18"/>
                  </a:lnTo>
                  <a:lnTo>
                    <a:pt x="18" y="283"/>
                  </a:lnTo>
                  <a:lnTo>
                    <a:pt x="283" y="283"/>
                  </a:lnTo>
                  <a:lnTo>
                    <a:pt x="283" y="56"/>
                  </a:lnTo>
                  <a:lnTo>
                    <a:pt x="302" y="56"/>
                  </a:lnTo>
                  <a:lnTo>
                    <a:pt x="302" y="30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175885" y="2100929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75885" y="2136743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175885" y="2173510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1" name="AutoShape 11"/>
          <p:cNvSpPr/>
          <p:nvPr/>
        </p:nvSpPr>
        <p:spPr>
          <a:xfrm>
            <a:off x="5554409" y="1919002"/>
            <a:ext cx="1897189" cy="3680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疫苗采购与储存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335955" y="2434470"/>
            <a:ext cx="3133738" cy="9945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根据学校学生年龄、健康状况和疫苗种类，制定详细的接种计划。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8027" y="1918374"/>
            <a:ext cx="18971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接种计划制定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380762" y="1802035"/>
            <a:ext cx="561213" cy="56121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8515255" y="1990630"/>
            <a:ext cx="292227" cy="201263"/>
            <a:chOff x="8515255" y="1990630"/>
            <a:chExt cx="292227" cy="201263"/>
          </a:xfrm>
        </p:grpSpPr>
        <p:sp>
          <p:nvSpPr>
            <p:cNvPr id="16" name="AutoShape 16"/>
            <p:cNvSpPr/>
            <p:nvPr/>
          </p:nvSpPr>
          <p:spPr>
            <a:xfrm>
              <a:off x="85694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8624601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86797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8734901" y="2072926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5694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8624601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86797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8734901" y="2036159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8587835" y="2128075"/>
              <a:ext cx="147066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8515255" y="1990630"/>
              <a:ext cx="292227" cy="201263"/>
            </a:xfrm>
            <a:custGeom>
              <a:rect l="l" t="t" r="r" b="b"/>
              <a:pathLst>
                <a:path w="302" h="208">
                  <a:moveTo>
                    <a:pt x="302" y="208"/>
                  </a:moveTo>
                  <a:lnTo>
                    <a:pt x="0" y="208"/>
                  </a:lnTo>
                  <a:lnTo>
                    <a:pt x="0" y="28"/>
                  </a:lnTo>
                  <a:lnTo>
                    <a:pt x="19" y="28"/>
                  </a:lnTo>
                  <a:lnTo>
                    <a:pt x="19" y="189"/>
                  </a:lnTo>
                  <a:lnTo>
                    <a:pt x="283" y="189"/>
                  </a:lnTo>
                  <a:lnTo>
                    <a:pt x="283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302" y="0"/>
                  </a:lnTo>
                  <a:lnTo>
                    <a:pt x="302" y="20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6" name="AutoShape 26"/>
          <p:cNvSpPr/>
          <p:nvPr/>
        </p:nvSpPr>
        <p:spPr>
          <a:xfrm>
            <a:off x="4942376" y="4809710"/>
            <a:ext cx="3133738" cy="10191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提前发布接种通知，告知学生及家长接种时间、地点、注意事项等。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554448" y="4293614"/>
            <a:ext cx="18971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接种通知发布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4987195" y="4188148"/>
            <a:ext cx="561213" cy="56121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  <a:spcBef>
                <a:spcPts val="375"/>
              </a:spcBef>
              <a:defRPr/>
            </a:pPr>
            <a:endParaRPr lang="en-US" sz="1100"/>
          </a:p>
        </p:txBody>
      </p:sp>
      <p:grpSp>
        <p:nvGrpSpPr>
          <p:cNvPr id="29" name="Group 29"/>
          <p:cNvGrpSpPr/>
          <p:nvPr/>
        </p:nvGrpSpPr>
        <p:grpSpPr>
          <a:xfrm>
            <a:off x="5122640" y="4315015"/>
            <a:ext cx="290322" cy="285560"/>
            <a:chOff x="5122640" y="4315015"/>
            <a:chExt cx="290322" cy="285560"/>
          </a:xfrm>
        </p:grpSpPr>
        <p:sp>
          <p:nvSpPr>
            <p:cNvPr id="30" name="Freeform 30"/>
            <p:cNvSpPr/>
            <p:nvPr/>
          </p:nvSpPr>
          <p:spPr>
            <a:xfrm>
              <a:off x="5182267" y="4370832"/>
              <a:ext cx="176879" cy="175927"/>
            </a:xfrm>
            <a:custGeom>
              <a:rect l="l" t="t" r="r" b="b"/>
              <a:pathLst>
                <a:path w="187" h="186">
                  <a:moveTo>
                    <a:pt x="81" y="186"/>
                  </a:moveTo>
                  <a:lnTo>
                    <a:pt x="0" y="106"/>
                  </a:lnTo>
                  <a:lnTo>
                    <a:pt x="107" y="0"/>
                  </a:lnTo>
                  <a:lnTo>
                    <a:pt x="187" y="80"/>
                  </a:lnTo>
                  <a:lnTo>
                    <a:pt x="81" y="186"/>
                  </a:lnTo>
                  <a:close/>
                  <a:moveTo>
                    <a:pt x="26" y="106"/>
                  </a:moveTo>
                  <a:lnTo>
                    <a:pt x="81" y="158"/>
                  </a:lnTo>
                  <a:lnTo>
                    <a:pt x="159" y="80"/>
                  </a:lnTo>
                  <a:lnTo>
                    <a:pt x="107" y="26"/>
                  </a:lnTo>
                  <a:lnTo>
                    <a:pt x="26" y="10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5122640" y="4484275"/>
              <a:ext cx="120110" cy="116300"/>
            </a:xfrm>
            <a:custGeom>
              <a:rect l="l" t="t" r="r" b="b"/>
              <a:pathLst>
                <a:path w="54" h="52">
                  <a:moveTo>
                    <a:pt x="26" y="52"/>
                  </a:moveTo>
                  <a:cubicBezTo>
                    <a:pt x="20" y="52"/>
                    <a:pt x="14" y="50"/>
                    <a:pt x="9" y="45"/>
                  </a:cubicBezTo>
                  <a:cubicBezTo>
                    <a:pt x="0" y="36"/>
                    <a:pt x="0" y="20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2" y="20"/>
                    <a:pt x="10" y="24"/>
                    <a:pt x="10" y="28"/>
                  </a:cubicBezTo>
                  <a:cubicBezTo>
                    <a:pt x="10" y="32"/>
                    <a:pt x="12" y="36"/>
                    <a:pt x="15" y="39"/>
                  </a:cubicBezTo>
                  <a:cubicBezTo>
                    <a:pt x="18" y="42"/>
                    <a:pt x="22" y="44"/>
                    <a:pt x="26" y="44"/>
                  </a:cubicBezTo>
                  <a:cubicBezTo>
                    <a:pt x="30" y="44"/>
                    <a:pt x="34" y="42"/>
                    <a:pt x="37" y="3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50"/>
                    <a:pt x="32" y="52"/>
                    <a:pt x="26" y="5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296662" y="4315015"/>
              <a:ext cx="116300" cy="115348"/>
            </a:xfrm>
            <a:custGeom>
              <a:rect l="l" t="t" r="r" b="b"/>
              <a:pathLst>
                <a:path w="52" h="52">
                  <a:moveTo>
                    <a:pt x="34" y="52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2" y="32"/>
                    <a:pt x="44" y="28"/>
                    <a:pt x="44" y="24"/>
                  </a:cubicBezTo>
                  <a:cubicBezTo>
                    <a:pt x="44" y="20"/>
                    <a:pt x="42" y="16"/>
                    <a:pt x="39" y="13"/>
                  </a:cubicBezTo>
                  <a:cubicBezTo>
                    <a:pt x="33" y="7"/>
                    <a:pt x="23" y="7"/>
                    <a:pt x="17" y="1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6" y="2"/>
                    <a:pt x="22" y="0"/>
                    <a:pt x="28" y="0"/>
                  </a:cubicBezTo>
                  <a:cubicBezTo>
                    <a:pt x="34" y="0"/>
                    <a:pt x="40" y="2"/>
                    <a:pt x="45" y="7"/>
                  </a:cubicBezTo>
                  <a:cubicBezTo>
                    <a:pt x="50" y="12"/>
                    <a:pt x="52" y="18"/>
                    <a:pt x="52" y="24"/>
                  </a:cubicBezTo>
                  <a:cubicBezTo>
                    <a:pt x="52" y="30"/>
                    <a:pt x="50" y="36"/>
                    <a:pt x="45" y="41"/>
                  </a:cubicBezTo>
                  <a:lnTo>
                    <a:pt x="34" y="5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5220081" y="4453128"/>
              <a:ext cx="27432" cy="26479"/>
            </a:xfrm>
            <a:custGeom>
              <a:rect l="l" t="t" r="r" b="b"/>
              <a:pathLst>
                <a:path w="28" h="28">
                  <a:moveTo>
                    <a:pt x="15" y="28"/>
                  </a:moveTo>
                  <a:lnTo>
                    <a:pt x="0" y="14"/>
                  </a:lnTo>
                  <a:lnTo>
                    <a:pt x="15" y="0"/>
                  </a:lnTo>
                  <a:lnTo>
                    <a:pt x="29" y="14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5255990" y="4444555"/>
              <a:ext cx="27432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9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5265420" y="4408646"/>
              <a:ext cx="26479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5247513" y="4479607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28" y="15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5291900" y="4435126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" name="AutoShape 38"/>
          <p:cNvSpPr/>
          <p:nvPr/>
        </p:nvSpPr>
        <p:spPr>
          <a:xfrm>
            <a:off x="8335955" y="4809710"/>
            <a:ext cx="3133738" cy="10191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在指定时间和地点，由专业医务人员对学生进行接种。</a:t>
            </a:r>
            <a:endParaRPr lang="en-US" sz="1100"/>
          </a:p>
        </p:txBody>
      </p:sp>
      <p:sp>
        <p:nvSpPr>
          <p:cNvPr id="39" name="AutoShape 39"/>
          <p:cNvSpPr/>
          <p:nvPr/>
        </p:nvSpPr>
        <p:spPr>
          <a:xfrm>
            <a:off x="8948027" y="4293614"/>
            <a:ext cx="18971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接种实施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8380762" y="4177284"/>
            <a:ext cx="561213" cy="56121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1" name="Group 41"/>
          <p:cNvGrpSpPr/>
          <p:nvPr/>
        </p:nvGrpSpPr>
        <p:grpSpPr>
          <a:xfrm>
            <a:off x="8533542" y="4316063"/>
            <a:ext cx="282417" cy="283559"/>
            <a:chOff x="8533542" y="4316063"/>
            <a:chExt cx="282417" cy="283559"/>
          </a:xfrm>
        </p:grpSpPr>
        <p:sp>
          <p:nvSpPr>
            <p:cNvPr id="42" name="Freeform 42"/>
            <p:cNvSpPr/>
            <p:nvPr/>
          </p:nvSpPr>
          <p:spPr>
            <a:xfrm>
              <a:off x="8562499" y="4316063"/>
              <a:ext cx="253460" cy="254508"/>
            </a:xfrm>
            <a:custGeom>
              <a:rect l="l" t="t" r="r" b="b"/>
              <a:pathLst>
                <a:path w="262" h="263">
                  <a:moveTo>
                    <a:pt x="102" y="263"/>
                  </a:moveTo>
                  <a:lnTo>
                    <a:pt x="0" y="159"/>
                  </a:lnTo>
                  <a:lnTo>
                    <a:pt x="203" y="0"/>
                  </a:lnTo>
                  <a:lnTo>
                    <a:pt x="262" y="59"/>
                  </a:lnTo>
                  <a:lnTo>
                    <a:pt x="102" y="263"/>
                  </a:lnTo>
                  <a:close/>
                  <a:moveTo>
                    <a:pt x="29" y="161"/>
                  </a:moveTo>
                  <a:lnTo>
                    <a:pt x="100" y="234"/>
                  </a:lnTo>
                  <a:lnTo>
                    <a:pt x="237" y="62"/>
                  </a:lnTo>
                  <a:lnTo>
                    <a:pt x="201" y="26"/>
                  </a:lnTo>
                  <a:lnTo>
                    <a:pt x="29" y="16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8624507" y="4371213"/>
              <a:ext cx="134493" cy="109347"/>
            </a:xfrm>
            <a:custGeom>
              <a:rect l="l" t="t" r="r" b="b"/>
              <a:pathLst>
                <a:path w="139" h="113">
                  <a:moveTo>
                    <a:pt x="12" y="113"/>
                  </a:moveTo>
                  <a:lnTo>
                    <a:pt x="0" y="99"/>
                  </a:lnTo>
                  <a:lnTo>
                    <a:pt x="128" y="0"/>
                  </a:lnTo>
                  <a:lnTo>
                    <a:pt x="139" y="14"/>
                  </a:lnTo>
                  <a:lnTo>
                    <a:pt x="12" y="11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8540305" y="4495038"/>
              <a:ext cx="97727" cy="97727"/>
            </a:xfrm>
            <a:custGeom>
              <a:rect l="l" t="t" r="r" b="b"/>
              <a:pathLst>
                <a:path w="43" h="43">
                  <a:moveTo>
                    <a:pt x="12" y="43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8" y="24"/>
                    <a:pt x="8" y="16"/>
                    <a:pt x="3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6" y="16"/>
                    <a:pt x="16" y="25"/>
                    <a:pt x="11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8" y="27"/>
                    <a:pt x="27" y="27"/>
                    <a:pt x="34" y="32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27" y="35"/>
                    <a:pt x="19" y="35"/>
                    <a:pt x="14" y="40"/>
                  </a:cubicBezTo>
                  <a:lnTo>
                    <a:pt x="12" y="4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8533542" y="4565713"/>
              <a:ext cx="33909" cy="33909"/>
            </a:xfrm>
            <a:custGeom>
              <a:rect l="l" t="t" r="r" b="b"/>
              <a:pathLst>
                <a:path w="35" h="35">
                  <a:moveTo>
                    <a:pt x="14" y="35"/>
                  </a:moveTo>
                  <a:lnTo>
                    <a:pt x="0" y="21"/>
                  </a:lnTo>
                  <a:lnTo>
                    <a:pt x="21" y="0"/>
                  </a:lnTo>
                  <a:lnTo>
                    <a:pt x="35" y="14"/>
                  </a:lnTo>
                  <a:lnTo>
                    <a:pt x="14" y="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46" name="Picture 46"/>
          <p:cNvPicPr>
            <a:picLocks noChangeAspect="1"/>
          </p:cNvPicPr>
          <p:nvPr/>
        </p:nvPicPr>
        <p:blipFill>
          <a:blip r:embed="rId2"/>
          <a:srcRect t="14531" b="14531"/>
          <a:stretch>
            <a:fillRect/>
          </a:stretch>
        </p:blipFill>
        <p:spPr>
          <a:xfrm>
            <a:off x="706988" y="1587639"/>
            <a:ext cx="3579894" cy="3867314"/>
          </a:xfrm>
          <a:prstGeom prst="rect">
            <a:avLst/>
          </a:prstGeom>
        </p:spPr>
      </p:pic>
      <p:grpSp>
        <p:nvGrpSpPr>
          <p:cNvPr id="47" name="Group 4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8" name="AutoShape 4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TextBox 6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预防接种工作流程介绍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学生接种前需进行健康状况评估，如有发热、咳嗽等症状，需暂缓接种。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健康状况评估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625" r="146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接种禁忌了解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个人信息登记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学生需了解所接种疫苗的禁忌症，如有严重过敏史等情况，需咨询医生意见。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学生需携带有效身份证件，填写个人信息登记表，以便医务人员核对信息。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学生接种前准备工作指导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https://d.book118.com/957022134050006034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2024-09-08T04:02:40.466</cp:lastPrinted>
  <dcterms:created xsi:type="dcterms:W3CDTF">2024-09-07T20:02:40Z</dcterms:created>
  <dcterms:modified xsi:type="dcterms:W3CDTF">2024-09-07T20:02:42Z</dcterms:modified>
</cp:coreProperties>
</file>