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IUIMUC+MS-UIGothic"/>
      <p:regular r:id="rId18"/>
    </p:embeddedFont>
    <p:embeddedFont>
      <p:font typeface="AQQHVI+LHKPVM+ArialMT"/>
      <p:regular r:id="rId19"/>
    </p:embeddedFont>
    <p:embeddedFont>
      <p:font typeface="FGQEOT+KAIJGH+MicrosoftYaHei"/>
      <p:regular r:id="rId20"/>
    </p:embeddedFont>
    <p:embeddedFont>
      <p:font typeface="DBBNPD+EQHBLA+MicrosoftYaHei-Bold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3ADDAE-6F44-4CA4-8934-F89D3F00AE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0B13DE-D12A-4570-89F7-10EA2659FA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1F8B23-FAB2-41E6-8D44-81387E60F8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597619-80EF-40B9-ABE0-F8BF5E1295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664E17-3F7C-4876-929A-483B5F090D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7E2211-DD2C-465F-BE0F-0A7A7282DC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CF44F7-91A2-4CE6-8FA8-275FE85ED7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A4DBED-6DDA-4FCC-B06A-98284038B4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AC53F8-497C-4A75-BDA9-B002A269F6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04CDFD-560D-449D-BF26-4A6898530F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DB0B1A-27DB-4D93-BCF8-BC48AA11D4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7025023131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740400" y="1954049"/>
            <a:ext cx="6235712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B6FF"/>
                </a:solidFill>
                <a:latin typeface="SimSun"/>
                <a:cs typeface="SimSun"/>
              </a:rPr>
              <a:t>预应</a:t>
            </a:r>
            <a:r>
              <a:rPr sz="5150" spc="25">
                <a:solidFill>
                  <a:srgbClr val="00B6FF"/>
                </a:solidFill>
                <a:latin typeface="IUIMUC+MS-UIGothic"/>
                <a:cs typeface="IUIMUC+MS-UIGothic"/>
              </a:rPr>
              <a:t>力</a:t>
            </a:r>
            <a:r>
              <a:rPr sz="5150" spc="20">
                <a:solidFill>
                  <a:srgbClr val="00B6FF"/>
                </a:solidFill>
                <a:latin typeface="SimSun"/>
                <a:cs typeface="SimSun"/>
              </a:rPr>
              <a:t>张</a:t>
            </a:r>
            <a:r>
              <a:rPr sz="5150" spc="25">
                <a:solidFill>
                  <a:srgbClr val="00B6FF"/>
                </a:solidFill>
                <a:latin typeface="IUIMUC+MS-UIGothic"/>
                <a:cs typeface="IUIMUC+MS-UIGothic"/>
              </a:rPr>
              <a:t>拉安全</a:t>
            </a:r>
            <a:r>
              <a:rPr sz="5150">
                <a:solidFill>
                  <a:srgbClr val="00B6FF"/>
                </a:solidFill>
                <a:latin typeface="SimSun"/>
                <a:cs typeface="SimSun"/>
              </a:rPr>
              <a:t>风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25">
                <a:solidFill>
                  <a:srgbClr val="00B6FF"/>
                </a:solidFill>
                <a:latin typeface="SimSun"/>
                <a:cs typeface="SimSun"/>
              </a:rPr>
              <a:t>险</a:t>
            </a:r>
            <a:r>
              <a:rPr sz="5150" spc="25">
                <a:solidFill>
                  <a:srgbClr val="00B6FF"/>
                </a:solidFill>
                <a:latin typeface="IUIMUC+MS-UIGothic"/>
                <a:cs typeface="IUIMUC+MS-UIGothic"/>
              </a:rPr>
              <a:t>告知</a:t>
            </a:r>
            <a:r>
              <a:rPr sz="5150" spc="23">
                <a:solidFill>
                  <a:srgbClr val="00B6FF"/>
                </a:solidFill>
                <a:latin typeface="SimSun"/>
                <a:cs typeface="SimSun"/>
              </a:rPr>
              <a:t>书课</a:t>
            </a:r>
            <a:r>
              <a:rPr sz="5150">
                <a:solidFill>
                  <a:srgbClr val="00B6FF"/>
                </a:solidFill>
                <a:latin typeface="IUIMUC+MS-UIGothic"/>
                <a:cs typeface="IUIMUC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046470" y="2217610"/>
            <a:ext cx="5491421" cy="297809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AQQHVI+LHKPVM+ArialMT"/>
                <a:cs typeface="AQQHVI+LHKPVM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预应</a:t>
            </a:r>
            <a:r>
              <a:rPr sz="2400">
                <a:solidFill>
                  <a:srgbClr val="00B6FF"/>
                </a:solidFill>
                <a:latin typeface="IUIMUC+MS-UIGothic"/>
                <a:cs typeface="IUIMUC+MS-UIGothic"/>
              </a:rPr>
              <a:t>力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张</a:t>
            </a:r>
            <a:r>
              <a:rPr sz="2400">
                <a:solidFill>
                  <a:srgbClr val="00B6FF"/>
                </a:solidFill>
                <a:latin typeface="IUIMUC+MS-UIGothic"/>
                <a:cs typeface="IUIMUC+MS-UIGothic"/>
              </a:rPr>
              <a:t>拉安全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风险</a:t>
            </a:r>
            <a:r>
              <a:rPr sz="2400">
                <a:solidFill>
                  <a:srgbClr val="00B6FF"/>
                </a:solidFill>
                <a:latin typeface="IUIMUC+MS-UIGothic"/>
                <a:cs typeface="IUIMUC+MS-UIGothic"/>
              </a:rPr>
              <a:t>概述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AQQHVI+LHKPVM+ArialMT"/>
                <a:cs typeface="AQQHVI+LHKPVM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预应</a:t>
            </a:r>
            <a:r>
              <a:rPr sz="2400">
                <a:solidFill>
                  <a:srgbClr val="00B6FF"/>
                </a:solidFill>
                <a:latin typeface="IUIMUC+MS-UIGothic"/>
                <a:cs typeface="IUIMUC+MS-UIGothic"/>
              </a:rPr>
              <a:t>力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张</a:t>
            </a:r>
            <a:r>
              <a:rPr sz="2400">
                <a:solidFill>
                  <a:srgbClr val="00B6FF"/>
                </a:solidFill>
                <a:latin typeface="IUIMUC+MS-UIGothic"/>
                <a:cs typeface="IUIMUC+MS-UIGothic"/>
              </a:rPr>
              <a:t>拉施工安全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风险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AQQHVI+LHKPVM+ArialMT"/>
                <a:cs typeface="AQQHVI+LHKPVM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预应</a:t>
            </a:r>
            <a:r>
              <a:rPr sz="2400">
                <a:solidFill>
                  <a:srgbClr val="00B6FF"/>
                </a:solidFill>
                <a:latin typeface="IUIMUC+MS-UIGothic"/>
                <a:cs typeface="IUIMUC+MS-UIGothic"/>
              </a:rPr>
              <a:t>力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张</a:t>
            </a:r>
            <a:r>
              <a:rPr sz="2400">
                <a:solidFill>
                  <a:srgbClr val="00B6FF"/>
                </a:solidFill>
                <a:latin typeface="IUIMUC+MS-UIGothic"/>
                <a:cs typeface="IUIMUC+MS-UIGothic"/>
              </a:rPr>
              <a:t>拉安全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风险</a:t>
            </a:r>
            <a:r>
              <a:rPr sz="2400">
                <a:solidFill>
                  <a:srgbClr val="00B6FF"/>
                </a:solidFill>
                <a:latin typeface="IUIMUC+MS-UIGothic"/>
                <a:cs typeface="IUIMUC+MS-UIGothic"/>
              </a:rPr>
              <a:t>防范措施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AQQHVI+LHKPVM+ArialMT"/>
                <a:cs typeface="AQQHVI+LHKPVM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预应</a:t>
            </a:r>
            <a:r>
              <a:rPr sz="2400">
                <a:solidFill>
                  <a:srgbClr val="00B6FF"/>
                </a:solidFill>
                <a:latin typeface="IUIMUC+MS-UIGothic"/>
                <a:cs typeface="IUIMUC+MS-UIGothic"/>
              </a:rPr>
              <a:t>力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张</a:t>
            </a:r>
            <a:r>
              <a:rPr sz="2400">
                <a:solidFill>
                  <a:srgbClr val="00B6FF"/>
                </a:solidFill>
                <a:latin typeface="IUIMUC+MS-UIGothic"/>
                <a:cs typeface="IUIMUC+MS-UIGothic"/>
              </a:rPr>
              <a:t>拉安全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风险</a:t>
            </a:r>
            <a:r>
              <a:rPr sz="2400">
                <a:solidFill>
                  <a:srgbClr val="00B6FF"/>
                </a:solidFill>
                <a:latin typeface="IUIMUC+MS-UIGothic"/>
                <a:cs typeface="IUIMUC+MS-UIGothic"/>
              </a:rPr>
              <a:t>事故案例分析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AQQHVI+LHKPVM+ArialMT"/>
                <a:cs typeface="AQQHVI+LHKPVM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总结</a:t>
            </a:r>
            <a:r>
              <a:rPr sz="2400">
                <a:solidFill>
                  <a:srgbClr val="00B6FF"/>
                </a:solidFill>
                <a:latin typeface="IUIMUC+MS-UIGothic"/>
                <a:cs typeface="IUIMUC+MS-UIGothic"/>
              </a:rPr>
              <a:t>与展望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69489" y="2483446"/>
            <a:ext cx="1935677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FFF"/>
                </a:solidFill>
                <a:latin typeface="FGQEOT+KAIJGH+MicrosoftYaHei"/>
                <a:cs typeface="FGQEOT+KAIJGH+MicrosoftYaHei"/>
              </a:rPr>
              <a:t>contents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106295" y="3340961"/>
            <a:ext cx="340042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IUIMUC+MS-UIGothic"/>
                <a:cs typeface="IUIMUC+MS-UIGothic"/>
              </a:rPr>
              <a:t>目</a:t>
            </a: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7829" y="1856760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6D3FF"/>
                </a:solidFill>
                <a:latin typeface="DBBNPD+EQHBLA+MicrosoftYaHei-Bold"/>
                <a:cs typeface="DBBNPD+EQHBLA+MicrosoftYaHei-Bold"/>
              </a:rPr>
              <a:t>CATALOGUE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423920" y="3559476"/>
            <a:ext cx="6141518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0B6FF"/>
                </a:solidFill>
                <a:latin typeface="SimSun"/>
                <a:cs typeface="SimSun"/>
              </a:rPr>
              <a:t>预应</a:t>
            </a:r>
            <a:r>
              <a:rPr sz="3800" spc="27">
                <a:solidFill>
                  <a:srgbClr val="00B6FF"/>
                </a:solidFill>
                <a:latin typeface="IUIMUC+MS-UIGothic"/>
                <a:cs typeface="IUIMUC+MS-UIGothic"/>
              </a:rPr>
              <a:t>力</a:t>
            </a:r>
            <a:r>
              <a:rPr sz="3800" spc="23">
                <a:solidFill>
                  <a:srgbClr val="00B6FF"/>
                </a:solidFill>
                <a:latin typeface="SimSun"/>
                <a:cs typeface="SimSun"/>
              </a:rPr>
              <a:t>张</a:t>
            </a:r>
            <a:r>
              <a:rPr sz="3800" spc="25">
                <a:solidFill>
                  <a:srgbClr val="00B6FF"/>
                </a:solidFill>
                <a:latin typeface="IUIMUC+MS-UIGothic"/>
                <a:cs typeface="IUIMUC+MS-UIGothic"/>
              </a:rPr>
              <a:t>拉安全</a:t>
            </a:r>
            <a:r>
              <a:rPr sz="3800" spc="25">
                <a:solidFill>
                  <a:srgbClr val="00B6FF"/>
                </a:solidFill>
                <a:latin typeface="SimSun"/>
                <a:cs typeface="SimSun"/>
              </a:rPr>
              <a:t>风险</a:t>
            </a:r>
            <a:r>
              <a:rPr sz="3800" spc="27">
                <a:solidFill>
                  <a:srgbClr val="00B6FF"/>
                </a:solidFill>
                <a:latin typeface="IUIMUC+MS-UIGothic"/>
                <a:cs typeface="IUIMUC+MS-UIGothic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预应</a:t>
            </a:r>
            <a:r>
              <a:rPr sz="3000">
                <a:solidFill>
                  <a:srgbClr val="00B6FF"/>
                </a:solidFill>
                <a:latin typeface="IUIMUC+MS-UIGothic"/>
                <a:cs typeface="IUIMUC+MS-UIGothic"/>
              </a:rPr>
              <a:t>力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张</a:t>
            </a:r>
            <a:r>
              <a:rPr sz="3000">
                <a:solidFill>
                  <a:srgbClr val="00B6FF"/>
                </a:solidFill>
                <a:latin typeface="IUIMUC+MS-UIGothic"/>
                <a:cs typeface="IUIMUC+MS-UIGothic"/>
              </a:rPr>
              <a:t>拉的定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B6FF"/>
                </a:solidFill>
                <a:latin typeface="IUIMUC+MS-UIGothic"/>
                <a:cs typeface="IUIMUC+MS-UIGothic"/>
              </a:rPr>
              <a:t>与重要性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892318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预应</a:t>
            </a:r>
            <a:r>
              <a:rPr sz="1550" spc="25">
                <a:solidFill>
                  <a:srgbClr val="00B6FF"/>
                </a:solidFill>
                <a:latin typeface="IUIMUC+MS-UIGothic"/>
                <a:cs typeface="IUIMUC+MS-UIGothic"/>
              </a:rPr>
              <a:t>力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张</a:t>
            </a:r>
            <a:r>
              <a:rPr sz="1550" spc="25">
                <a:solidFill>
                  <a:srgbClr val="00B6FF"/>
                </a:solidFill>
                <a:latin typeface="IUIMUC+MS-UIGothic"/>
                <a:cs typeface="IUIMUC+MS-UIGothic"/>
              </a:rPr>
              <a:t>拉的定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2092318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预应</a:t>
            </a:r>
            <a:r>
              <a:rPr sz="1550" spc="25">
                <a:solidFill>
                  <a:srgbClr val="FFFFFF"/>
                </a:solidFill>
                <a:latin typeface="IUIMUC+MS-UIGothic"/>
                <a:cs typeface="IUIMUC+MS-UIGothic"/>
              </a:rPr>
              <a:t>力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张</a:t>
            </a:r>
            <a:r>
              <a:rPr sz="1550" spc="25">
                <a:solidFill>
                  <a:srgbClr val="FFFFFF"/>
                </a:solidFill>
                <a:latin typeface="IUIMUC+MS-UIGothic"/>
                <a:cs typeface="IUIMUC+MS-UIGothic"/>
              </a:rPr>
              <a:t>拉的重要性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088444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预应</a:t>
            </a:r>
            <a:r>
              <a:rPr sz="1350">
                <a:solidFill>
                  <a:srgbClr val="FFFFFF"/>
                </a:solidFill>
                <a:latin typeface="IUIMUC+MS-UIGothic"/>
                <a:cs typeface="IUIMUC+MS-UIGothic"/>
              </a:rPr>
              <a:t>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张</a:t>
            </a:r>
            <a:r>
              <a:rPr sz="1350">
                <a:solidFill>
                  <a:srgbClr val="FFFFFF"/>
                </a:solidFill>
                <a:latin typeface="IUIMUC+MS-UIGothic"/>
                <a:cs typeface="IUIMUC+MS-UIGothic"/>
              </a:rPr>
              <a:t>拉技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FFFFFF"/>
                </a:solidFill>
                <a:latin typeface="IUIMUC+MS-UIGothic"/>
                <a:cs typeface="IUIMUC+MS-UIGothic"/>
              </a:rPr>
              <a:t>广泛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IUIMUC+MS-UIGothic"/>
                <a:cs typeface="IUIMUC+MS-UIGothic"/>
              </a:rPr>
              <a:t>用于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桥</a:t>
            </a:r>
            <a:r>
              <a:rPr sz="1350">
                <a:solidFill>
                  <a:srgbClr val="FFFFFF"/>
                </a:solidFill>
                <a:latin typeface="IUIMUC+MS-UIGothic"/>
                <a:cs typeface="IUIMUC+MS-UIGothic"/>
              </a:rPr>
              <a:t>梁、高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UIMUC+MS-UIGothic"/>
                <a:cs typeface="IUIMUC+MS-UIGothic"/>
              </a:rPr>
              <a:t>速公路、大跨度建筑等工程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FFFFFF"/>
                </a:solidFill>
                <a:latin typeface="IUIMUC+MS-UIGothic"/>
                <a:cs typeface="IUIMUC+MS-UIGothic"/>
              </a:rPr>
              <a:t>域，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UIMUC+MS-UIGothic"/>
                <a:cs typeface="IUIMUC+MS-UIGothic"/>
              </a:rPr>
              <a:t>于保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证结</a:t>
            </a:r>
            <a:r>
              <a:rPr sz="1350">
                <a:solidFill>
                  <a:srgbClr val="FFFFFF"/>
                </a:solidFill>
                <a:latin typeface="IUIMUC+MS-UIGothic"/>
                <a:cs typeface="IUIMUC+MS-UIGothic"/>
              </a:rPr>
              <a:t>构安全、提高工程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IUIMUC+MS-UIGothic"/>
                <a:cs typeface="IUIMUC+MS-UIGothic"/>
              </a:rPr>
              <a:t>量具有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UIMUC+MS-UIGothic"/>
                <a:cs typeface="IUIMUC+MS-UIGothic"/>
              </a:rPr>
              <a:t>重要意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FFFFFF"/>
                </a:solidFill>
                <a:latin typeface="IUIMUC+MS-UIGothic"/>
                <a:cs typeface="IUIMUC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IUIMUC+MS-UIGothic"/>
                <a:cs typeface="IUIMUC+MS-UIGothic"/>
              </a:rPr>
              <a:t>安全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风险识别</a:t>
            </a:r>
            <a:r>
              <a:rPr sz="3000">
                <a:solidFill>
                  <a:srgbClr val="00B6FF"/>
                </a:solidFill>
                <a:latin typeface="IUIMUC+MS-UIGothic"/>
                <a:cs typeface="IUIMUC+MS-UIGothic"/>
              </a:rPr>
              <a:t>与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评</a:t>
            </a:r>
            <a:r>
              <a:rPr sz="3000">
                <a:solidFill>
                  <a:srgbClr val="00B6FF"/>
                </a:solidFill>
                <a:latin typeface="IUIMUC+MS-UIGothic"/>
                <a:cs typeface="IUIMUC+MS-UIGothic"/>
              </a:rPr>
              <a:t>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344025" y="200405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IUIMUC+MS-UIGothic"/>
                <a:cs typeface="IUIMUC+MS-UIGothic"/>
              </a:rPr>
              <a:t>安全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风险识别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344025" y="414781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IUIMUC+MS-UIGothic"/>
                <a:cs typeface="IUIMUC+MS-UIGothic"/>
              </a:rPr>
              <a:t>安全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风险评</a:t>
            </a:r>
            <a:r>
              <a:rPr sz="1550">
                <a:solidFill>
                  <a:srgbClr val="00B6FF"/>
                </a:solidFill>
                <a:latin typeface="IUIMUC+MS-UIGothic"/>
                <a:cs typeface="IUIMUC+MS-UIGothic"/>
              </a:rPr>
              <a:t>估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IUIMUC+MS-UIGothic"/>
                <a:cs typeface="IUIMUC+MS-UIGothic"/>
              </a:rPr>
              <a:t>安全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风险</a:t>
            </a:r>
            <a:r>
              <a:rPr sz="3000">
                <a:solidFill>
                  <a:srgbClr val="00B6FF"/>
                </a:solidFill>
                <a:latin typeface="IUIMUC+MS-UIGothic"/>
                <a:cs typeface="IUIMUC+MS-UIGothic"/>
              </a:rPr>
              <a:t>管理的原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则</a:t>
            </a:r>
            <a:r>
              <a:rPr sz="3000">
                <a:solidFill>
                  <a:srgbClr val="00B6FF"/>
                </a:solidFill>
                <a:latin typeface="IUIMUC+MS-UIGothic"/>
                <a:cs typeface="IUIMUC+MS-UIGothic"/>
              </a:rPr>
              <a:t>与流程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IUIMUC+MS-UIGothic"/>
                <a:cs typeface="IUIMUC+MS-UIGothic"/>
              </a:rPr>
              <a:t>安全</a:t>
            </a:r>
            <a:r>
              <a:rPr sz="2300" spc="23">
                <a:solidFill>
                  <a:srgbClr val="00B6FF"/>
                </a:solidFill>
                <a:latin typeface="SimSun"/>
                <a:cs typeface="SimSun"/>
              </a:rPr>
              <a:t>风险</a:t>
            </a:r>
            <a:r>
              <a:rPr sz="2300" spc="25">
                <a:solidFill>
                  <a:srgbClr val="00B6FF"/>
                </a:solidFill>
                <a:latin typeface="IUIMUC+MS-UIGothic"/>
                <a:cs typeface="IUIMUC+MS-UIGothic"/>
              </a:rPr>
              <a:t>管理原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IUIMUC+MS-UIGothic"/>
                <a:cs typeface="IUIMUC+MS-UIGothic"/>
              </a:rPr>
              <a:t>安全</a:t>
            </a:r>
            <a:r>
              <a:rPr sz="2300" spc="23">
                <a:solidFill>
                  <a:srgbClr val="00B6FF"/>
                </a:solidFill>
                <a:latin typeface="SimSun"/>
                <a:cs typeface="SimSun"/>
              </a:rPr>
              <a:t>风险</a:t>
            </a:r>
            <a:r>
              <a:rPr sz="2300" spc="25">
                <a:solidFill>
                  <a:srgbClr val="00B6FF"/>
                </a:solidFill>
                <a:latin typeface="IUIMUC+MS-UIGothic"/>
                <a:cs typeface="IUIMUC+MS-UIGothic"/>
              </a:rPr>
              <a:t>管理流程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7829" y="1856760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6D3FF"/>
                </a:solidFill>
                <a:latin typeface="DBBNPD+EQHBLA+MicrosoftYaHei-Bold"/>
                <a:cs typeface="DBBNPD+EQHBLA+MicrosoftYaHei-Bold"/>
              </a:rPr>
              <a:t>CATALOGUE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423920" y="3559476"/>
            <a:ext cx="6141518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0B6FF"/>
                </a:solidFill>
                <a:latin typeface="SimSun"/>
                <a:cs typeface="SimSun"/>
              </a:rPr>
              <a:t>预应</a:t>
            </a:r>
            <a:r>
              <a:rPr sz="3800" spc="27">
                <a:solidFill>
                  <a:srgbClr val="00B6FF"/>
                </a:solidFill>
                <a:latin typeface="IUIMUC+MS-UIGothic"/>
                <a:cs typeface="IUIMUC+MS-UIGothic"/>
              </a:rPr>
              <a:t>力</a:t>
            </a:r>
            <a:r>
              <a:rPr sz="3800" spc="23">
                <a:solidFill>
                  <a:srgbClr val="00B6FF"/>
                </a:solidFill>
                <a:latin typeface="SimSun"/>
                <a:cs typeface="SimSun"/>
              </a:rPr>
              <a:t>张</a:t>
            </a:r>
            <a:r>
              <a:rPr sz="3800" spc="25">
                <a:solidFill>
                  <a:srgbClr val="00B6FF"/>
                </a:solidFill>
                <a:latin typeface="IUIMUC+MS-UIGothic"/>
                <a:cs typeface="IUIMUC+MS-UIGothic"/>
              </a:rPr>
              <a:t>拉施工安全</a:t>
            </a:r>
            <a:r>
              <a:rPr sz="3800" spc="27">
                <a:solidFill>
                  <a:srgbClr val="00B6FF"/>
                </a:solidFill>
                <a:latin typeface="SimSun"/>
                <a:cs typeface="SimSun"/>
              </a:rPr>
              <a:t>风险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IUIMUC+MS-UIGothic"/>
                <a:cs typeface="IUIMUC+MS-UIGothic"/>
              </a:rPr>
              <a:t>施工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设备</a:t>
            </a:r>
            <a:r>
              <a:rPr sz="3000">
                <a:solidFill>
                  <a:srgbClr val="00B6FF"/>
                </a:solidFill>
                <a:latin typeface="IUIMUC+MS-UIGothic"/>
                <a:cs typeface="IUIMUC+MS-UIGothic"/>
              </a:rPr>
              <a:t>与工具安全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风险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设备</a:t>
            </a:r>
            <a:r>
              <a:rPr sz="2300" spc="25">
                <a:solidFill>
                  <a:srgbClr val="FFFFFF"/>
                </a:solidFill>
                <a:latin typeface="IUIMUC+MS-UIGothic"/>
                <a:cs typeface="IUIMUC+MS-UIGothic"/>
              </a:rPr>
              <a:t>故障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76839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预应</a:t>
            </a:r>
            <a:r>
              <a:rPr sz="1350">
                <a:solidFill>
                  <a:srgbClr val="FFFFFF"/>
                </a:solidFill>
                <a:latin typeface="IUIMUC+MS-UIGothic"/>
                <a:cs typeface="IUIMUC+MS-UIGothic"/>
              </a:rPr>
              <a:t>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张</a:t>
            </a:r>
            <a:r>
              <a:rPr sz="1350">
                <a:solidFill>
                  <a:srgbClr val="FFFFFF"/>
                </a:solidFill>
                <a:latin typeface="IUIMUC+MS-UIGothic"/>
                <a:cs typeface="IUIMUC+MS-UIGothic"/>
              </a:rPr>
              <a:t>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设备</a:t>
            </a:r>
            <a:r>
              <a:rPr sz="1350">
                <a:solidFill>
                  <a:srgbClr val="FFFFFF"/>
                </a:solidFill>
                <a:latin typeface="IUIMUC+MS-UIGothic"/>
                <a:cs typeface="IUIMUC+MS-UIGothic"/>
              </a:rPr>
              <a:t>可能因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长时间</a:t>
            </a:r>
            <a:r>
              <a:rPr sz="1350">
                <a:solidFill>
                  <a:srgbClr val="FFFFFF"/>
                </a:solidFill>
                <a:latin typeface="IUIMUC+MS-UIGothic"/>
                <a:cs typeface="IUIMUC+MS-UIGothic"/>
              </a:rPr>
              <a:t>使用或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维护</a:t>
            </a:r>
            <a:r>
              <a:rPr sz="1350">
                <a:solidFill>
                  <a:srgbClr val="FFFFFF"/>
                </a:solidFill>
                <a:latin typeface="IUIMUC+MS-UIGothic"/>
                <a:cs typeface="IUIMUC+MS-UIGothic"/>
              </a:rPr>
              <a:t>不当出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FFFFFF"/>
                </a:solidFill>
                <a:latin typeface="IUIMUC+MS-UIGothic"/>
                <a:cs typeface="IUIMUC+MS-UIGothic"/>
              </a:rPr>
              <a:t>故障，如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FFFFFF"/>
                </a:solidFill>
                <a:latin typeface="IUIMUC+MS-UIGothic"/>
                <a:cs typeface="IUIMUC+MS-UIGothic"/>
              </a:rPr>
              <a:t>力表失灵、油路堵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UIMUC+MS-UIGothic"/>
                <a:cs typeface="IUIMUC+MS-UIGothic"/>
              </a:rPr>
              <a:t>塞等，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FFFFFF"/>
                </a:solidFill>
                <a:latin typeface="IUIMUC+MS-UIGothic"/>
                <a:cs typeface="IUIMUC+MS-UIGothic"/>
              </a:rPr>
              <a:t>致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张</a:t>
            </a:r>
            <a:r>
              <a:rPr sz="1350">
                <a:solidFill>
                  <a:srgbClr val="FFFFFF"/>
                </a:solidFill>
                <a:latin typeface="IUIMUC+MS-UIGothic"/>
                <a:cs typeface="IUIMUC+MS-UIGothic"/>
              </a:rPr>
              <a:t>拉力不准确或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设备损</a:t>
            </a:r>
            <a:r>
              <a:rPr sz="1350">
                <a:solidFill>
                  <a:srgbClr val="FFFFFF"/>
                </a:solidFill>
                <a:latin typeface="IUIMUC+MS-UIGothic"/>
                <a:cs typeface="IUIMUC+MS-UIGothic"/>
              </a:rPr>
              <a:t>坏。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IUIMUC+MS-UIGothic"/>
                <a:cs typeface="IUIMUC+MS-UIGothic"/>
              </a:rPr>
              <a:t>工具不匹配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834626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UIMUC+MS-UIGothic"/>
                <a:cs typeface="IUIMUC+MS-UIGothic"/>
              </a:rPr>
              <a:t>使用不合适的工具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IUIMUC+MS-UIGothic"/>
                <a:cs typeface="IUIMUC+MS-UIGothic"/>
              </a:rPr>
              <a:t>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预应</a:t>
            </a:r>
            <a:r>
              <a:rPr sz="1350">
                <a:solidFill>
                  <a:srgbClr val="FFFFFF"/>
                </a:solidFill>
                <a:latin typeface="IUIMUC+MS-UIGothic"/>
                <a:cs typeface="IUIMUC+MS-UIGothic"/>
              </a:rPr>
              <a:t>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张</a:t>
            </a:r>
            <a:r>
              <a:rPr sz="1350">
                <a:solidFill>
                  <a:srgbClr val="FFFFFF"/>
                </a:solidFill>
                <a:latin typeface="IUIMUC+MS-UIGothic"/>
                <a:cs typeface="IUIMUC+MS-UIGothic"/>
              </a:rPr>
              <a:t>拉操作可能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FFFFFF"/>
                </a:solidFill>
                <a:latin typeface="IUIMUC+MS-UIGothic"/>
                <a:cs typeface="IUIMUC+MS-UIGothic"/>
              </a:rPr>
              <a:t>致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设备损</a:t>
            </a:r>
            <a:r>
              <a:rPr sz="1350">
                <a:solidFill>
                  <a:srgbClr val="FFFFFF"/>
                </a:solidFill>
                <a:latin typeface="IUIMUC+MS-UIGothic"/>
                <a:cs typeface="IUIMUC+MS-UIGothic"/>
              </a:rPr>
              <a:t>坏或人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FFFFFF"/>
                </a:solidFill>
                <a:latin typeface="IUIMUC+MS-UIGothic"/>
                <a:cs typeface="IUIMUC+MS-UIGothic"/>
              </a:rPr>
              <a:t>受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伤</a:t>
            </a:r>
            <a:r>
              <a:rPr sz="1350">
                <a:solidFill>
                  <a:srgbClr val="FFFFFF"/>
                </a:solidFill>
                <a:latin typeface="IUIMUC+MS-UIGothic"/>
                <a:cs typeface="IUIMUC+MS-UIGothic"/>
              </a:rPr>
              <a:t>，如使用不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UIMUC+MS-UIGothic"/>
                <a:cs typeface="IUIMUC+MS-UIGothic"/>
              </a:rPr>
              <a:t>合适的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钢绞线夹</a:t>
            </a:r>
            <a:r>
              <a:rPr sz="1350">
                <a:solidFill>
                  <a:srgbClr val="FFFFFF"/>
                </a:solidFill>
                <a:latin typeface="IUIMUC+MS-UIGothic"/>
                <a:cs typeface="IUIMUC+MS-UIGothic"/>
              </a:rPr>
              <a:t>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锚</a:t>
            </a:r>
            <a:r>
              <a:rPr sz="1350">
                <a:solidFill>
                  <a:srgbClr val="FFFFFF"/>
                </a:solidFill>
                <a:latin typeface="IUIMUC+MS-UIGothic"/>
                <a:cs typeface="IUIMUC+MS-UIGothic"/>
              </a:rPr>
              <a:t>具。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IUIMUC+MS-UIGothic"/>
                <a:cs typeface="IUIMUC+MS-UIGothic"/>
              </a:rPr>
              <a:t>施工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现场</a:t>
            </a:r>
            <a:r>
              <a:rPr sz="3000">
                <a:solidFill>
                  <a:srgbClr val="00B6FF"/>
                </a:solidFill>
                <a:latin typeface="IUIMUC+MS-UIGothic"/>
                <a:cs typeface="IUIMUC+MS-UIGothic"/>
              </a:rPr>
              <a:t>安全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风险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B6FF"/>
                </a:solidFill>
                <a:latin typeface="IUIMUC+MS-UIGothic"/>
                <a:cs typeface="IUIMUC+MS-UIGothic"/>
              </a:rPr>
              <a:t>交叉作</a:t>
            </a:r>
            <a:r>
              <a:rPr sz="2000">
                <a:solidFill>
                  <a:srgbClr val="00B6FF"/>
                </a:solidFill>
                <a:latin typeface="SimSun"/>
                <a:cs typeface="SimSun"/>
              </a:rPr>
              <a:t>业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B6FF"/>
                </a:solidFill>
                <a:latin typeface="SimSun"/>
                <a:cs typeface="SimSun"/>
              </a:rPr>
              <a:t>临时设</a:t>
            </a:r>
            <a:r>
              <a:rPr sz="2000">
                <a:solidFill>
                  <a:srgbClr val="00B6FF"/>
                </a:solidFill>
                <a:latin typeface="IUIMUC+MS-UIGothic"/>
                <a:cs typeface="IUIMUC+MS-UIGothic"/>
              </a:rPr>
              <a:t>施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IUIMUC+MS-UIGothic"/>
                <a:cs typeface="IUIMUC+MS-UIGothic"/>
              </a:rPr>
              <a:t>施工人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员</a:t>
            </a:r>
            <a:r>
              <a:rPr sz="3000">
                <a:solidFill>
                  <a:srgbClr val="00B6FF"/>
                </a:solidFill>
                <a:latin typeface="IUIMUC+MS-UIGothic"/>
                <a:cs typeface="IUIMUC+MS-UIGothic"/>
              </a:rPr>
              <a:t>安全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风险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875905" y="149405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IUIMUC+MS-UIGothic"/>
                <a:cs typeface="IUIMUC+MS-UIGothic"/>
              </a:rPr>
              <a:t>操作不</a:t>
            </a: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规</a:t>
            </a:r>
            <a:r>
              <a:rPr sz="2000">
                <a:solidFill>
                  <a:srgbClr val="00B6FF"/>
                </a:solidFill>
                <a:latin typeface="IUIMUC+MS-UIGothic"/>
                <a:cs typeface="IUIMUC+MS-UIGothic"/>
              </a:rPr>
              <a:t>范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875905" y="3919759"/>
            <a:ext cx="243509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IUIMUC+MS-UIGothic"/>
                <a:cs typeface="IUIMUC+MS-UIGothic"/>
              </a:rPr>
              <a:t>防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护</a:t>
            </a:r>
            <a:r>
              <a:rPr sz="2000" spc="25">
                <a:solidFill>
                  <a:srgbClr val="00B6FF"/>
                </a:solidFill>
                <a:latin typeface="IUIMUC+MS-UIGothic"/>
                <a:cs typeface="IUIMUC+MS-UIGothic"/>
              </a:rPr>
              <a:t>用品使用不当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IUIMUC+MS-UIGothic"/>
                <a:cs typeface="IUIMUC+MS-UIGothic"/>
              </a:rPr>
              <a:t>施工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环</a:t>
            </a:r>
            <a:r>
              <a:rPr sz="3000">
                <a:solidFill>
                  <a:srgbClr val="00B6FF"/>
                </a:solidFill>
                <a:latin typeface="IUIMUC+MS-UIGothic"/>
                <a:cs typeface="IUIMUC+MS-UIGothic"/>
              </a:rPr>
              <a:t>境安全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风险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09039" y="2324893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FFFFFF"/>
                </a:solidFill>
                <a:latin typeface="IUIMUC+MS-UIGothic"/>
                <a:cs typeface="IUIMUC+MS-UIGothic"/>
              </a:rPr>
              <a:t>高</a:t>
            </a: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2000" spc="15">
                <a:solidFill>
                  <a:srgbClr val="FFFFFF"/>
                </a:solidFill>
                <a:latin typeface="IUIMUC+MS-UIGothic"/>
                <a:cs typeface="IUIMUC+MS-UIGothic"/>
              </a:rPr>
              <a:t>作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业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024109" y="2324893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00B6FF"/>
                </a:solidFill>
                <a:latin typeface="SimSun"/>
                <a:cs typeface="SimSun"/>
              </a:rPr>
              <a:t>恶</a:t>
            </a:r>
            <a:r>
              <a:rPr sz="2000" spc="15">
                <a:solidFill>
                  <a:srgbClr val="00B6FF"/>
                </a:solidFill>
                <a:latin typeface="IUIMUC+MS-UIGothic"/>
                <a:cs typeface="IUIMUC+MS-UIGothic"/>
              </a:rPr>
              <a:t>劣天气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039" y="3145643"/>
            <a:ext cx="3351847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预应</a:t>
            </a:r>
            <a:r>
              <a:rPr sz="1350">
                <a:solidFill>
                  <a:srgbClr val="FFFFFF"/>
                </a:solidFill>
                <a:latin typeface="IUIMUC+MS-UIGothic"/>
                <a:cs typeface="IUIMUC+MS-UIGothic"/>
              </a:rPr>
              <a:t>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张</a:t>
            </a:r>
            <a:r>
              <a:rPr sz="1350">
                <a:solidFill>
                  <a:srgbClr val="FFFFFF"/>
                </a:solidFill>
                <a:latin typeface="IUIMUC+MS-UIGothic"/>
                <a:cs typeface="IUIMUC+MS-UIGothic"/>
              </a:rPr>
              <a:t>拉施工可能需要在高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处进</a:t>
            </a:r>
            <a:r>
              <a:rPr sz="1350">
                <a:solidFill>
                  <a:srgbClr val="FFFFFF"/>
                </a:solidFill>
                <a:latin typeface="IUIMUC+MS-UIGothic"/>
                <a:cs typeface="IUIMUC+MS-UIGothic"/>
              </a:rPr>
              <a:t>行作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IUIMUC+MS-UIGothic"/>
                <a:cs typeface="IUIMUC+MS-UIGothic"/>
              </a:rPr>
              <a:t>，如果防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FFFFFF"/>
                </a:solidFill>
                <a:latin typeface="IUIMUC+MS-UIGothic"/>
                <a:cs typeface="IUIMUC+MS-UIGothic"/>
              </a:rPr>
              <a:t>措施不到位，可能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FFFFFF"/>
                </a:solidFill>
                <a:latin typeface="IUIMUC+MS-UIGothic"/>
                <a:cs typeface="IUIMUC+MS-UIGothic"/>
              </a:rPr>
              <a:t>致人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员坠</a:t>
            </a:r>
            <a:r>
              <a:rPr sz="1350">
                <a:solidFill>
                  <a:srgbClr val="FFFFFF"/>
                </a:solidFill>
                <a:latin typeface="IUIMUC+MS-UIGothic"/>
                <a:cs typeface="IUIMUC+MS-UIGothic"/>
              </a:rPr>
              <a:t>落。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41309" y="3145643"/>
            <a:ext cx="3482778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预应</a:t>
            </a:r>
            <a:r>
              <a:rPr sz="1350">
                <a:solidFill>
                  <a:srgbClr val="005B80"/>
                </a:solidFill>
                <a:latin typeface="IUIMUC+MS-UIGothic"/>
                <a:cs typeface="IUIMUC+MS-UIGothic"/>
              </a:rPr>
              <a:t>力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张</a:t>
            </a:r>
            <a:r>
              <a:rPr sz="1350">
                <a:solidFill>
                  <a:srgbClr val="005B80"/>
                </a:solidFill>
                <a:latin typeface="IUIMUC+MS-UIGothic"/>
                <a:cs typeface="IUIMUC+MS-UIGothic"/>
              </a:rPr>
              <a:t>拉施工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5B80"/>
                </a:solidFill>
                <a:latin typeface="IUIMUC+MS-UIGothic"/>
                <a:cs typeface="IUIMUC+MS-UIGothic"/>
              </a:rPr>
              <a:t>遇到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恶</a:t>
            </a:r>
            <a:r>
              <a:rPr sz="1350">
                <a:solidFill>
                  <a:srgbClr val="005B80"/>
                </a:solidFill>
                <a:latin typeface="IUIMUC+MS-UIGothic"/>
                <a:cs typeface="IUIMUC+MS-UIGothic"/>
              </a:rPr>
              <a:t>劣天气如大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风</a:t>
            </a:r>
            <a:r>
              <a:rPr sz="1350">
                <a:solidFill>
                  <a:srgbClr val="005B80"/>
                </a:solidFill>
                <a:latin typeface="IUIMUC+MS-UIGothic"/>
                <a:cs typeface="IUIMUC+MS-UIGothic"/>
              </a:rPr>
              <a:t>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5B80"/>
                </a:solidFill>
                <a:latin typeface="IUIMUC+MS-UIGothic"/>
                <a:cs typeface="IUIMUC+MS-UIGothic"/>
              </a:rPr>
              <a:t>暴雨等，可能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5B80"/>
                </a:solidFill>
                <a:latin typeface="IUIMUC+MS-UIGothic"/>
                <a:cs typeface="IUIMUC+MS-UIGothic"/>
              </a:rPr>
              <a:t>施工安全造成威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胁</a:t>
            </a:r>
            <a:r>
              <a:rPr sz="1350">
                <a:solidFill>
                  <a:srgbClr val="005B80"/>
                </a:solidFill>
                <a:latin typeface="IUIMUC+MS-UIGothic"/>
                <a:cs typeface="IUIMUC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400040" y="3614564"/>
            <a:ext cx="2736279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DBBNPD+EQHBLA+MicrosoftYaHei-Bold"/>
                <a:cs typeface="DBBNPD+EQHBLA+MicrosoftYaHei-Bold"/>
              </a:rPr>
              <a:t>VS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7829" y="1856760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6D3FF"/>
                </a:solidFill>
                <a:latin typeface="DBBNPD+EQHBLA+MicrosoftYaHei-Bold"/>
                <a:cs typeface="DBBNPD+EQHBLA+MicrosoftYaHei-Bold"/>
              </a:rPr>
              <a:t>CATALOGUE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938779" y="3559476"/>
            <a:ext cx="7258714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0B6FF"/>
                </a:solidFill>
                <a:latin typeface="SimSun"/>
                <a:cs typeface="SimSun"/>
              </a:rPr>
              <a:t>预应</a:t>
            </a:r>
            <a:r>
              <a:rPr sz="3800" spc="27">
                <a:solidFill>
                  <a:srgbClr val="00B6FF"/>
                </a:solidFill>
                <a:latin typeface="IUIMUC+MS-UIGothic"/>
                <a:cs typeface="IUIMUC+MS-UIGothic"/>
              </a:rPr>
              <a:t>力</a:t>
            </a:r>
            <a:r>
              <a:rPr sz="3800" spc="23">
                <a:solidFill>
                  <a:srgbClr val="00B6FF"/>
                </a:solidFill>
                <a:latin typeface="SimSun"/>
                <a:cs typeface="SimSun"/>
              </a:rPr>
              <a:t>张</a:t>
            </a:r>
            <a:r>
              <a:rPr sz="3800" spc="25">
                <a:solidFill>
                  <a:srgbClr val="00B6FF"/>
                </a:solidFill>
                <a:latin typeface="IUIMUC+MS-UIGothic"/>
                <a:cs typeface="IUIMUC+MS-UIGothic"/>
              </a:rPr>
              <a:t>拉安全</a:t>
            </a:r>
            <a:r>
              <a:rPr sz="3800" spc="25">
                <a:solidFill>
                  <a:srgbClr val="00B6FF"/>
                </a:solidFill>
                <a:latin typeface="SimSun"/>
                <a:cs typeface="SimSun"/>
              </a:rPr>
              <a:t>风险</a:t>
            </a:r>
            <a:r>
              <a:rPr sz="3800" spc="25">
                <a:solidFill>
                  <a:srgbClr val="00B6FF"/>
                </a:solidFill>
                <a:latin typeface="IUIMUC+MS-UIGothic"/>
                <a:cs typeface="IUIMUC+MS-UIGothic"/>
              </a:rPr>
              <a:t>防范措施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IUIMUC+MS-UIGothic"/>
                <a:cs typeface="IUIMUC+MS-UIGothic"/>
              </a:rPr>
              <a:t>施工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设备</a:t>
            </a:r>
            <a:r>
              <a:rPr sz="3000">
                <a:solidFill>
                  <a:srgbClr val="00B6FF"/>
                </a:solidFill>
                <a:latin typeface="IUIMUC+MS-UIGothic"/>
                <a:cs typeface="IUIMUC+MS-UIGothic"/>
              </a:rPr>
              <a:t>与工具安全防范措施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79270" y="170995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设备维护</a:t>
            </a:r>
            <a:r>
              <a:rPr sz="2000" spc="25">
                <a:solidFill>
                  <a:srgbClr val="FFFDFD"/>
                </a:solidFill>
                <a:latin typeface="IUIMUC+MS-UIGothic"/>
                <a:cs typeface="IUIMUC+MS-UIGothic"/>
              </a:rPr>
              <a:t>与保养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697594" y="170995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设备</a:t>
            </a:r>
            <a:r>
              <a:rPr sz="2000" spc="25">
                <a:solidFill>
                  <a:srgbClr val="FFFDFD"/>
                </a:solidFill>
                <a:latin typeface="IUIMUC+MS-UIGothic"/>
                <a:cs typeface="IUIMUC+MS-UIGothic"/>
              </a:rPr>
              <a:t>操作培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训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999730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IUIMUC+MS-UIGothic"/>
                <a:cs typeface="IUIMUC+MS-UIGothic"/>
              </a:rPr>
              <a:t>操作人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员进</a:t>
            </a:r>
            <a:r>
              <a:rPr sz="1500">
                <a:solidFill>
                  <a:srgbClr val="FFFDFD"/>
                </a:solidFill>
                <a:latin typeface="IUIMUC+MS-UIGothic"/>
                <a:cs typeface="IUIMUC+MS-UIGothic"/>
              </a:rPr>
              <a:t>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专业</a:t>
            </a:r>
            <a:r>
              <a:rPr sz="1500">
                <a:solidFill>
                  <a:srgbClr val="FFFDFD"/>
                </a:solidFill>
                <a:latin typeface="IUIMUC+MS-UIGothic"/>
                <a:cs typeface="IUIMUC+MS-UIGothic"/>
              </a:rPr>
              <a:t>培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训</a:t>
            </a:r>
            <a:r>
              <a:rPr sz="1500">
                <a:solidFill>
                  <a:srgbClr val="FFFDFD"/>
                </a:solidFill>
                <a:latin typeface="IUIMUC+MS-UIGothic"/>
                <a:cs typeface="IUIMUC+MS-UIGothic"/>
              </a:rPr>
              <a:t>，确保操作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IUIMUC+MS-UIGothic"/>
                <a:cs typeface="IUIMUC+MS-UIGothic"/>
              </a:rPr>
              <a:t>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DFD"/>
                </a:solidFill>
                <a:latin typeface="IUIMUC+MS-UIGothic"/>
                <a:cs typeface="IUIMUC+MS-UIGothic"/>
              </a:rPr>
              <a:t>熟悉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FFFDFD"/>
                </a:solidFill>
                <a:latin typeface="IUIMUC+MS-UIGothic"/>
                <a:cs typeface="IUIMUC+MS-UIGothic"/>
              </a:rPr>
              <a:t>性能、掌握正确的操作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IUIMUC+MS-UIGothic"/>
                <a:cs typeface="IUIMUC+MS-UIGothic"/>
              </a:rPr>
              <a:t>方法，避免因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误</a:t>
            </a:r>
            <a:r>
              <a:rPr sz="1500">
                <a:solidFill>
                  <a:srgbClr val="FFFDFD"/>
                </a:solidFill>
                <a:latin typeface="IUIMUC+MS-UIGothic"/>
                <a:cs typeface="IUIMUC+MS-UIGothic"/>
              </a:rPr>
              <a:t>操作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DFD"/>
                </a:solidFill>
                <a:latin typeface="IUIMUC+MS-UIGothic"/>
                <a:cs typeface="IUIMUC+MS-UIGothic"/>
              </a:rPr>
              <a:t>致安全事故。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209675" y="2624192"/>
            <a:ext cx="350520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IUIMUC+MS-UIGothic"/>
                <a:cs typeface="IUIMUC+MS-UIGothic"/>
              </a:rPr>
              <a:t>定期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对预应</a:t>
            </a:r>
            <a:r>
              <a:rPr sz="1500">
                <a:solidFill>
                  <a:srgbClr val="FFFDFD"/>
                </a:solidFill>
                <a:latin typeface="IUIMUC+MS-UIGothic"/>
                <a:cs typeface="IUIMUC+MS-UIGothic"/>
              </a:rPr>
              <a:t>力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张</a:t>
            </a:r>
            <a:r>
              <a:rPr sz="1500">
                <a:solidFill>
                  <a:srgbClr val="FFFDFD"/>
                </a:solidFill>
                <a:latin typeface="IUIMUC+MS-UIGothic"/>
                <a:cs typeface="IUIMUC+MS-UIGothic"/>
              </a:rPr>
              <a:t>拉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设备进</a:t>
            </a:r>
            <a:r>
              <a:rPr sz="1500">
                <a:solidFill>
                  <a:srgbClr val="FFFDFD"/>
                </a:solidFill>
                <a:latin typeface="IUIMUC+MS-UIGothic"/>
                <a:cs typeface="IUIMUC+MS-UIGothic"/>
              </a:rPr>
              <a:t>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维护</a:t>
            </a:r>
            <a:r>
              <a:rPr sz="1500">
                <a:solidFill>
                  <a:srgbClr val="FFFDFD"/>
                </a:solidFill>
                <a:latin typeface="IUIMUC+MS-UIGothic"/>
                <a:cs typeface="IUIMUC+MS-UIGothic"/>
              </a:rPr>
              <a:t>和保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IUIMUC+MS-UIGothic"/>
                <a:cs typeface="IUIMUC+MS-UIGothic"/>
              </a:rPr>
              <a:t>养，确保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设备处</a:t>
            </a:r>
            <a:r>
              <a:rPr sz="1500">
                <a:solidFill>
                  <a:srgbClr val="FFFDFD"/>
                </a:solidFill>
                <a:latin typeface="IUIMUC+MS-UIGothic"/>
                <a:cs typeface="IUIMUC+MS-UIGothic"/>
              </a:rPr>
              <a:t>于良好工作状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FFFDFD"/>
                </a:solidFill>
                <a:latin typeface="IUIMUC+MS-UIGothic"/>
                <a:cs typeface="IUIMUC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02884" y="385371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IUIMUC+MS-UIGothic"/>
                <a:cs typeface="IUIMUC+MS-UIGothic"/>
              </a:rPr>
              <a:t>工具安全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检查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IUIMUC+MS-UIGothic"/>
                <a:cs typeface="IUIMUC+MS-UIGothic"/>
              </a:rPr>
              <a:t>使用的工具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IUIMUC+MS-UIGothic"/>
                <a:cs typeface="IUIMUC+MS-UIGothic"/>
              </a:rPr>
              <a:t>行安全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FFFDFD"/>
                </a:solidFill>
                <a:latin typeface="IUIMUC+MS-UIGothic"/>
                <a:cs typeface="IUIMUC+MS-UIGothic"/>
              </a:rPr>
              <a:t>，确保工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IUIMUC+MS-UIGothic"/>
                <a:cs typeface="IUIMUC+MS-UIGothic"/>
              </a:rPr>
              <a:t>具无缺陷、无破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损</a:t>
            </a:r>
            <a:r>
              <a:rPr sz="1500">
                <a:solidFill>
                  <a:srgbClr val="FFFDFD"/>
                </a:solidFill>
                <a:latin typeface="IUIMUC+MS-UIGothic"/>
                <a:cs typeface="IUIMUC+MS-UIGothic"/>
              </a:rPr>
              <a:t>，防止因工具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问题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IUIMUC+MS-UIGothic"/>
                <a:cs typeface="IUIMUC+MS-UIGothic"/>
              </a:rPr>
              <a:t>引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IUIMUC+MS-UIGothic"/>
                <a:cs typeface="IUIMUC+MS-UIGothic"/>
              </a:rPr>
              <a:t>安全事故。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https://d.book118.com/957025023131006041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SimSun</vt:lpstr>
      <vt:lpstr>IUIMUC+MS-UIGothic</vt:lpstr>
      <vt:lpstr>AQQHVI+LHKPVM+ArialMT</vt:lpstr>
      <vt:lpstr>Times New Roman</vt:lpstr>
      <vt:lpstr>FGQEOT+KAIJGH+MicrosoftYaHei</vt:lpstr>
      <vt:lpstr>DBBNPD+EQHBLA+MicrosoftYaHei-Bold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2024-09-14T15:04:59.501</cp:lastPrinted>
  <dcterms:created xsi:type="dcterms:W3CDTF">2024-09-14T07:04:59Z</dcterms:created>
  <dcterms:modified xsi:type="dcterms:W3CDTF">2024-09-14T07:05:00Z</dcterms:modified>
</cp:coreProperties>
</file>