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  <p:sldId id="352" r:id="rId34"/>
    <p:sldId id="355" r:id="rId35"/>
    <p:sldId id="358" r:id="rId36"/>
    <p:sldId id="361" r:id="rId37"/>
    <p:sldId id="364" r:id="rId38"/>
    <p:sldId id="367" r:id="rId39"/>
    <p:sldId id="369" r:id="rId40"/>
  </p:sldIdLst>
  <p:sldSz cx="12192000" cy="6858000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tags" Target="tags/tag5.xml" /><Relationship Id="rId42" Type="http://schemas.openxmlformats.org/officeDocument/2006/relationships/presProps" Target="presProps.xml" /><Relationship Id="rId43" Type="http://schemas.openxmlformats.org/officeDocument/2006/relationships/viewProps" Target="viewProps.xml" /><Relationship Id="rId44" Type="http://schemas.openxmlformats.org/officeDocument/2006/relationships/theme" Target="theme/theme1.xml" /><Relationship Id="rId45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599A88-4A9C-4511-B607-10AD18091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512F80-14F8-41D2-8ADB-D40979EF7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291B49-C3C4-451F-ADD2-ADCC3C04D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D2A71A-CE7E-4010-8865-57FD7EA8C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6EBCC9-C489-4504-945F-D739FE398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4C4609-18DC-4FBA-BD4B-24F783ADD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B6D3E1-8CB3-443B-836A-28D69BD68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815AFF-B200-4049-A68B-D2249DBB9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EA10F2-D762-4962-99F5-59CA3589B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D71E67-98A5-43A8-8FD7-376BC2192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7B07E-55EF-48F0-88CD-D03D41F73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7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8F83BCA3-CFD1-406F-891C-6F50B2F7214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531149B5-FE07-49B5-A531-E2E496FAF08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日期占位符 1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205D028-76FE-4CA0-8252-411FD6B929E1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itchFamily="34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itchFamily="34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 fontAlgn="base">
              <a:lnSpc>
                <a:spcPct val="120000"/>
              </a:lnSpc>
              <a:buNone/>
            </a:pPr>
            <a:fld id="{9A0DB2DC-4C9A-4742-B13C-FB6460FD3503}" type="slidenum">
              <a:rPr lang="zh-CN" altLang="en-US" strike="noStrike" noProof="1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>
              <a:ea typeface="隶书" panose="020105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image" Target="../media/image2.png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033043054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03" name="Text Box 3"/>
          <p:cNvSpPr txBox="1"/>
          <p:nvPr/>
        </p:nvSpPr>
        <p:spPr>
          <a:xfrm>
            <a:off x="-24130" y="2493010"/>
            <a:ext cx="1221168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7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小说阅读答题技巧与练习</a:t>
            </a:r>
            <a:endParaRPr lang="zh-CN" altLang="en-US" sz="7200" b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101090" y="405130"/>
            <a:ext cx="712025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8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2024</a:t>
            </a:r>
            <a:r>
              <a:rPr lang="zh-CN" altLang="zh-CN" sz="48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年</a:t>
            </a:r>
            <a:r>
              <a:rPr lang="zh-CN" altLang="en-US" sz="48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高考</a:t>
            </a:r>
            <a:r>
              <a:rPr lang="zh-CN" altLang="en-US" sz="48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语文专题复习</a:t>
            </a:r>
            <a:endParaRPr lang="zh-CN" altLang="en-US" sz="4800" b="1">
              <a:solidFill>
                <a:srgbClr val="0000FF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9426" name="Text Box 2"/>
          <p:cNvSpPr txBox="1"/>
          <p:nvPr/>
        </p:nvSpPr>
        <p:spPr>
          <a:xfrm>
            <a:off x="1703388" y="188913"/>
            <a:ext cx="4484687" cy="82994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>
                <a:solidFill>
                  <a:srgbClr val="FF0000"/>
                </a:solidFill>
                <a:latin typeface="Arial Black" panose="020b0a04020102020204" pitchFamily="34" charset="0"/>
                <a:ea typeface="方正彩云简体" pitchFamily="65" charset="-122"/>
              </a:rPr>
              <a:t>一、考纲解读</a:t>
            </a:r>
            <a:endParaRPr lang="zh-CN" altLang="en-US" sz="4800" b="1">
              <a:solidFill>
                <a:srgbClr val="FF0000"/>
              </a:solidFill>
              <a:latin typeface="Arial Black" panose="020b0a04020102020204" pitchFamily="34" charset="0"/>
              <a:ea typeface="方正彩云简体" pitchFamily="65" charset="-122"/>
            </a:endParaRPr>
          </a:p>
        </p:txBody>
      </p:sp>
      <p:sp>
        <p:nvSpPr>
          <p:cNvPr id="359427" name="Text Box 3"/>
          <p:cNvSpPr txBox="1"/>
          <p:nvPr/>
        </p:nvSpPr>
        <p:spPr>
          <a:xfrm>
            <a:off x="1656715" y="1124585"/>
            <a:ext cx="8808085" cy="5334635"/>
          </a:xfrm>
          <a:prstGeom prst="rect">
            <a:avLst/>
          </a:prstGeom>
          <a:noFill/>
          <a:ln w="38100" cap="flat" cmpd="dbl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（一）考纲要求</a:t>
            </a:r>
            <a:endParaRPr lang="zh-CN" altLang="en-US" sz="2800" b="1"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文学类文本阅读。</a:t>
            </a:r>
            <a:endParaRPr lang="zh-CN" altLang="en-US" sz="2800" b="1"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阅读鉴赏中外文学作品。了解小说、散文、诗歌、戏剧、实用文等文学体裁的基本特征及主要表现手法。文学作品阅读鉴赏，注重审美体验；感受形象，品味语言，领悟内涵，分析艺术表现力；理解作品反映的社会生活和情感世界，探索作品蕴含的民族心理和人文精神。</a:t>
            </a:r>
            <a:endParaRPr lang="zh-CN" altLang="en-US" sz="2800" b="1"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命题材料以实用文、小说为主，也可以选择合适的散文和戏剧、诗歌作品。 </a:t>
            </a:r>
            <a:endParaRPr lang="zh-CN" altLang="en-US" sz="2800" b="1"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59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59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5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6" grpId="0"/>
      <p:bldP spid="3594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0450" name="Text Box 2"/>
          <p:cNvSpPr txBox="1"/>
          <p:nvPr/>
        </p:nvSpPr>
        <p:spPr>
          <a:xfrm>
            <a:off x="1991360" y="764223"/>
            <a:ext cx="5472113" cy="70675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000" b="1">
                <a:solidFill>
                  <a:srgbClr val="FF0000"/>
                </a:solidFill>
                <a:latin typeface="Arial Black" panose="020b0a04020102020204" pitchFamily="34" charset="0"/>
                <a:ea typeface="方正彩云简体" pitchFamily="65" charset="-122"/>
              </a:rPr>
              <a:t>二、小说的要点</a:t>
            </a:r>
            <a:endParaRPr lang="zh-CN" altLang="en-US" sz="4000" b="1">
              <a:solidFill>
                <a:srgbClr val="FF0000"/>
              </a:solidFill>
              <a:latin typeface="Arial Black" panose="020b0a04020102020204" pitchFamily="34" charset="0"/>
              <a:ea typeface="方正彩云简体" pitchFamily="65" charset="-122"/>
            </a:endParaRPr>
          </a:p>
        </p:txBody>
      </p:sp>
      <p:sp>
        <p:nvSpPr>
          <p:cNvPr id="360451" name="Text Box 3"/>
          <p:cNvSpPr txBox="1"/>
          <p:nvPr/>
        </p:nvSpPr>
        <p:spPr>
          <a:xfrm>
            <a:off x="1559560" y="1772603"/>
            <a:ext cx="9144000" cy="405511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90000"/>
              </a:lnSpc>
            </a:pPr>
            <a:r>
              <a:rPr lang="zh-CN" altLang="en-US" sz="4400" b="1">
                <a:latin typeface="Arial Black" panose="020b0a04020102020204" pitchFamily="34" charset="0"/>
                <a:ea typeface="方正综艺简体" pitchFamily="2" charset="-122"/>
              </a:rPr>
              <a:t>高考中小说的命题指向四个关键词：</a:t>
            </a:r>
            <a:endParaRPr lang="zh-CN" altLang="en-US" sz="4400" b="1">
              <a:latin typeface="Arial Black" panose="020b0a04020102020204" pitchFamily="34" charset="0"/>
              <a:ea typeface="方正综艺简体" pitchFamily="2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6000" b="1">
                <a:solidFill>
                  <a:srgbClr val="FF0000"/>
                </a:solidFill>
                <a:latin typeface="Arial Black" panose="020b0a04020102020204" pitchFamily="34" charset="0"/>
                <a:ea typeface="方正综艺简体" pitchFamily="2" charset="-122"/>
              </a:rPr>
              <a:t>环境、情节、人物、主题</a:t>
            </a:r>
            <a:r>
              <a:rPr lang="zh-CN" altLang="en-US" sz="6000" b="1">
                <a:latin typeface="Arial Black" panose="020b0a04020102020204" pitchFamily="34" charset="0"/>
                <a:ea typeface="方正综艺简体" pitchFamily="2" charset="-122"/>
              </a:rPr>
              <a:t>。</a:t>
            </a:r>
            <a:endParaRPr lang="zh-CN" altLang="en-US" sz="6000" b="1">
              <a:latin typeface="Arial Black" panose="020b0a04020102020204" pitchFamily="34" charset="0"/>
              <a:ea typeface="黑体" panose="02010609060101010101" pitchFamily="2" charset="-122"/>
            </a:endParaRPr>
          </a:p>
          <a:p>
            <a:endParaRPr lang="zh-CN" altLang="en-US" sz="6000" b="1">
              <a:latin typeface="Arial Black" panose="020b0a040201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dur="20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60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0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0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60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0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36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0" grpId="0"/>
      <p:bldP spid="3604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5027" name="Text Box 3"/>
          <p:cNvSpPr txBox="1"/>
          <p:nvPr/>
        </p:nvSpPr>
        <p:spPr>
          <a:xfrm>
            <a:off x="2639695" y="476885"/>
            <a:ext cx="9144000" cy="591121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600" b="1">
                <a:solidFill>
                  <a:srgbClr val="CC0000"/>
                </a:solidFill>
                <a:latin typeface="Arial Black" panose="020b0a04020102020204" pitchFamily="34" charset="0"/>
                <a:ea typeface="方正综艺简体" pitchFamily="2" charset="-122"/>
              </a:rPr>
              <a:t>从题型上可以分为以下几方面：</a:t>
            </a:r>
            <a:endParaRPr lang="zh-CN" altLang="en-US" sz="3600" b="1">
              <a:solidFill>
                <a:srgbClr val="CC0000"/>
              </a:solidFill>
              <a:latin typeface="Arial Black" panose="020b0a04020102020204" pitchFamily="34" charset="0"/>
              <a:ea typeface="方正综艺简体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400" b="1">
                <a:solidFill>
                  <a:srgbClr val="000099"/>
                </a:solidFill>
                <a:latin typeface="Arial Black" panose="020b0a04020102020204" pitchFamily="34" charset="0"/>
                <a:ea typeface="黑体" panose="02010609060101010101" pitchFamily="2" charset="-122"/>
              </a:rPr>
              <a:t>人物形象题</a:t>
            </a:r>
            <a:endParaRPr lang="zh-CN" altLang="en-US" sz="4400" b="1">
              <a:solidFill>
                <a:srgbClr val="000099"/>
              </a:solidFill>
              <a:latin typeface="Arial Black" panose="020b0a040201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400" b="1">
                <a:solidFill>
                  <a:srgbClr val="000099"/>
                </a:solidFill>
                <a:latin typeface="Arial Black" panose="020b0a04020102020204" pitchFamily="34" charset="0"/>
                <a:ea typeface="黑体" panose="02010609060101010101" pitchFamily="2" charset="-122"/>
              </a:rPr>
              <a:t>情节结构题</a:t>
            </a:r>
            <a:endParaRPr lang="zh-CN" altLang="en-US" sz="4400" b="1">
              <a:solidFill>
                <a:srgbClr val="000099"/>
              </a:solidFill>
              <a:latin typeface="Arial Black" panose="020b0a040201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400" b="1">
                <a:solidFill>
                  <a:srgbClr val="000099"/>
                </a:solidFill>
                <a:latin typeface="Arial Black" panose="020b0a04020102020204" pitchFamily="34" charset="0"/>
                <a:ea typeface="黑体" panose="02010609060101010101" pitchFamily="2" charset="-122"/>
              </a:rPr>
              <a:t>环境作用题</a:t>
            </a:r>
            <a:endParaRPr lang="zh-CN" altLang="en-US" sz="4400" b="1">
              <a:solidFill>
                <a:srgbClr val="000099"/>
              </a:solidFill>
              <a:latin typeface="Arial Black" panose="020b0a040201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400" b="1">
                <a:solidFill>
                  <a:srgbClr val="000099"/>
                </a:solidFill>
                <a:latin typeface="Arial Black" panose="020b0a04020102020204" pitchFamily="34" charset="0"/>
                <a:ea typeface="黑体" panose="02010609060101010101" pitchFamily="2" charset="-122"/>
              </a:rPr>
              <a:t>主题思想题</a:t>
            </a:r>
            <a:endParaRPr lang="zh-CN" altLang="en-US" sz="4400" b="1">
              <a:solidFill>
                <a:srgbClr val="000099"/>
              </a:solidFill>
              <a:latin typeface="Arial Black" panose="020b0a040201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400" b="1">
                <a:solidFill>
                  <a:srgbClr val="000099"/>
                </a:solidFill>
                <a:latin typeface="Arial Black" panose="020b0a04020102020204" pitchFamily="34" charset="0"/>
                <a:ea typeface="黑体" panose="02010609060101010101" pitchFamily="2" charset="-122"/>
              </a:rPr>
              <a:t>表现手法题</a:t>
            </a:r>
            <a:endParaRPr lang="zh-CN" altLang="en-US" sz="4400" b="1">
              <a:solidFill>
                <a:srgbClr val="000099"/>
              </a:solidFill>
              <a:latin typeface="Arial Black" panose="020b0a040201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400" b="1">
                <a:solidFill>
                  <a:srgbClr val="000099"/>
                </a:solidFill>
                <a:latin typeface="Arial Black" panose="020b0a04020102020204" pitchFamily="34" charset="0"/>
                <a:ea typeface="黑体" panose="02010609060101010101" pitchFamily="2" charset="-122"/>
              </a:rPr>
              <a:t>语言特色题</a:t>
            </a:r>
            <a:endParaRPr lang="zh-CN" altLang="en-US" sz="4400" b="1">
              <a:solidFill>
                <a:srgbClr val="000099"/>
              </a:solidFill>
              <a:latin typeface="Arial Black" panose="020b0a040201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400" b="1">
                <a:solidFill>
                  <a:srgbClr val="000099"/>
                </a:solidFill>
                <a:latin typeface="Arial Black" panose="020b0a04020102020204" pitchFamily="34" charset="0"/>
                <a:ea typeface="黑体" panose="02010609060101010101" pitchFamily="2" charset="-122"/>
              </a:rPr>
              <a:t>感悟探究题</a:t>
            </a:r>
            <a:endParaRPr lang="zh-CN" altLang="en-US" sz="4400" b="1">
              <a:solidFill>
                <a:srgbClr val="000099"/>
              </a:solidFill>
              <a:latin typeface="Arial Black" panose="020b0a040201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85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281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 anchorCtr="0"/>
          <a:lstStyle/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r>
              <a:rPr lang="zh-CN" altLang="en-US" sz="6000" b="1">
                <a:ea typeface="微软雅黑"/>
              </a:rPr>
              <a:t>人物形象</a:t>
            </a:r>
            <a:endParaRPr lang="zh-CN" altLang="en-US" sz="6000" b="1"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305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49530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zh-CN" altLang="en-US" sz="4000" b="1">
                <a:solidFill>
                  <a:srgbClr val="FF0000"/>
                </a:solidFill>
              </a:rPr>
              <a:t>人物形象命题形式</a:t>
            </a:r>
            <a:endParaRPr lang="zh-CN" altLang="en-US" b="1">
              <a:solidFill>
                <a:srgbClr val="000000"/>
              </a:solidFill>
            </a:endParaRPr>
          </a:p>
          <a:p>
            <a:pPr eaLnBrk="1" hangingPunct="1">
              <a:buNone/>
            </a:pPr>
            <a:r>
              <a:rPr lang="en-US" altLang="zh-CN" sz="3200" b="1">
                <a:solidFill>
                  <a:srgbClr val="000000"/>
                </a:solidFill>
              </a:rPr>
              <a:t>1</a:t>
            </a:r>
            <a:r>
              <a:rPr lang="zh-CN" altLang="en-US" sz="3200" b="1">
                <a:solidFill>
                  <a:srgbClr val="000000"/>
                </a:solidFill>
              </a:rPr>
              <a:t>、结合全文，简要分析人物形象。 </a:t>
            </a:r>
            <a:endParaRPr lang="zh-CN" altLang="en-US" sz="3200" b="1">
              <a:solidFill>
                <a:srgbClr val="000000"/>
              </a:solidFill>
            </a:endParaRPr>
          </a:p>
          <a:p>
            <a:pPr eaLnBrk="1" hangingPunct="1">
              <a:buNone/>
            </a:pPr>
            <a:r>
              <a:rPr lang="en-US" altLang="zh-CN" sz="3200" b="1">
                <a:solidFill>
                  <a:srgbClr val="000000"/>
                </a:solidFill>
              </a:rPr>
              <a:t>2</a:t>
            </a:r>
            <a:r>
              <a:rPr lang="zh-CN" altLang="en-US" sz="3200" b="1">
                <a:solidFill>
                  <a:srgbClr val="000000"/>
                </a:solidFill>
              </a:rPr>
              <a:t>、根据内容，概括小说中</a:t>
            </a:r>
            <a:r>
              <a:rPr lang="en-US" altLang="zh-CN" sz="3200" b="1">
                <a:solidFill>
                  <a:srgbClr val="000000"/>
                </a:solidFill>
              </a:rPr>
              <a:t>XX</a:t>
            </a:r>
            <a:r>
              <a:rPr lang="zh-CN" altLang="en-US" sz="3200" b="1">
                <a:solidFill>
                  <a:srgbClr val="000000"/>
                </a:solidFill>
              </a:rPr>
              <a:t>的形象。</a:t>
            </a:r>
            <a:endParaRPr lang="zh-CN" altLang="en-US" sz="3200" b="1">
              <a:solidFill>
                <a:srgbClr val="000000"/>
              </a:solidFill>
            </a:endParaRPr>
          </a:p>
          <a:p>
            <a:pPr eaLnBrk="1" hangingPunct="1">
              <a:buNone/>
            </a:pPr>
            <a:r>
              <a:rPr lang="en-US" altLang="zh-CN" sz="3200" b="1">
                <a:solidFill>
                  <a:srgbClr val="000000"/>
                </a:solidFill>
              </a:rPr>
              <a:t>3</a:t>
            </a:r>
            <a:r>
              <a:rPr lang="zh-CN" altLang="en-US" sz="3200" b="1">
                <a:solidFill>
                  <a:srgbClr val="000000"/>
                </a:solidFill>
              </a:rPr>
              <a:t>、赏析文中</a:t>
            </a:r>
            <a:r>
              <a:rPr lang="en-US" altLang="zh-CN" sz="3200" b="1">
                <a:solidFill>
                  <a:srgbClr val="000000"/>
                </a:solidFill>
              </a:rPr>
              <a:t>XX</a:t>
            </a:r>
            <a:r>
              <a:rPr lang="zh-CN" altLang="en-US" sz="3200" b="1">
                <a:solidFill>
                  <a:srgbClr val="000000"/>
                </a:solidFill>
              </a:rPr>
              <a:t>的人物形象。</a:t>
            </a:r>
            <a:endParaRPr lang="zh-CN" altLang="en-US" sz="3200" b="1">
              <a:solidFill>
                <a:srgbClr val="000000"/>
              </a:solidFill>
            </a:endParaRPr>
          </a:p>
          <a:p>
            <a:pPr eaLnBrk="1" hangingPunct="1">
              <a:buNone/>
            </a:pPr>
            <a:r>
              <a:rPr lang="en-US" altLang="zh-CN" sz="3200" b="1">
                <a:solidFill>
                  <a:srgbClr val="000000"/>
                </a:solidFill>
              </a:rPr>
              <a:t>4</a:t>
            </a:r>
            <a:r>
              <a:rPr lang="zh-CN" altLang="en-US" sz="3200" b="1">
                <a:solidFill>
                  <a:srgbClr val="000000"/>
                </a:solidFill>
              </a:rPr>
              <a:t>、</a:t>
            </a:r>
            <a:r>
              <a:rPr lang="en-US" altLang="zh-CN" sz="3200" b="1">
                <a:solidFill>
                  <a:srgbClr val="000000"/>
                </a:solidFill>
              </a:rPr>
              <a:t>XX</a:t>
            </a:r>
            <a:r>
              <a:rPr lang="zh-CN" altLang="en-US" sz="3200" b="1">
                <a:solidFill>
                  <a:srgbClr val="000000"/>
                </a:solidFill>
              </a:rPr>
              <a:t>是一个怎样的人物？ </a:t>
            </a:r>
            <a:endParaRPr lang="zh-CN" altLang="en-US" sz="3200" b="1">
              <a:solidFill>
                <a:srgbClr val="000000"/>
              </a:solidFill>
            </a:endParaRPr>
          </a:p>
          <a:p>
            <a:pPr eaLnBrk="1" hangingPunct="1">
              <a:buNone/>
            </a:pPr>
            <a:r>
              <a:rPr lang="en-US" altLang="zh-CN" sz="3200" b="1">
                <a:solidFill>
                  <a:srgbClr val="000000"/>
                </a:solidFill>
              </a:rPr>
              <a:t>5</a:t>
            </a:r>
            <a:r>
              <a:rPr lang="zh-CN" altLang="en-US" sz="3200" b="1">
                <a:solidFill>
                  <a:srgbClr val="000000"/>
                </a:solidFill>
              </a:rPr>
              <a:t>、</a:t>
            </a:r>
            <a:r>
              <a:rPr lang="en-US" altLang="zh-CN" sz="3200" b="1">
                <a:solidFill>
                  <a:srgbClr val="000000"/>
                </a:solidFill>
              </a:rPr>
              <a:t>XX</a:t>
            </a:r>
            <a:r>
              <a:rPr lang="zh-CN" altLang="en-US" sz="3200" b="1">
                <a:solidFill>
                  <a:srgbClr val="000000"/>
                </a:solidFill>
              </a:rPr>
              <a:t>有哪些优秀的品质</a:t>
            </a:r>
            <a:endParaRPr lang="zh-CN" altLang="en-US" sz="3200" b="1">
              <a:solidFill>
                <a:srgbClr val="000000"/>
              </a:solidFill>
            </a:endParaRPr>
          </a:p>
          <a:p>
            <a:pPr eaLnBrk="1" hangingPunct="1">
              <a:buNone/>
            </a:pPr>
            <a:r>
              <a:rPr lang="en-US" altLang="zh-CN" sz="3200" b="1">
                <a:solidFill>
                  <a:srgbClr val="000000"/>
                </a:solidFill>
              </a:rPr>
              <a:t>6</a:t>
            </a:r>
            <a:r>
              <a:rPr lang="zh-CN" altLang="en-US" sz="3200" b="1">
                <a:solidFill>
                  <a:srgbClr val="000000"/>
                </a:solidFill>
              </a:rPr>
              <a:t>、 </a:t>
            </a:r>
            <a:r>
              <a:rPr lang="en-US" altLang="zh-CN" sz="3200" b="1">
                <a:solidFill>
                  <a:srgbClr val="000000"/>
                </a:solidFill>
              </a:rPr>
              <a:t>XX</a:t>
            </a:r>
            <a:r>
              <a:rPr lang="zh-CN" altLang="en-US" sz="3200" b="1">
                <a:solidFill>
                  <a:srgbClr val="000000"/>
                </a:solidFill>
              </a:rPr>
              <a:t>具有怎样的性格特征？ </a:t>
            </a:r>
            <a:endParaRPr lang="zh-CN" altLang="en-US" sz="3200" b="1">
              <a:solidFill>
                <a:srgbClr val="000000"/>
              </a:solidFill>
            </a:endParaRPr>
          </a:p>
          <a:p>
            <a:pPr eaLnBrk="1" hangingPunct="1">
              <a:buNone/>
            </a:pPr>
            <a:r>
              <a:rPr lang="en-US" altLang="zh-CN" sz="3200" b="1">
                <a:solidFill>
                  <a:srgbClr val="000000"/>
                </a:solidFill>
              </a:rPr>
              <a:t>7</a:t>
            </a:r>
            <a:r>
              <a:rPr lang="zh-CN" altLang="en-US" sz="3200" b="1">
                <a:solidFill>
                  <a:srgbClr val="000000"/>
                </a:solidFill>
              </a:rPr>
              <a:t>、分析小说对人物进行描写的具体方法及其作用。 </a:t>
            </a:r>
            <a:endParaRPr lang="zh-CN" altLang="en-US" sz="32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329" name="Text Box 2"/>
          <p:cNvSpPr txBox="1"/>
          <p:nvPr/>
        </p:nvSpPr>
        <p:spPr>
          <a:xfrm>
            <a:off x="1524000" y="0"/>
            <a:ext cx="914400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1800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99330" name="Rectangle 3"/>
          <p:cNvSpPr/>
          <p:nvPr/>
        </p:nvSpPr>
        <p:spPr>
          <a:xfrm>
            <a:off x="1524000" y="30798"/>
            <a:ext cx="9144000" cy="673925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9CAEC1"/>
                </a:solidFill>
              </a14:hiddenFill>
            </a:ext>
          </a:extLst>
        </p:spPr>
        <p:txBody>
          <a:bodyPr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3600" b="1">
                <a:latin typeface="Arial" pitchFamily="34" charset="0"/>
                <a:ea typeface="黑体" panose="02010609060101010101" pitchFamily="2" charset="-122"/>
              </a:rPr>
              <a:t>面对这些题型，我们该如何解答呢？一般可从四方面揣摩：</a:t>
            </a:r>
            <a:br>
              <a:rPr lang="zh-CN" altLang="en-US" sz="3600" b="1">
                <a:latin typeface="Arial" pitchFamily="34" charset="0"/>
                <a:ea typeface="黑体" panose="02010609060101010101" pitchFamily="2" charset="-122"/>
              </a:rPr>
            </a:br>
            <a:r>
              <a:rPr lang="zh-CN" altLang="en-US" sz="3600" b="1">
                <a:solidFill>
                  <a:srgbClr val="CC0000"/>
                </a:solidFill>
                <a:latin typeface="Arial" pitchFamily="34" charset="0"/>
                <a:ea typeface="黑体" panose="02010609060101010101" pitchFamily="2" charset="-122"/>
              </a:rPr>
              <a:t>第一，</a:t>
            </a:r>
            <a:r>
              <a:rPr lang="zh-CN" altLang="en-US" sz="3600" b="1">
                <a:solidFill>
                  <a:srgbClr val="000099"/>
                </a:solidFill>
                <a:latin typeface="Arial" pitchFamily="34" charset="0"/>
                <a:ea typeface="黑体" panose="02010609060101010101" pitchFamily="2" charset="-122"/>
              </a:rPr>
              <a:t>重视小说中人物的身份、地位、经历、教养、气质等，因它们直接决定着人物的言行，影响着人物的性格。</a:t>
            </a:r>
            <a:br>
              <a:rPr lang="zh-CN" altLang="en-US" sz="3600" b="1">
                <a:latin typeface="Arial" pitchFamily="34" charset="0"/>
                <a:ea typeface="黑体" panose="02010609060101010101" pitchFamily="2" charset="-122"/>
              </a:rPr>
            </a:br>
            <a:r>
              <a:rPr lang="zh-CN" altLang="en-US" sz="3600" b="1">
                <a:solidFill>
                  <a:srgbClr val="CC0000"/>
                </a:solidFill>
                <a:latin typeface="Arial" pitchFamily="34" charset="0"/>
                <a:ea typeface="黑体" panose="02010609060101010101" pitchFamily="2" charset="-122"/>
              </a:rPr>
              <a:t>第二，</a:t>
            </a:r>
            <a:r>
              <a:rPr lang="zh-CN" altLang="en-US" sz="3600" b="1">
                <a:solidFill>
                  <a:srgbClr val="000099"/>
                </a:solidFill>
                <a:latin typeface="Arial" pitchFamily="34" charset="0"/>
                <a:ea typeface="黑体" panose="02010609060101010101" pitchFamily="2" charset="-122"/>
              </a:rPr>
              <a:t>通过人物的外貌、语言、行动、神态、心理、肖像、细节描写揭示人物的思想感情和性格特征。</a:t>
            </a:r>
            <a:br>
              <a:rPr lang="zh-CN" altLang="en-US" sz="3600" b="1">
                <a:solidFill>
                  <a:srgbClr val="000099"/>
                </a:solidFill>
                <a:latin typeface="Arial" pitchFamily="34" charset="0"/>
                <a:ea typeface="黑体" panose="02010609060101010101" pitchFamily="2" charset="-122"/>
              </a:rPr>
            </a:br>
            <a:r>
              <a:rPr lang="zh-CN" altLang="en-US" sz="3600" b="1">
                <a:solidFill>
                  <a:srgbClr val="CC0000"/>
                </a:solidFill>
                <a:latin typeface="Arial" pitchFamily="34" charset="0"/>
                <a:ea typeface="黑体" panose="02010609060101010101" pitchFamily="2" charset="-122"/>
              </a:rPr>
              <a:t>第三，</a:t>
            </a:r>
            <a:r>
              <a:rPr lang="zh-CN" altLang="en-US" sz="3600" b="1">
                <a:solidFill>
                  <a:srgbClr val="000099"/>
                </a:solidFill>
                <a:latin typeface="Arial" pitchFamily="34" charset="0"/>
                <a:ea typeface="黑体" panose="02010609060101010101" pitchFamily="2" charset="-122"/>
              </a:rPr>
              <a:t>小说里的人物都是在一定的历史背景下活动的，所以分析人物就应把他们放在一定的社会历史背景下去理解。</a:t>
            </a:r>
            <a:br>
              <a:rPr lang="zh-CN" altLang="en-US" sz="3600" b="1">
                <a:solidFill>
                  <a:srgbClr val="000099"/>
                </a:solidFill>
                <a:latin typeface="Arial" pitchFamily="34" charset="0"/>
                <a:ea typeface="黑体" panose="02010609060101010101" pitchFamily="2" charset="-122"/>
              </a:rPr>
            </a:br>
            <a:r>
              <a:rPr lang="zh-CN" altLang="en-US" sz="3600" b="1">
                <a:solidFill>
                  <a:srgbClr val="CC0000"/>
                </a:solidFill>
                <a:latin typeface="Arial" pitchFamily="34" charset="0"/>
                <a:ea typeface="黑体" panose="02010609060101010101" pitchFamily="2" charset="-122"/>
              </a:rPr>
              <a:t>第四，</a:t>
            </a:r>
            <a:r>
              <a:rPr lang="zh-CN" altLang="en-US" sz="3600" b="1">
                <a:solidFill>
                  <a:srgbClr val="000099"/>
                </a:solidFill>
                <a:latin typeface="Arial" pitchFamily="34" charset="0"/>
                <a:ea typeface="黑体" panose="02010609060101010101" pitchFamily="2" charset="-122"/>
              </a:rPr>
              <a:t>注意作者对人物的介绍和评价。</a:t>
            </a:r>
            <a:r>
              <a:rPr lang="zh-CN" altLang="en-US" sz="3600" b="1">
                <a:latin typeface="Arial" pitchFamily="34" charset="0"/>
                <a:ea typeface="黑体" panose="02010609060101010101" pitchFamily="2" charset="-122"/>
              </a:rPr>
              <a:t> </a:t>
            </a:r>
            <a:endParaRPr lang="zh-CN" altLang="en-US" sz="3600" b="1">
              <a:latin typeface="Arial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353" name="Text Box 3"/>
          <p:cNvSpPr txBox="1"/>
          <p:nvPr/>
        </p:nvSpPr>
        <p:spPr>
          <a:xfrm>
            <a:off x="1524000" y="0"/>
            <a:ext cx="914400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1800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00354" name="Rectangle 4"/>
          <p:cNvSpPr/>
          <p:nvPr/>
        </p:nvSpPr>
        <p:spPr>
          <a:xfrm>
            <a:off x="1524000" y="1684020"/>
            <a:ext cx="9144000" cy="255333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9CAEC1"/>
                </a:solidFill>
              </a14:hiddenFill>
            </a:ext>
          </a:extLst>
        </p:spPr>
        <p:txBody>
          <a:bodyPr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br>
              <a:rPr lang="zh-CN" altLang="en-US" sz="4000">
                <a:latin typeface="Arial" pitchFamily="34" charset="0"/>
                <a:ea typeface="黑体" panose="02010609060101010101" pitchFamily="2" charset="-122"/>
              </a:rPr>
            </a:br>
            <a:r>
              <a:rPr lang="zh-CN" altLang="en-US" sz="4000" b="1">
                <a:latin typeface="Arial" pitchFamily="34" charset="0"/>
                <a:ea typeface="微软雅黑"/>
              </a:rPr>
              <a:t>组织语言作答：</a:t>
            </a:r>
            <a:endParaRPr lang="zh-CN" altLang="en-US" sz="4000" b="1">
              <a:latin typeface="Arial" pitchFamily="34" charset="0"/>
              <a:ea typeface="微软雅黑"/>
            </a:endParaRPr>
          </a:p>
          <a:p>
            <a:pPr eaLnBrk="0" hangingPunct="0"/>
            <a:r>
              <a:rPr lang="zh-CN" altLang="en-US" sz="4000" b="1">
                <a:solidFill>
                  <a:srgbClr val="000099"/>
                </a:solidFill>
                <a:latin typeface="Arial" pitchFamily="34" charset="0"/>
                <a:ea typeface="黑体" panose="02010609060101010101" pitchFamily="2" charset="-122"/>
              </a:rPr>
              <a:t>先概括人物形象，再举出文中依据。</a:t>
            </a:r>
            <a:endParaRPr lang="en-US" altLang="zh-CN" sz="4000" b="1">
              <a:solidFill>
                <a:srgbClr val="000099"/>
              </a:solidFill>
              <a:latin typeface="Arial" pitchFamily="34" charset="0"/>
              <a:ea typeface="黑体" panose="02010609060101010101" pitchFamily="2" charset="-122"/>
            </a:endParaRPr>
          </a:p>
          <a:p>
            <a:pPr eaLnBrk="0" hangingPunct="0"/>
            <a:r>
              <a:rPr lang="zh-CN" altLang="en-US" sz="4000" b="1">
                <a:solidFill>
                  <a:srgbClr val="000099"/>
                </a:solidFill>
                <a:latin typeface="Arial" pitchFamily="34" charset="0"/>
                <a:ea typeface="黑体" panose="02010609060101010101" pitchFamily="2" charset="-122"/>
              </a:rPr>
              <a:t>尽量总结出四字词语，后面加分析句。</a:t>
            </a:r>
            <a:endParaRPr lang="en-US" altLang="zh-CN" sz="4000" b="1">
              <a:solidFill>
                <a:srgbClr val="000099"/>
              </a:solidFill>
              <a:latin typeface="Arial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377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6248400" cy="7620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 sz="4000" b="1">
                <a:ea typeface="微软雅黑"/>
              </a:rPr>
              <a:t>人物形象的作用</a:t>
            </a:r>
            <a:endParaRPr lang="zh-CN" altLang="en-US" sz="4000" b="1">
              <a:ea typeface="微软雅黑"/>
            </a:endParaRPr>
          </a:p>
        </p:txBody>
      </p:sp>
      <p:sp>
        <p:nvSpPr>
          <p:cNvPr id="101378" name="Rectangle 3"/>
          <p:cNvSpPr>
            <a:spLocks noGrp="1"/>
          </p:cNvSpPr>
          <p:nvPr>
            <p:ph type="body" idx="4294967295"/>
          </p:nvPr>
        </p:nvSpPr>
        <p:spPr>
          <a:xfrm>
            <a:off x="0" y="762000"/>
            <a:ext cx="9144000" cy="609600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n-US" altLang="zh-CN" sz="3200" b="1">
                <a:solidFill>
                  <a:srgbClr val="FF0000"/>
                </a:solidFill>
              </a:rPr>
              <a:t>1</a:t>
            </a:r>
            <a:r>
              <a:rPr lang="zh-CN" altLang="en-US" sz="3200" b="1">
                <a:solidFill>
                  <a:srgbClr val="FF0000"/>
                </a:solidFill>
              </a:rPr>
              <a:t>、主要人物作用</a:t>
            </a:r>
            <a:endParaRPr lang="en-US" altLang="zh-CN" sz="3200" b="1">
              <a:solidFill>
                <a:srgbClr val="FF0000"/>
              </a:solidFill>
            </a:endParaRP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</a:rPr>
              <a:t>人物本身作用</a:t>
            </a:r>
            <a:endParaRPr lang="en-US" altLang="zh-CN" sz="3200" b="1">
              <a:solidFill>
                <a:srgbClr val="FF0000"/>
              </a:solidFill>
            </a:endParaRP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</a:rPr>
              <a:t>推动故事情节发展</a:t>
            </a:r>
            <a:endParaRPr lang="en-US" altLang="zh-CN" sz="3200" b="1">
              <a:solidFill>
                <a:srgbClr val="FF0000"/>
              </a:solidFill>
            </a:endParaRP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</a:rPr>
              <a:t>渲染环境氛围</a:t>
            </a:r>
            <a:endParaRPr lang="en-US" altLang="zh-CN" sz="3200" b="1">
              <a:solidFill>
                <a:srgbClr val="FF0000"/>
              </a:solidFill>
            </a:endParaRP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</a:rPr>
              <a:t>表现主旨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01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09600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n-US" altLang="zh-CN" sz="3200" b="1">
                <a:solidFill>
                  <a:srgbClr val="FF0000"/>
                </a:solidFill>
              </a:rPr>
              <a:t>2</a:t>
            </a:r>
            <a:r>
              <a:rPr lang="zh-CN" altLang="en-US" sz="3200" b="1">
                <a:solidFill>
                  <a:srgbClr val="FF0000"/>
                </a:solidFill>
              </a:rPr>
              <a:t>、次要人物的作用：</a:t>
            </a:r>
            <a:endParaRPr lang="zh-CN" altLang="en-US" sz="3200" b="1">
              <a:solidFill>
                <a:srgbClr val="FF0000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A</a:t>
            </a:r>
            <a:r>
              <a:rPr lang="zh-CN" altLang="en-US" sz="3200" b="1">
                <a:solidFill>
                  <a:srgbClr val="000099"/>
                </a:solidFill>
              </a:rPr>
              <a:t>、对主要人物的烘托、对比、反衬作用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B</a:t>
            </a:r>
            <a:r>
              <a:rPr lang="zh-CN" altLang="en-US" sz="3200" b="1">
                <a:solidFill>
                  <a:srgbClr val="000099"/>
                </a:solidFill>
              </a:rPr>
              <a:t>、推动情节的发展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C</a:t>
            </a:r>
            <a:r>
              <a:rPr lang="zh-CN" altLang="en-US" sz="3200" b="1">
                <a:solidFill>
                  <a:srgbClr val="000099"/>
                </a:solidFill>
              </a:rPr>
              <a:t>、有可能是线索，或小说的叙述者，贯穿全文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D</a:t>
            </a:r>
            <a:r>
              <a:rPr lang="zh-CN" altLang="en-US" sz="3200" b="1">
                <a:solidFill>
                  <a:srgbClr val="000099"/>
                </a:solidFill>
              </a:rPr>
              <a:t>、深化主旨、升华主题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E</a:t>
            </a:r>
            <a:r>
              <a:rPr lang="zh-CN" altLang="en-US" sz="3200" b="1">
                <a:solidFill>
                  <a:srgbClr val="000099"/>
                </a:solidFill>
              </a:rPr>
              <a:t>、提供具体环境，渲染氛围，奠定基调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F</a:t>
            </a:r>
            <a:r>
              <a:rPr lang="zh-CN" altLang="en-US" sz="3200" b="1">
                <a:solidFill>
                  <a:srgbClr val="000099"/>
                </a:solidFill>
              </a:rPr>
              <a:t>、自身的意义和作用。（叙述人称的作用。如：我</a:t>
            </a:r>
            <a:r>
              <a:rPr lang="en-US" altLang="zh-CN" sz="3200" b="1">
                <a:solidFill>
                  <a:srgbClr val="000099"/>
                </a:solidFill>
              </a:rPr>
              <a:t>---</a:t>
            </a:r>
            <a:r>
              <a:rPr lang="zh-CN" altLang="en-US" sz="3200" b="1">
                <a:solidFill>
                  <a:srgbClr val="000099"/>
                </a:solidFill>
              </a:rPr>
              <a:t>使得小说具有真实性。一二三人称作用）</a:t>
            </a:r>
            <a:endParaRPr lang="zh-CN" altLang="en-US" sz="3200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425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 anchorCtr="0"/>
          <a:lstStyle/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r>
              <a:rPr lang="zh-CN" altLang="en-US" sz="6000" b="1">
                <a:ea typeface="微软雅黑"/>
              </a:rPr>
              <a:t>情节结构</a:t>
            </a:r>
            <a:endParaRPr lang="zh-CN" altLang="en-US" sz="6000" b="1"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449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549275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3200" b="1"/>
              <a:t>情节结构命题形式</a:t>
            </a:r>
            <a:endParaRPr lang="zh-CN" altLang="en-US" sz="3200" b="1"/>
          </a:p>
        </p:txBody>
      </p:sp>
      <p:sp>
        <p:nvSpPr>
          <p:cNvPr id="104450" name="Rectangle 3"/>
          <p:cNvSpPr>
            <a:spLocks noGrp="1"/>
          </p:cNvSpPr>
          <p:nvPr>
            <p:ph type="body" idx="4294967295"/>
          </p:nvPr>
        </p:nvSpPr>
        <p:spPr>
          <a:xfrm>
            <a:off x="3048000" y="476885"/>
            <a:ext cx="9144000" cy="609282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/>
              </a:rPr>
              <a:t>用一句话概括故事情节。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/>
              </a:rPr>
              <a:t>文中共写了哪几件事，请依次加以概括。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/>
              </a:rPr>
              <a:t>小说写了某情节有什么作用。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/>
              </a:rPr>
              <a:t>小说某情节在全文中起什么作用。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/>
              </a:rPr>
              <a:t>作者反复写某一情节、</a:t>
            </a:r>
            <a:r>
              <a:rPr lang="zh-CN" altLang="en-US" sz="2400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某某事件</a:t>
            </a:r>
            <a:r>
              <a:rPr lang="zh-CN" altLang="en-US" sz="2400" b="1">
                <a:latin typeface="微软雅黑" panose="020b0503020204020204" charset="-122"/>
                <a:ea typeface="微软雅黑"/>
              </a:rPr>
              <a:t>有什么作用。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/>
              </a:rPr>
              <a:t>就某情节安排是否合理谈谈你的看法。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/>
              </a:rPr>
              <a:t>文中写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XX</a:t>
            </a:r>
            <a:r>
              <a:rPr lang="zh-CN" altLang="en-US" sz="2400" b="1">
                <a:latin typeface="微软雅黑" panose="020b0503020204020204" charset="-122"/>
                <a:ea typeface="微软雅黑"/>
              </a:rPr>
              <a:t>情景，在小说中起到了什么作用？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/>
              </a:rPr>
              <a:t>某事物、人物在小说中有什么作用？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．某句话在文中有何作用，请作简述。</a:t>
            </a:r>
            <a:endParaRPr lang="en-US" altLang="zh-CN" sz="2400" b="1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．为什么小说要几次写到某某事件？</a:t>
            </a:r>
            <a:endParaRPr lang="zh-CN" altLang="en-US" sz="2400" b="1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  小说在描写人物时有哪些伏笔或照应？请找出来并作简要分析。</a:t>
            </a:r>
            <a:endParaRPr lang="zh-CN" altLang="en-US" sz="2400" b="1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473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3600" b="1"/>
              <a:t>情节结构分析</a:t>
            </a:r>
            <a:endParaRPr lang="zh-CN" altLang="en-US" sz="3600" b="1"/>
          </a:p>
        </p:txBody>
      </p:sp>
      <p:sp>
        <p:nvSpPr>
          <p:cNvPr id="105474" name="Rectangle 3"/>
          <p:cNvSpPr>
            <a:spLocks noGrp="1"/>
          </p:cNvSpPr>
          <p:nvPr>
            <p:ph type="body" idx="4294967295"/>
          </p:nvPr>
        </p:nvSpPr>
        <p:spPr>
          <a:xfrm>
            <a:off x="0" y="1196975"/>
            <a:ext cx="9144000" cy="452628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sz="44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小说情节通常涉及的题目为：</a:t>
            </a:r>
            <a:endParaRPr lang="zh-CN" altLang="en-US" sz="44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/>
            <a:r>
              <a:rPr lang="zh-CN" altLang="en-US" sz="4400" b="1">
                <a:solidFill>
                  <a:srgbClr val="CC0000"/>
                </a:solidFill>
                <a:latin typeface="微软雅黑" panose="020b0503020204020204" charset="-122"/>
                <a:ea typeface="微软雅黑"/>
              </a:rPr>
              <a:t>情节的运行模式（组成）</a:t>
            </a:r>
            <a:endParaRPr lang="zh-CN" altLang="en-US" sz="4400" b="1">
              <a:solidFill>
                <a:srgbClr val="CC0000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/>
            <a:r>
              <a:rPr lang="zh-CN" altLang="en-US" sz="4400" b="1">
                <a:solidFill>
                  <a:srgbClr val="CC0000"/>
                </a:solidFill>
                <a:latin typeface="微软雅黑" panose="020b0503020204020204" charset="-122"/>
                <a:ea typeface="微软雅黑"/>
              </a:rPr>
              <a:t>构思特点</a:t>
            </a:r>
            <a:endParaRPr lang="zh-CN" altLang="en-US" sz="4400" b="1">
              <a:solidFill>
                <a:srgbClr val="CC0000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/>
            <a:r>
              <a:rPr lang="zh-CN" altLang="en-US" sz="4400" b="1">
                <a:solidFill>
                  <a:srgbClr val="CC0000"/>
                </a:solidFill>
                <a:latin typeface="微软雅黑" panose="020b0503020204020204" charset="-122"/>
                <a:ea typeface="微软雅黑"/>
              </a:rPr>
              <a:t>某一情节的作用。</a:t>
            </a:r>
            <a:endParaRPr lang="zh-CN" altLang="en-US" sz="4400" b="1">
              <a:solidFill>
                <a:srgbClr val="CC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497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4000" b="1"/>
              <a:t>情节结构分析（概括情节）</a:t>
            </a:r>
            <a:endParaRPr lang="zh-CN" altLang="en-US" sz="4000" b="1"/>
          </a:p>
        </p:txBody>
      </p:sp>
      <p:sp>
        <p:nvSpPr>
          <p:cNvPr id="106498" name="Rectangle 3"/>
          <p:cNvSpPr>
            <a:spLocks noGrp="1"/>
          </p:cNvSpPr>
          <p:nvPr>
            <p:ph type="body" idx="4294967295"/>
          </p:nvPr>
        </p:nvSpPr>
        <p:spPr>
          <a:xfrm>
            <a:off x="0" y="1196975"/>
            <a:ext cx="9144000" cy="452628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110000"/>
              </a:lnSpc>
            </a:pPr>
            <a:r>
              <a:rPr lang="en-US" altLang="zh-CN" sz="3600" b="1">
                <a:latin typeface="微软雅黑" panose="020b0503020204020204" charset="-122"/>
                <a:ea typeface="微软雅黑"/>
              </a:rPr>
              <a:t>1</a:t>
            </a:r>
            <a:r>
              <a:rPr lang="zh-CN" altLang="en-US" sz="3600" b="1">
                <a:latin typeface="微软雅黑" panose="020b0503020204020204" charset="-122"/>
                <a:ea typeface="微软雅黑"/>
              </a:rPr>
              <a:t>、情节的运行模式为：</a:t>
            </a:r>
            <a:endParaRPr lang="zh-CN" altLang="en-US" sz="36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4000" b="1">
                <a:solidFill>
                  <a:srgbClr val="000099"/>
                </a:solidFill>
                <a:ea typeface="微软雅黑"/>
              </a:rPr>
              <a:t>“</a:t>
            </a:r>
            <a:r>
              <a:rPr lang="zh-CN" altLang="en-US" sz="4000" b="1">
                <a:solidFill>
                  <a:srgbClr val="000099"/>
                </a:solidFill>
                <a:latin typeface="楷体_GB2312" pitchFamily="49" charset="-122"/>
                <a:ea typeface="微软雅黑"/>
              </a:rPr>
              <a:t>开端</a:t>
            </a:r>
            <a:r>
              <a:rPr lang="en-US" altLang="zh-CN" sz="4000" b="1">
                <a:solidFill>
                  <a:srgbClr val="000099"/>
                </a:solidFill>
                <a:ea typeface="微软雅黑"/>
              </a:rPr>
              <a:t>—</a:t>
            </a:r>
            <a:r>
              <a:rPr lang="zh-CN" altLang="en-US" sz="4000" b="1">
                <a:solidFill>
                  <a:srgbClr val="000099"/>
                </a:solidFill>
                <a:latin typeface="楷体_GB2312" pitchFamily="49" charset="-122"/>
                <a:ea typeface="微软雅黑"/>
              </a:rPr>
              <a:t>发展</a:t>
            </a:r>
            <a:r>
              <a:rPr lang="en-US" altLang="zh-CN" sz="4000" b="1">
                <a:solidFill>
                  <a:srgbClr val="000099"/>
                </a:solidFill>
                <a:ea typeface="微软雅黑"/>
              </a:rPr>
              <a:t>—</a:t>
            </a:r>
            <a:r>
              <a:rPr lang="zh-CN" altLang="en-US" sz="4000" b="1">
                <a:solidFill>
                  <a:srgbClr val="000099"/>
                </a:solidFill>
                <a:latin typeface="楷体_GB2312" pitchFamily="49" charset="-122"/>
                <a:ea typeface="微软雅黑"/>
              </a:rPr>
              <a:t>高潮</a:t>
            </a:r>
            <a:r>
              <a:rPr lang="en-US" altLang="zh-CN" sz="4000" b="1">
                <a:solidFill>
                  <a:srgbClr val="000099"/>
                </a:solidFill>
                <a:ea typeface="微软雅黑"/>
              </a:rPr>
              <a:t>—</a:t>
            </a:r>
            <a:r>
              <a:rPr lang="zh-CN" altLang="en-US" sz="4000" b="1">
                <a:solidFill>
                  <a:srgbClr val="000099"/>
                </a:solidFill>
                <a:latin typeface="楷体_GB2312" pitchFamily="49" charset="-122"/>
                <a:ea typeface="微软雅黑"/>
              </a:rPr>
              <a:t>结局</a:t>
            </a:r>
            <a:r>
              <a:rPr lang="zh-CN" altLang="en-US" sz="4000" b="1">
                <a:solidFill>
                  <a:srgbClr val="000099"/>
                </a:solidFill>
                <a:ea typeface="微软雅黑"/>
              </a:rPr>
              <a:t>”</a:t>
            </a:r>
            <a:r>
              <a:rPr lang="zh-CN" altLang="en-US" sz="4000" b="1">
                <a:solidFill>
                  <a:srgbClr val="000099"/>
                </a:solidFill>
                <a:latin typeface="楷体_GB2312" pitchFamily="49" charset="-122"/>
                <a:ea typeface="微软雅黑"/>
              </a:rPr>
              <a:t>。</a:t>
            </a:r>
            <a:endParaRPr lang="zh-CN" altLang="en-US" sz="4000" b="1">
              <a:solidFill>
                <a:srgbClr val="000099"/>
              </a:solidFill>
              <a:latin typeface="楷体_GB2312" pitchFamily="49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3600" b="1">
                <a:solidFill>
                  <a:srgbClr val="CC0000"/>
                </a:solidFill>
                <a:latin typeface="微软雅黑" panose="020b0503020204020204" charset="-122"/>
                <a:ea typeface="微软雅黑"/>
              </a:rPr>
              <a:t>这一类型的题目考查的是概括和梳理能力，所以首先要把握线索，抓住场景，梳理清楚故事层次，然后抓住五个</a:t>
            </a:r>
            <a:r>
              <a:rPr lang="en-US" altLang="zh-CN" sz="3600" b="1">
                <a:solidFill>
                  <a:srgbClr val="CC0000"/>
                </a:solidFill>
                <a:latin typeface="微软雅黑" panose="020b0503020204020204" charset="-122"/>
                <a:ea typeface="微软雅黑"/>
              </a:rPr>
              <a:t>W</a:t>
            </a:r>
            <a:r>
              <a:rPr lang="zh-CN" altLang="en-US" sz="3600" b="1">
                <a:solidFill>
                  <a:srgbClr val="CC0000"/>
                </a:solidFill>
                <a:latin typeface="微软雅黑" panose="020b0503020204020204" charset="-122"/>
                <a:ea typeface="微软雅黑"/>
              </a:rPr>
              <a:t>（何时、何地、何人、何因、何事），特别是何人何事，对小说分步概括。</a:t>
            </a:r>
            <a:endParaRPr lang="en-US" altLang="zh-CN" sz="3600" b="1">
              <a:solidFill>
                <a:srgbClr val="CC0000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3600" b="1">
                <a:solidFill>
                  <a:srgbClr val="0070C0"/>
                </a:solidFill>
                <a:latin typeface="微软雅黑" panose="020b0503020204020204" charset="-122"/>
                <a:ea typeface="微软雅黑"/>
              </a:rPr>
              <a:t>如有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线索</a:t>
            </a:r>
            <a:r>
              <a:rPr lang="zh-CN" altLang="en-US" sz="3600" b="1">
                <a:solidFill>
                  <a:srgbClr val="0070C0"/>
                </a:solidFill>
                <a:latin typeface="微软雅黑" panose="020b0503020204020204" charset="-122"/>
                <a:ea typeface="微软雅黑"/>
              </a:rPr>
              <a:t>或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场面</a:t>
            </a:r>
            <a:r>
              <a:rPr lang="zh-CN" altLang="en-US" sz="3600" b="1">
                <a:solidFill>
                  <a:srgbClr val="0070C0"/>
                </a:solidFill>
                <a:latin typeface="微软雅黑" panose="020b0503020204020204" charset="-122"/>
                <a:ea typeface="微软雅黑"/>
              </a:rPr>
              <a:t>变化也可以据此概括</a:t>
            </a:r>
            <a:endParaRPr lang="zh-CN" altLang="en-US" sz="3600" b="1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521" name="Rectangle 3"/>
          <p:cNvSpPr>
            <a:spLocks noGrp="1"/>
          </p:cNvSpPr>
          <p:nvPr>
            <p:ph type="body" idx="4294967295"/>
          </p:nvPr>
        </p:nvSpPr>
        <p:spPr>
          <a:xfrm>
            <a:off x="0" y="2492375"/>
            <a:ext cx="12074525" cy="426466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n-US" altLang="zh-CN" sz="40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2</a:t>
            </a:r>
            <a:r>
              <a:rPr lang="zh-CN" altLang="en-US" sz="40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、构思上可以注重题目和文章内容的关系，是否有倒叙、插叙，补叙等特殊安排，是否有特殊技巧的使用，结尾是否出乎意料又在情理之中，留白戛然而止等。</a:t>
            </a:r>
            <a:endParaRPr lang="zh-CN" altLang="en-US" sz="40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522" name="Rectangle 4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13260" cy="2004695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4000" b="1"/>
              <a:t>情节结构分析</a:t>
            </a:r>
            <a:endParaRPr lang="zh-CN" altLang="en-US" sz="4000" b="1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545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36755" cy="162941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3600" b="1"/>
              <a:t>情节结构分析</a:t>
            </a:r>
            <a:endParaRPr lang="zh-CN" altLang="en-US" sz="3600" b="1"/>
          </a:p>
        </p:txBody>
      </p:sp>
      <p:sp>
        <p:nvSpPr>
          <p:cNvPr id="108546" name="Rectangle 3"/>
          <p:cNvSpPr>
            <a:spLocks noGrp="1"/>
          </p:cNvSpPr>
          <p:nvPr>
            <p:ph type="body" idx="4294967295"/>
          </p:nvPr>
        </p:nvSpPr>
        <p:spPr>
          <a:xfrm>
            <a:off x="0" y="1341755"/>
            <a:ext cx="8893175" cy="478472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90000"/>
              </a:lnSpc>
            </a:pPr>
            <a:r>
              <a:rPr lang="en-US" altLang="zh-CN" sz="3600" b="1">
                <a:latin typeface="微软雅黑" panose="020b0503020204020204" charset="-122"/>
                <a:ea typeface="微软雅黑"/>
              </a:rPr>
              <a:t>3</a:t>
            </a:r>
            <a:r>
              <a:rPr lang="zh-CN" altLang="en-US" sz="3600" b="1">
                <a:latin typeface="微软雅黑" panose="020b0503020204020204" charset="-122"/>
                <a:ea typeface="微软雅黑"/>
              </a:rPr>
              <a:t>、某一情节的作用：</a:t>
            </a:r>
            <a:endParaRPr lang="zh-CN" altLang="en-US" sz="36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600" b="1">
                <a:solidFill>
                  <a:srgbClr val="CC0000"/>
                </a:solidFill>
                <a:latin typeface="微软雅黑" panose="020b0503020204020204" charset="-122"/>
                <a:ea typeface="微软雅黑"/>
              </a:rPr>
              <a:t>内容</a:t>
            </a:r>
            <a:r>
              <a:rPr lang="zh-CN" altLang="en-US" sz="3600" b="1">
                <a:latin typeface="微软雅黑" panose="020b0503020204020204" charset="-122"/>
                <a:ea typeface="微软雅黑"/>
              </a:rPr>
              <a:t>：人物  更丰富</a:t>
            </a:r>
            <a:endParaRPr lang="zh-CN" altLang="en-US" sz="36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600" b="1">
                <a:latin typeface="微软雅黑" panose="020b0503020204020204" charset="-122"/>
                <a:ea typeface="微软雅黑"/>
              </a:rPr>
              <a:t>      情节  更完整、更合理</a:t>
            </a:r>
            <a:endParaRPr lang="zh-CN" altLang="en-US" sz="36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600" b="1">
                <a:latin typeface="微软雅黑" panose="020b0503020204020204" charset="-122"/>
                <a:ea typeface="微软雅黑"/>
              </a:rPr>
              <a:t>      主题  更丰富、更鲜明、更深刻</a:t>
            </a:r>
            <a:endParaRPr lang="en-US" altLang="zh-CN" sz="36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600" b="1">
                <a:latin typeface="微软雅黑" panose="020b0503020204020204" charset="-122"/>
                <a:ea typeface="微软雅黑"/>
              </a:rPr>
              <a:t>      环境  更具典型性</a:t>
            </a:r>
            <a:endParaRPr lang="zh-CN" altLang="en-US" sz="36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600" b="1">
                <a:solidFill>
                  <a:srgbClr val="CC0000"/>
                </a:solidFill>
                <a:latin typeface="微软雅黑" panose="020b0503020204020204" charset="-122"/>
                <a:ea typeface="微软雅黑"/>
              </a:rPr>
              <a:t>形式</a:t>
            </a:r>
            <a:r>
              <a:rPr lang="zh-CN" altLang="en-US" sz="3600" b="1">
                <a:latin typeface="微软雅黑" panose="020b0503020204020204" charset="-122"/>
                <a:ea typeface="微软雅黑"/>
              </a:rPr>
              <a:t>：</a:t>
            </a:r>
            <a:r>
              <a:rPr lang="zh-CN" altLang="en-US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（</a:t>
            </a:r>
            <a:r>
              <a:rPr lang="en-US" altLang="zh-CN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1</a:t>
            </a:r>
            <a:r>
              <a:rPr lang="zh-CN" altLang="en-US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）制造悬念引人入胜（</a:t>
            </a:r>
            <a:r>
              <a:rPr lang="en-US" altLang="zh-CN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2</a:t>
            </a:r>
            <a:r>
              <a:rPr lang="zh-CN" altLang="en-US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）前后照应呼应开头（</a:t>
            </a:r>
            <a:r>
              <a:rPr lang="en-US" altLang="zh-CN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3</a:t>
            </a:r>
            <a:r>
              <a:rPr lang="zh-CN" altLang="en-US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）对比衬托埋下伏笔（铺垫）（</a:t>
            </a:r>
            <a:r>
              <a:rPr lang="en-US" altLang="zh-CN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4</a:t>
            </a:r>
            <a:r>
              <a:rPr lang="zh-CN" altLang="en-US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）总结上文领起下文点明题意（</a:t>
            </a:r>
            <a:r>
              <a:rPr lang="en-US" altLang="zh-CN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5</a:t>
            </a:r>
            <a:r>
              <a:rPr lang="zh-CN" altLang="en-US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）线索作用（</a:t>
            </a:r>
            <a:r>
              <a:rPr lang="en-US" altLang="zh-CN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6</a:t>
            </a:r>
            <a:r>
              <a:rPr lang="zh-CN" altLang="en-US" sz="3600" b="1">
                <a:latin typeface="微软雅黑" panose="020b0503020204020204" charset="-122"/>
                <a:ea typeface="微软雅黑"/>
                <a:sym typeface="Wingdings" panose="05000000000000000000" pitchFamily="2" charset="2"/>
              </a:rPr>
              <a:t>）跌宕起伏。</a:t>
            </a:r>
            <a:endParaRPr lang="zh-CN" altLang="en-US" sz="3600" b="1"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36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569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83693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4000" b="1"/>
              <a:t>关于小说情节安排的评价</a:t>
            </a:r>
            <a:endParaRPr lang="zh-CN" altLang="en-US" sz="4000" b="1"/>
          </a:p>
        </p:txBody>
      </p:sp>
      <p:sp>
        <p:nvSpPr>
          <p:cNvPr id="109570" name="Rectangle 3"/>
          <p:cNvSpPr>
            <a:spLocks noGrp="1"/>
          </p:cNvSpPr>
          <p:nvPr>
            <p:ph type="body" idx="4294967295"/>
          </p:nvPr>
        </p:nvSpPr>
        <p:spPr>
          <a:xfrm>
            <a:off x="0" y="908050"/>
            <a:ext cx="9144000" cy="564515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CC0000"/>
                </a:solidFill>
                <a:ea typeface="楷体_GB2312" pitchFamily="49" charset="-122"/>
              </a:rPr>
              <a:t>就全文来说</a:t>
            </a:r>
            <a:r>
              <a:rPr lang="zh-CN" altLang="en-US" sz="3200" b="1">
                <a:ea typeface="楷体_GB2312" pitchFamily="49" charset="-122"/>
              </a:rPr>
              <a:t>有一波三折式。</a:t>
            </a:r>
            <a:endParaRPr lang="zh-CN" altLang="en-US" sz="3200" b="1"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99"/>
                </a:solidFill>
                <a:ea typeface="楷体_GB2312" pitchFamily="49" charset="-122"/>
              </a:rPr>
              <a:t>作用：</a:t>
            </a:r>
            <a:r>
              <a:rPr lang="zh-CN" altLang="en-US" sz="3200" b="1">
                <a:ea typeface="楷体_GB2312" pitchFamily="49" charset="-122"/>
              </a:rPr>
              <a:t>引人入胜、扣人心弦，增强故事的戏剧性、可读性。</a:t>
            </a:r>
            <a:endParaRPr lang="zh-CN" altLang="en-US" sz="3200" b="1"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CC0000"/>
                </a:solidFill>
                <a:ea typeface="楷体_GB2312" pitchFamily="49" charset="-122"/>
              </a:rPr>
              <a:t>就开头结尾来说</a:t>
            </a:r>
            <a:r>
              <a:rPr lang="zh-CN" altLang="en-US" sz="3200" b="1">
                <a:ea typeface="楷体_GB2312" pitchFamily="49" charset="-122"/>
              </a:rPr>
              <a:t>有首尾呼应式。</a:t>
            </a:r>
            <a:endParaRPr lang="zh-CN" altLang="en-US" sz="3200" b="1"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99"/>
                </a:solidFill>
                <a:ea typeface="楷体_GB2312" pitchFamily="49" charset="-122"/>
              </a:rPr>
              <a:t>作用：</a:t>
            </a:r>
            <a:r>
              <a:rPr lang="zh-CN" altLang="en-US" sz="3200" b="1">
                <a:ea typeface="楷体_GB2312" pitchFamily="49" charset="-122"/>
              </a:rPr>
              <a:t>使结构紧密、完整。</a:t>
            </a:r>
            <a:endParaRPr lang="zh-CN" altLang="en-US" sz="3200" b="1"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CC0000"/>
                </a:solidFill>
                <a:ea typeface="楷体_GB2312" pitchFamily="49" charset="-122"/>
              </a:rPr>
              <a:t>就开头来说</a:t>
            </a:r>
            <a:r>
              <a:rPr lang="zh-CN" altLang="en-US" sz="3200" b="1">
                <a:ea typeface="楷体_GB2312" pitchFamily="49" charset="-122"/>
              </a:rPr>
              <a:t>有倒叙式（把结局放到开头来写）。</a:t>
            </a:r>
            <a:endParaRPr lang="zh-CN" altLang="en-US" sz="3200" b="1"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99"/>
                </a:solidFill>
                <a:ea typeface="楷体_GB2312" pitchFamily="49" charset="-122"/>
              </a:rPr>
              <a:t>作用：</a:t>
            </a:r>
            <a:r>
              <a:rPr lang="zh-CN" altLang="en-US" sz="3200" b="1">
                <a:ea typeface="楷体_GB2312" pitchFamily="49" charset="-122"/>
              </a:rPr>
              <a:t>制造悬念，引人入胜。</a:t>
            </a:r>
            <a:endParaRPr lang="zh-CN" altLang="en-US" sz="3200" b="1"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CC0000"/>
                </a:solidFill>
                <a:ea typeface="楷体_GB2312" pitchFamily="49" charset="-122"/>
              </a:rPr>
              <a:t>就结尾来说</a:t>
            </a:r>
            <a:r>
              <a:rPr lang="zh-CN" altLang="en-US" sz="3200" b="1">
                <a:ea typeface="楷体_GB2312" pitchFamily="49" charset="-122"/>
              </a:rPr>
              <a:t>有戛然而止，留下空白式。（此外还有出人意料式、悲剧、喜剧式等。）</a:t>
            </a:r>
            <a:endParaRPr lang="zh-CN" altLang="en-US" sz="3200" b="1"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99"/>
                </a:solidFill>
                <a:ea typeface="楷体_GB2312" pitchFamily="49" charset="-122"/>
              </a:rPr>
              <a:t>作用：</a:t>
            </a:r>
            <a:r>
              <a:rPr lang="zh-CN" altLang="en-US" sz="3200" b="1">
                <a:ea typeface="楷体_GB2312" pitchFamily="49" charset="-122"/>
              </a:rPr>
              <a:t>简洁利落，引人联想，含蓄隽永，意味深长</a:t>
            </a:r>
            <a:r>
              <a:rPr lang="zh-CN" altLang="en-US" sz="3200"/>
              <a:t>。</a:t>
            </a:r>
            <a:r>
              <a:rPr lang="zh-CN" altLang="en-US" sz="3200" b="1"/>
              <a:t>让读者进行艺术再创造。</a:t>
            </a:r>
            <a:endParaRPr lang="zh-CN" altLang="en-US" sz="3200" b="1"/>
          </a:p>
          <a:p>
            <a:pPr eaLnBrk="1" hangingPunct="1">
              <a:lnSpc>
                <a:spcPct val="90000"/>
              </a:lnSpc>
            </a:pPr>
            <a:endParaRPr lang="zh-CN" altLang="en-US" sz="32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593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8991600" cy="72390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b="1"/>
              <a:t>       </a:t>
            </a:r>
            <a:r>
              <a:rPr lang="zh-CN" altLang="en-US" sz="3600" b="1"/>
              <a:t>小说常用的</a:t>
            </a:r>
            <a:r>
              <a:rPr lang="zh-CN" altLang="en-US" sz="3600" b="1">
                <a:solidFill>
                  <a:srgbClr val="FF0000"/>
                </a:solidFill>
              </a:rPr>
              <a:t>开头</a:t>
            </a:r>
            <a:br>
              <a:rPr lang="zh-CN" altLang="en-US" sz="3600" b="1"/>
            </a:br>
            <a:r>
              <a:rPr lang="en-US" altLang="zh-CN" sz="3600" b="1"/>
              <a:t>1</a:t>
            </a:r>
            <a:r>
              <a:rPr lang="zh-CN" altLang="en-US" sz="3600" b="1"/>
              <a:t>、</a:t>
            </a:r>
            <a:r>
              <a:rPr lang="zh-CN" altLang="en-US" sz="3600" b="1">
                <a:solidFill>
                  <a:srgbClr val="FF0000"/>
                </a:solidFill>
              </a:rPr>
              <a:t>设疑法（悬念法）：</a:t>
            </a:r>
            <a:r>
              <a:rPr lang="zh-CN" altLang="en-US" sz="3600" b="1"/>
              <a:t>提出疑问，然后在行文过程中或结尾才回答疑问。作用是造成悬念，引出下文，并引起读者的思考，吸引读者把小说读下去。突出人物形象</a:t>
            </a:r>
            <a:r>
              <a:rPr lang="en-US" altLang="zh-CN" sz="3600" b="1"/>
              <a:t>.</a:t>
            </a:r>
            <a:r>
              <a:rPr lang="zh-CN" altLang="en-US" sz="3600" b="1"/>
              <a:t>揭示小说的主题。</a:t>
            </a:r>
            <a:endParaRPr lang="zh-CN" altLang="en-US" sz="3600" b="1"/>
          </a:p>
          <a:p>
            <a:pPr eaLnBrk="1" hangingPunct="1">
              <a:buNone/>
            </a:pPr>
            <a:r>
              <a:rPr lang="en-US" altLang="zh-CN" sz="3600" b="1"/>
              <a:t>2</a:t>
            </a:r>
            <a:r>
              <a:rPr lang="zh-CN" altLang="en-US" sz="3600" b="1"/>
              <a:t>、</a:t>
            </a:r>
            <a:r>
              <a:rPr lang="zh-CN" altLang="en-US" sz="3600" b="1">
                <a:solidFill>
                  <a:srgbClr val="FF0000"/>
                </a:solidFill>
              </a:rPr>
              <a:t>写景法：</a:t>
            </a:r>
            <a:r>
              <a:rPr lang="zh-CN" altLang="en-US" sz="3600" b="1"/>
              <a:t>交代故事发生的环境、渲染气氛、烘托人物心情，推动故事情节发展，暗示主题。</a:t>
            </a:r>
            <a:r>
              <a:rPr lang="zh-CN" altLang="en-US" b="1"/>
              <a:t> </a:t>
            </a:r>
            <a:endParaRPr lang="zh-CN" altLang="en-US" b="1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1617" name="Rectangle 3"/>
          <p:cNvSpPr>
            <a:spLocks noGrp="1"/>
          </p:cNvSpPr>
          <p:nvPr>
            <p:ph type="body" idx="4294967295"/>
          </p:nvPr>
        </p:nvSpPr>
        <p:spPr>
          <a:xfrm>
            <a:off x="3429000" y="0"/>
            <a:ext cx="8763000" cy="66294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zh-CN" altLang="en-US" sz="3200" b="1"/>
              <a:t>小说常用的</a:t>
            </a:r>
            <a:r>
              <a:rPr lang="zh-CN" altLang="en-US" sz="3200" b="1">
                <a:solidFill>
                  <a:srgbClr val="FF0000"/>
                </a:solidFill>
              </a:rPr>
              <a:t>结尾</a:t>
            </a:r>
            <a:endParaRPr lang="en-US" altLang="zh-CN" sz="3200" b="1"/>
          </a:p>
          <a:p>
            <a:pPr eaLnBrk="1" hangingPunct="1">
              <a:buNone/>
            </a:pPr>
            <a:r>
              <a:rPr lang="zh-CN" altLang="en-US" sz="3200" b="1"/>
              <a:t>分析</a:t>
            </a:r>
            <a:r>
              <a:rPr lang="zh-CN" altLang="en-US" sz="3200" b="1">
                <a:solidFill>
                  <a:srgbClr val="FF0000"/>
                </a:solidFill>
              </a:rPr>
              <a:t>出人意料</a:t>
            </a:r>
            <a:r>
              <a:rPr lang="zh-CN" altLang="en-US" sz="3200" b="1"/>
              <a:t>的结局。（欧亨利结尾）好处：</a:t>
            </a:r>
            <a:endParaRPr lang="zh-CN" altLang="en-US" sz="3200" b="1"/>
          </a:p>
          <a:p>
            <a:pPr eaLnBrk="1" hangingPunct="1">
              <a:buNone/>
            </a:pPr>
            <a:r>
              <a:rPr lang="zh-CN" altLang="en-US" sz="3200" b="1"/>
              <a:t>①从结构安排上看，它使平淡的故事情节陡然生出波澜，如石破天惊，猛烈撞击读者的心灵，产生震撼人心的力量。</a:t>
            </a:r>
            <a:endParaRPr lang="zh-CN" altLang="en-US" sz="3200" b="1"/>
          </a:p>
          <a:p>
            <a:pPr eaLnBrk="1" hangingPunct="1">
              <a:buNone/>
            </a:pPr>
            <a:r>
              <a:rPr lang="zh-CN" altLang="en-US" sz="3200" b="1"/>
              <a:t>②从表现手法上看，与前文的伏笔相照应，使人觉得又在情理之中。</a:t>
            </a:r>
            <a:endParaRPr lang="zh-CN" altLang="en-US" sz="3200" b="1"/>
          </a:p>
          <a:p>
            <a:pPr eaLnBrk="1" hangingPunct="1">
              <a:buNone/>
            </a:pPr>
            <a:r>
              <a:rPr lang="zh-CN" altLang="en-US" sz="3200" b="1"/>
              <a:t>③从主题上看，能更好地深化主题。</a:t>
            </a:r>
            <a:endParaRPr lang="zh-CN" altLang="en-US" sz="3200"/>
          </a:p>
          <a:p>
            <a:pPr eaLnBrk="1" hangingPunct="1">
              <a:buNone/>
            </a:pPr>
            <a:endParaRPr lang="zh-CN" altLang="en-US" sz="3200" b="1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571625" y="173355"/>
            <a:ext cx="898906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None/>
            </a:pPr>
            <a:r>
              <a:rPr lang="en-US" altLang="zh-CN" sz="4000" b="1">
                <a:ea typeface="黑体" panose="02010609060101010101" pitchFamily="2" charset="-122"/>
                <a:sym typeface="+mn-ea"/>
              </a:rPr>
              <a:t>2</a:t>
            </a:r>
            <a:r>
              <a:rPr lang="zh-CN" altLang="en-US" sz="4000" b="1">
                <a:ea typeface="黑体" panose="02010609060101010101" pitchFamily="2" charset="-122"/>
                <a:sym typeface="+mn-ea"/>
              </a:rPr>
              <a:t>、分析</a:t>
            </a:r>
            <a:r>
              <a:rPr lang="zh-CN" altLang="en-US" sz="4000" b="1">
                <a:solidFill>
                  <a:srgbClr val="FF0000"/>
                </a:solidFill>
                <a:ea typeface="黑体" panose="02010609060101010101" pitchFamily="2" charset="-122"/>
                <a:sym typeface="+mn-ea"/>
              </a:rPr>
              <a:t>令人伤感的悲剧</a:t>
            </a:r>
            <a:r>
              <a:rPr lang="zh-CN" altLang="en-US" sz="4000" b="1">
                <a:ea typeface="黑体" panose="02010609060101010101" pitchFamily="2" charset="-122"/>
                <a:sym typeface="+mn-ea"/>
              </a:rPr>
              <a:t>结局。</a:t>
            </a:r>
            <a:endParaRPr lang="zh-CN" altLang="en-US" sz="4000" b="1">
              <a:ea typeface="黑体" panose="02010609060101010101" pitchFamily="2" charset="-122"/>
            </a:endParaRPr>
          </a:p>
          <a:p>
            <a:pPr eaLnBrk="1" hangingPunct="1">
              <a:buNone/>
            </a:pPr>
            <a:r>
              <a:rPr lang="zh-CN" altLang="en-US" sz="4000" b="1">
                <a:ea typeface="黑体" panose="02010609060101010101" pitchFamily="2" charset="-122"/>
                <a:sym typeface="+mn-ea"/>
              </a:rPr>
              <a:t>① 从主题上看，能更好地深化主题。</a:t>
            </a:r>
            <a:endParaRPr lang="zh-CN" altLang="en-US" sz="4000" b="1">
              <a:ea typeface="黑体" panose="02010609060101010101" pitchFamily="2" charset="-122"/>
            </a:endParaRPr>
          </a:p>
          <a:p>
            <a:pPr eaLnBrk="1" hangingPunct="1">
              <a:buNone/>
            </a:pPr>
            <a:r>
              <a:rPr lang="zh-CN" altLang="en-US" sz="4000" b="1">
                <a:ea typeface="黑体" panose="02010609060101010101" pitchFamily="2" charset="-122"/>
                <a:sym typeface="+mn-ea"/>
              </a:rPr>
              <a:t>②从表现人物性格看，能更好地塑造人物性格</a:t>
            </a:r>
            <a:endParaRPr lang="zh-CN" altLang="en-US" sz="4000" b="1">
              <a:ea typeface="黑体" panose="02010609060101010101" pitchFamily="2" charset="-122"/>
            </a:endParaRPr>
          </a:p>
          <a:p>
            <a:pPr eaLnBrk="1" hangingPunct="1">
              <a:buNone/>
            </a:pPr>
            <a:r>
              <a:rPr lang="zh-CN" altLang="en-US" sz="4000" b="1">
                <a:ea typeface="黑体" panose="02010609060101010101" pitchFamily="2" charset="-122"/>
                <a:sym typeface="+mn-ea"/>
              </a:rPr>
              <a:t>③ 这种结局令人感动，令人回味，引人思考。</a:t>
            </a:r>
            <a:endParaRPr lang="zh-CN" altLang="en-US" sz="4000"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41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8813165" cy="6324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110000"/>
              </a:lnSpc>
              <a:buNone/>
            </a:pPr>
            <a:r>
              <a:rPr lang="en-US" altLang="zh-CN" sz="3200" b="1"/>
              <a:t>3</a:t>
            </a:r>
            <a:r>
              <a:rPr lang="zh-CN" altLang="en-US" sz="3200" b="1"/>
              <a:t>、分析</a:t>
            </a:r>
            <a:r>
              <a:rPr lang="zh-CN" altLang="en-US" sz="3200" b="1">
                <a:solidFill>
                  <a:srgbClr val="FF0000"/>
                </a:solidFill>
              </a:rPr>
              <a:t>令人喜悦的大团圆</a:t>
            </a:r>
            <a:r>
              <a:rPr lang="zh-CN" altLang="en-US" sz="3200" b="1"/>
              <a:t>结局。</a:t>
            </a:r>
            <a:br>
              <a:rPr lang="zh-CN" altLang="en-US" sz="3200" b="1"/>
            </a:br>
            <a:r>
              <a:rPr lang="zh-CN" altLang="en-US" sz="3200" b="1"/>
              <a:t>①从表达效果上看，小说喜剧结局给读者留下了广阔的想象空间，耐人寻味。</a:t>
            </a:r>
            <a:br>
              <a:rPr lang="zh-CN" altLang="en-US" sz="3200" b="1"/>
            </a:br>
            <a:r>
              <a:rPr lang="zh-CN" altLang="en-US" sz="3200" b="1"/>
              <a:t>②从阅读者的情感体验看，喜剧性的结尾与主人公、作者的意愿构成和谐的一体，给人以欣慰、愉悦之感。</a:t>
            </a:r>
            <a:br>
              <a:rPr lang="zh-CN" altLang="en-US" sz="3200" b="1"/>
            </a:br>
            <a:r>
              <a:rPr lang="zh-CN" altLang="en-US" sz="3200" b="1"/>
              <a:t>③从主题上看，这样的结局凸显出的美好人性，反映出人类向往美好生活的愿望。</a:t>
            </a:r>
            <a:r>
              <a:rPr lang="en-US" altLang="zh-CN" sz="3200" b="1"/>
              <a:t>(</a:t>
            </a:r>
            <a:r>
              <a:rPr lang="zh-CN" altLang="en-US" sz="3200" b="1"/>
              <a:t>这种结局符合人们的阅读心理。寄托对美好生活的向往之情</a:t>
            </a:r>
            <a:r>
              <a:rPr lang="en-US" altLang="zh-CN" sz="3200" b="1"/>
              <a:t>)</a:t>
            </a:r>
            <a:r>
              <a:rPr lang="zh-CN" altLang="en-US" sz="3200" b="1"/>
              <a:t>。</a:t>
            </a:r>
            <a:br>
              <a:rPr lang="zh-CN" altLang="en-US" sz="3200" b="1"/>
            </a:br>
            <a:r>
              <a:rPr lang="en-US" altLang="zh-CN" sz="3200" b="1"/>
              <a:t>4</a:t>
            </a:r>
            <a:r>
              <a:rPr lang="zh-CN" altLang="en-US" sz="3200" b="1">
                <a:solidFill>
                  <a:srgbClr val="FF0000"/>
                </a:solidFill>
              </a:rPr>
              <a:t>戛然而止（留白）结尾：</a:t>
            </a:r>
            <a:r>
              <a:rPr lang="zh-CN" altLang="en-US" sz="3200" b="1"/>
              <a:t>给读者留下想象的空间，言有尽而意无穷。</a:t>
            </a:r>
            <a:br>
              <a:rPr lang="zh-CN" altLang="en-US" sz="3200" b="1"/>
            </a:br>
            <a:endParaRPr lang="en-US" altLang="zh-CN" sz="3200"/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665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8991600" cy="6705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160000"/>
              </a:lnSpc>
              <a:buNone/>
            </a:pPr>
            <a:r>
              <a:rPr lang="zh-CN" altLang="en-US" sz="3600" b="1">
                <a:ea typeface="微软雅黑"/>
              </a:rPr>
              <a:t>贯穿情节的线索</a:t>
            </a:r>
            <a:endParaRPr lang="zh-CN" altLang="en-US" sz="3600" b="1"/>
          </a:p>
          <a:p>
            <a:pPr algn="just" eaLnBrk="1" hangingPunct="1">
              <a:lnSpc>
                <a:spcPct val="160000"/>
              </a:lnSpc>
              <a:buNone/>
            </a:pPr>
            <a:r>
              <a:rPr lang="zh-CN" altLang="en-US" sz="3600" b="1">
                <a:solidFill>
                  <a:srgbClr val="000099"/>
                </a:solidFill>
                <a:ea typeface="方正书宋_GBK" pitchFamily="65" charset="-122"/>
              </a:rPr>
              <a:t>  小</a:t>
            </a:r>
            <a:r>
              <a:rPr lang="zh-CN" altLang="en-US" sz="3600" b="1">
                <a:solidFill>
                  <a:srgbClr val="000099"/>
                </a:solidFill>
              </a:rPr>
              <a:t>说线索是贯穿整个作品的情节发展的脉络，它可以是小说中的某个人物、某个事物，也可以是作者的情感、小说的事件，还可以是故事中的时间、空间。阅读小说，抓住线索是把握小说故事发展的关键。</a:t>
            </a:r>
            <a:endParaRPr lang="zh-CN" altLang="en-US" sz="3600" b="1">
              <a:solidFill>
                <a:srgbClr val="000099"/>
              </a:solidFill>
            </a:endParaRPr>
          </a:p>
          <a:p>
            <a:pPr algn="just" eaLnBrk="1" hangingPunct="1">
              <a:lnSpc>
                <a:spcPct val="160000"/>
              </a:lnSpc>
              <a:buNone/>
            </a:pPr>
            <a:r>
              <a:rPr lang="zh-CN" altLang="en-US" sz="3600" b="1">
                <a:solidFill>
                  <a:srgbClr val="000099"/>
                </a:solidFill>
              </a:rPr>
              <a:t>   </a:t>
            </a:r>
            <a:r>
              <a:rPr lang="zh-CN" altLang="en-US" sz="3600" b="1"/>
              <a:t>线索一般有单线和双线两种</a:t>
            </a:r>
            <a:endParaRPr lang="zh-CN" altLang="en-US" sz="3600" b="1">
              <a:solidFill>
                <a:srgbClr val="CC0000"/>
              </a:solidFill>
            </a:endParaRPr>
          </a:p>
          <a:p>
            <a:pPr eaLnBrk="1" hangingPunct="1">
              <a:lnSpc>
                <a:spcPct val="160000"/>
              </a:lnSpc>
              <a:buNone/>
            </a:pPr>
            <a:endParaRPr lang="zh-CN" altLang="en-US" sz="4000" b="1"/>
          </a:p>
          <a:p>
            <a:pPr eaLnBrk="1" hangingPunct="1">
              <a:lnSpc>
                <a:spcPct val="90000"/>
              </a:lnSpc>
              <a:buNone/>
            </a:pPr>
            <a:endParaRPr lang="en-US" altLang="zh-CN" sz="4000" b="1"/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689" name="Rectangle 2"/>
          <p:cNvSpPr>
            <a:spLocks noGrp="1"/>
          </p:cNvSpPr>
          <p:nvPr>
            <p:ph type="title" idx="4294967295"/>
          </p:nvPr>
        </p:nvSpPr>
        <p:spPr>
          <a:xfrm>
            <a:off x="0" y="-243205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3200" b="1"/>
              <a:t>结构安排</a:t>
            </a:r>
            <a:endParaRPr lang="zh-CN" altLang="en-US" sz="3200" b="1"/>
          </a:p>
        </p:txBody>
      </p:sp>
      <p:sp>
        <p:nvSpPr>
          <p:cNvPr id="114690" name="Rectangle 3"/>
          <p:cNvSpPr>
            <a:spLocks noGrp="1"/>
          </p:cNvSpPr>
          <p:nvPr>
            <p:ph type="body" idx="4294967295"/>
          </p:nvPr>
        </p:nvSpPr>
        <p:spPr>
          <a:xfrm>
            <a:off x="3048000" y="692785"/>
            <a:ext cx="9144000" cy="573214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谋篇布局的技巧：</a:t>
            </a:r>
            <a:endParaRPr lang="zh-CN" altLang="en-US" sz="32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开门见山 首尾呼应 卒章显志 伏笔照应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层层深入 过渡铺垫 设置线索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结构严密、完整匀称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烘托铺垫、前后照应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设置悬念、制造波澜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起承转合、曲折有致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713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不同的语气</a:t>
            </a:r>
            <a:endParaRPr lang="en-US" altLang="zh-CN" sz="32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陈述</a:t>
            </a:r>
            <a:endParaRPr lang="en-US" altLang="zh-CN" sz="32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疑问：无疑而问，有疑而问</a:t>
            </a:r>
            <a:endParaRPr lang="en-US" altLang="zh-CN" sz="32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感叹：强烈感情</a:t>
            </a:r>
            <a:endParaRPr lang="en-US" altLang="zh-CN" sz="32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反问：表肯定，加强感情。</a:t>
            </a:r>
            <a:endParaRPr lang="en-US" altLang="zh-CN" sz="32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祈使句：命令请求，特别注意第二人称祈使句</a:t>
            </a:r>
            <a:endParaRPr lang="en-US" altLang="zh-CN" sz="3200" b="1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737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90000"/>
              </a:lnSpc>
              <a:buNone/>
            </a:pPr>
            <a:r>
              <a:rPr lang="zh-CN" altLang="en-US" sz="3200" b="1">
                <a:solidFill>
                  <a:srgbClr val="000000"/>
                </a:solidFill>
                <a:ea typeface="微软雅黑"/>
              </a:rPr>
              <a:t>标题的作用：</a:t>
            </a:r>
            <a:endParaRPr lang="zh-CN" altLang="en-US" sz="3200" b="1">
              <a:solidFill>
                <a:srgbClr val="000000"/>
              </a:solidFill>
              <a:ea typeface="微软雅黑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</a:rPr>
              <a:t>1.</a:t>
            </a:r>
            <a:r>
              <a:rPr lang="zh-CN" altLang="en-US" sz="3200" b="1">
                <a:solidFill>
                  <a:srgbClr val="000099"/>
                </a:solidFill>
              </a:rPr>
              <a:t>设置了悬念</a:t>
            </a:r>
            <a:r>
              <a:rPr lang="en-US" altLang="zh-CN" sz="3200" b="1">
                <a:solidFill>
                  <a:srgbClr val="000099"/>
                </a:solidFill>
              </a:rPr>
              <a:t>,</a:t>
            </a:r>
            <a:r>
              <a:rPr lang="zh-CN" altLang="en-US" sz="3200" b="1">
                <a:solidFill>
                  <a:srgbClr val="000099"/>
                </a:solidFill>
                <a:latin typeface="黑体" panose="02010609060101010101" pitchFamily="2" charset="-122"/>
              </a:rPr>
              <a:t>吸引读者。</a:t>
            </a:r>
            <a:endParaRPr lang="zh-CN" altLang="en-US" sz="3200" b="1">
              <a:solidFill>
                <a:srgbClr val="000099"/>
              </a:solidFill>
              <a:latin typeface="黑体" panose="02010609060101010101" pitchFamily="2" charset="-12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</a:rPr>
              <a:t>2.</a:t>
            </a:r>
            <a:r>
              <a:rPr lang="zh-CN" altLang="en-US" sz="3200" b="1">
                <a:solidFill>
                  <a:srgbClr val="000099"/>
                </a:solidFill>
              </a:rPr>
              <a:t>标题就是小说的线索，贯穿全文。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</a:rPr>
              <a:t>3.</a:t>
            </a:r>
            <a:r>
              <a:rPr lang="zh-CN" altLang="en-US" sz="3200" b="1">
                <a:solidFill>
                  <a:srgbClr val="000099"/>
                </a:solidFill>
              </a:rPr>
              <a:t>为塑造和突出人物形象服务。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</a:rPr>
              <a:t>4.</a:t>
            </a:r>
            <a:r>
              <a:rPr lang="zh-CN" altLang="en-US" sz="3200" b="1">
                <a:solidFill>
                  <a:srgbClr val="000099"/>
                </a:solidFill>
              </a:rPr>
              <a:t>推动情节的发展或概括情节的主要内容。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</a:rPr>
              <a:t>5.</a:t>
            </a:r>
            <a:r>
              <a:rPr lang="zh-CN" altLang="en-US" sz="3200" b="1">
                <a:solidFill>
                  <a:srgbClr val="000099"/>
                </a:solidFill>
              </a:rPr>
              <a:t>点明小说情节发生的环境。</a:t>
            </a:r>
            <a:endParaRPr lang="zh-CN" altLang="en-US" sz="3200" b="1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</a:rPr>
              <a:t>6.</a:t>
            </a:r>
            <a:r>
              <a:rPr lang="zh-CN" altLang="en-US" sz="3200" b="1">
                <a:solidFill>
                  <a:srgbClr val="000099"/>
                </a:solidFill>
              </a:rPr>
              <a:t>暗示或点明小说主题。对主题的表现起画龙点睛的作用。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</a:rPr>
              <a:t>7.</a:t>
            </a:r>
            <a:r>
              <a:rPr lang="zh-CN" altLang="en-US" sz="3200" b="1">
                <a:solidFill>
                  <a:srgbClr val="000099"/>
                </a:solidFill>
              </a:rPr>
              <a:t>象征某种精神品质。</a:t>
            </a:r>
            <a:endParaRPr lang="en-US" altLang="zh-CN" sz="3200" b="1">
              <a:solidFill>
                <a:srgbClr val="000099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</a:rPr>
              <a:t>8</a:t>
            </a:r>
            <a:r>
              <a:rPr lang="zh-CN" altLang="en-US" sz="3200" b="1">
                <a:solidFill>
                  <a:srgbClr val="000099"/>
                </a:solidFill>
              </a:rPr>
              <a:t>、手法：一语双关，以小见大，象征等等</a:t>
            </a:r>
            <a:endParaRPr lang="en-US" altLang="zh-CN" sz="3200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761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ea typeface="微软雅黑"/>
              </a:rPr>
              <a:t>从结构上明确不同位置的句子在文中所起的作用</a:t>
            </a:r>
            <a:r>
              <a:rPr lang="zh-CN" altLang="en-US" sz="3200" b="1">
                <a:solidFill>
                  <a:srgbClr val="FF0000"/>
                </a:solidFill>
              </a:rPr>
              <a:t>：</a:t>
            </a:r>
            <a:r>
              <a:rPr lang="zh-CN" altLang="en-US" sz="3200"/>
              <a:t>　</a:t>
            </a:r>
            <a:endParaRPr lang="zh-CN" altLang="en-US" sz="3200"/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1. </a:t>
            </a:r>
            <a:r>
              <a:rPr lang="zh-CN" altLang="en-US" sz="3200" b="1">
                <a:solidFill>
                  <a:srgbClr val="000099"/>
                </a:solidFill>
              </a:rPr>
              <a:t>首句：开篇点题；照应题目；总领全文；渲染气氛，埋下伏笔；设置悬念，为下文作铺垫。 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2. </a:t>
            </a:r>
            <a:r>
              <a:rPr lang="zh-CN" altLang="en-US" sz="3200" b="1">
                <a:solidFill>
                  <a:srgbClr val="000099"/>
                </a:solidFill>
              </a:rPr>
              <a:t>文中转承句：承上启下；总领下文；总结上文；呼应前文。 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3. </a:t>
            </a:r>
            <a:r>
              <a:rPr lang="zh-CN" altLang="en-US" sz="3200" b="1">
                <a:solidFill>
                  <a:srgbClr val="000099"/>
                </a:solidFill>
              </a:rPr>
              <a:t>末句：点明中心；升华感情，深化主题；照应开头，结构严谨；画龙点睛；言有尽而意无穷。 </a:t>
            </a:r>
            <a:endParaRPr lang="zh-CN" altLang="en-US" sz="3200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785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4</a:t>
            </a:r>
            <a:r>
              <a:rPr lang="zh-CN" altLang="en-US" sz="3200" b="1">
                <a:solidFill>
                  <a:srgbClr val="000099"/>
                </a:solidFill>
              </a:rPr>
              <a:t>、中心句</a:t>
            </a:r>
            <a:r>
              <a:rPr lang="en-US" altLang="zh-CN" sz="3200" b="1">
                <a:solidFill>
                  <a:srgbClr val="000099"/>
                </a:solidFill>
              </a:rPr>
              <a:t>——</a:t>
            </a:r>
            <a:r>
              <a:rPr lang="zh-CN" altLang="en-US" sz="3200" b="1">
                <a:solidFill>
                  <a:srgbClr val="000099"/>
                </a:solidFill>
              </a:rPr>
              <a:t>点明中心、揭示主旨；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5</a:t>
            </a:r>
            <a:r>
              <a:rPr lang="zh-CN" altLang="en-US" sz="3200" b="1">
                <a:solidFill>
                  <a:srgbClr val="000099"/>
                </a:solidFill>
              </a:rPr>
              <a:t>、点睛句</a:t>
            </a:r>
            <a:r>
              <a:rPr lang="en-US" altLang="zh-CN" sz="3200" b="1">
                <a:solidFill>
                  <a:srgbClr val="000099"/>
                </a:solidFill>
              </a:rPr>
              <a:t>——</a:t>
            </a:r>
            <a:r>
              <a:rPr lang="zh-CN" altLang="en-US" sz="3200" b="1">
                <a:solidFill>
                  <a:srgbClr val="000099"/>
                </a:solidFill>
              </a:rPr>
              <a:t>点明全文中心，统领全文；句子含义深刻，耐人寻味，读后能给人以启迪。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6</a:t>
            </a:r>
            <a:r>
              <a:rPr lang="zh-CN" altLang="en-US" sz="3200" b="1">
                <a:solidFill>
                  <a:srgbClr val="000099"/>
                </a:solidFill>
              </a:rPr>
              <a:t>、情感句</a:t>
            </a:r>
            <a:r>
              <a:rPr lang="en-US" altLang="zh-CN" sz="3200" b="1">
                <a:solidFill>
                  <a:srgbClr val="000099"/>
                </a:solidFill>
              </a:rPr>
              <a:t>——</a:t>
            </a:r>
            <a:r>
              <a:rPr lang="zh-CN" altLang="en-US" sz="3200" b="1">
                <a:solidFill>
                  <a:srgbClr val="000099"/>
                </a:solidFill>
              </a:rPr>
              <a:t>抒发强烈内在情感，直抒胸臆；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r>
              <a:rPr lang="en-US" altLang="zh-CN" sz="3200" b="1">
                <a:solidFill>
                  <a:srgbClr val="000099"/>
                </a:solidFill>
              </a:rPr>
              <a:t>7</a:t>
            </a:r>
            <a:r>
              <a:rPr lang="zh-CN" altLang="en-US" sz="3200" b="1">
                <a:solidFill>
                  <a:srgbClr val="000099"/>
                </a:solidFill>
              </a:rPr>
              <a:t>、矛盾句</a:t>
            </a:r>
            <a:r>
              <a:rPr lang="en-US" altLang="zh-CN" sz="3200" b="1">
                <a:solidFill>
                  <a:srgbClr val="000099"/>
                </a:solidFill>
              </a:rPr>
              <a:t>——</a:t>
            </a:r>
            <a:r>
              <a:rPr lang="zh-CN" altLang="en-US" sz="3200" b="1">
                <a:solidFill>
                  <a:srgbClr val="000099"/>
                </a:solidFill>
              </a:rPr>
              <a:t>从字面上看自相矛盾，但作者却寄寓了深刻的用意。揭示深刻内涵，表达深刻见解。</a:t>
            </a:r>
            <a:endParaRPr lang="zh-CN" altLang="en-US" sz="3200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809" name="Rectangle 2"/>
          <p:cNvSpPr>
            <a:spLocks noGrp="1"/>
          </p:cNvSpPr>
          <p:nvPr>
            <p:ph type="body" idx="4294967295"/>
          </p:nvPr>
        </p:nvSpPr>
        <p:spPr>
          <a:xfrm>
            <a:off x="0" y="147955"/>
            <a:ext cx="9144000" cy="65620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B2B2B2"/>
                </a:solidFill>
              </a14:hiddenFill>
            </a:ext>
          </a:extLst>
        </p:spPr>
        <p:txBody>
          <a:bodyPr vert="horz" wrap="square" lIns="91440" tIns="45720" rIns="91440" bIns="45720" anchor="t" anchorCtr="0">
            <a:spAutoFit/>
          </a:bodyPr>
          <a:lstStyle/>
          <a:p>
            <a:pPr marL="0" indent="630555" algn="ctr" eaLnBrk="1" hangingPunct="1">
              <a:lnSpc>
                <a:spcPct val="80000"/>
              </a:lnSpc>
              <a:buNone/>
            </a:pPr>
            <a:r>
              <a:rPr lang="zh-CN" altLang="en-US" sz="4400" b="1">
                <a:solidFill>
                  <a:srgbClr val="000000"/>
                </a:solidFill>
                <a:ea typeface="微软雅黑"/>
              </a:rPr>
              <a:t>小说情节安排的作用</a:t>
            </a:r>
            <a:endParaRPr lang="zh-CN" altLang="en-US" sz="4400" b="1">
              <a:solidFill>
                <a:srgbClr val="000000"/>
              </a:solidFill>
              <a:ea typeface="楷体_GB2312" pitchFamily="49" charset="-122"/>
            </a:endParaRPr>
          </a:p>
          <a:p>
            <a:pPr marL="0" indent="630555" algn="just" eaLnBrk="1" hangingPunct="1">
              <a:lnSpc>
                <a:spcPct val="80000"/>
              </a:lnSpc>
              <a:buNone/>
            </a:pPr>
            <a:r>
              <a:rPr lang="zh-CN" altLang="en-US" sz="4000" b="1">
                <a:solidFill>
                  <a:srgbClr val="000000"/>
                </a:solidFill>
                <a:ea typeface="微软雅黑"/>
              </a:rPr>
              <a:t>把握情节之间的内在联系，不仅可以使读者深入理解故事，更有助于我们分析人物形象，理解小说的主旨。</a:t>
            </a:r>
            <a:endParaRPr lang="zh-CN" altLang="en-US" sz="4000" b="1">
              <a:solidFill>
                <a:srgbClr val="000000"/>
              </a:solidFill>
              <a:ea typeface="微软雅黑"/>
            </a:endParaRPr>
          </a:p>
          <a:p>
            <a:pPr marL="0" indent="630555" algn="just" eaLnBrk="1" hangingPunct="1">
              <a:lnSpc>
                <a:spcPct val="80000"/>
              </a:lnSpc>
              <a:buNone/>
            </a:pPr>
            <a:r>
              <a:rPr lang="zh-CN" altLang="en-US" sz="4000" b="1">
                <a:solidFill>
                  <a:srgbClr val="000000"/>
                </a:solidFill>
                <a:ea typeface="微软雅黑"/>
              </a:rPr>
              <a:t>小说的情节主要有两个方面的作用：</a:t>
            </a:r>
            <a:endParaRPr lang="zh-CN" altLang="en-US" sz="4000" b="1">
              <a:solidFill>
                <a:srgbClr val="000000"/>
              </a:solidFill>
              <a:ea typeface="微软雅黑"/>
            </a:endParaRPr>
          </a:p>
          <a:p>
            <a:pPr marL="0" indent="630555" algn="just" eaLnBrk="1" hangingPunct="1">
              <a:lnSpc>
                <a:spcPct val="80000"/>
              </a:lnSpc>
              <a:buNone/>
            </a:pPr>
            <a:r>
              <a:rPr lang="zh-CN" altLang="en-US" sz="4000" b="1">
                <a:solidFill>
                  <a:srgbClr val="CC0000"/>
                </a:solidFill>
                <a:latin typeface="微软雅黑" panose="020b0503020204020204" charset="-122"/>
                <a:ea typeface="微软雅黑"/>
              </a:rPr>
              <a:t>一是内容上：</a:t>
            </a:r>
            <a:r>
              <a:rPr lang="zh-CN" altLang="en-US" sz="40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点明了人物活动的时间、地点、环境；表现了</a:t>
            </a:r>
            <a:r>
              <a:rPr lang="en-US" altLang="zh-CN" sz="40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(</a:t>
            </a:r>
            <a:r>
              <a:rPr lang="zh-CN" altLang="en-US" sz="40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或突出了</a:t>
            </a:r>
            <a:r>
              <a:rPr lang="en-US" altLang="zh-CN" sz="40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)</a:t>
            </a:r>
            <a:r>
              <a:rPr lang="zh-CN" altLang="en-US" sz="40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人物性格；表现主旨或深化主题。</a:t>
            </a:r>
            <a:endParaRPr lang="zh-CN" altLang="en-US" sz="40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marL="0" indent="630555" algn="just" eaLnBrk="1" hangingPunct="1">
              <a:lnSpc>
                <a:spcPct val="80000"/>
              </a:lnSpc>
              <a:buNone/>
            </a:pPr>
            <a:r>
              <a:rPr lang="zh-CN" altLang="en-US" sz="4000" b="1">
                <a:solidFill>
                  <a:srgbClr val="CC0000"/>
                </a:solidFill>
                <a:latin typeface="微软雅黑" panose="020b0503020204020204" charset="-122"/>
                <a:ea typeface="微软雅黑"/>
              </a:rPr>
              <a:t>二是结构上：</a:t>
            </a:r>
            <a:r>
              <a:rPr lang="zh-CN" altLang="en-US" sz="40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呼应标题、设置悬念激起读者的阅读兴趣、照应题目文段、为后面情节作铺垫、埋下伏笔、推动情节发展、作为线索贯穿全文等等。</a:t>
            </a:r>
            <a:endParaRPr lang="zh-CN" altLang="en-US" sz="40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833" name="Rectangle 2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491605"/>
          </a:xfrm>
        </p:spPr>
        <p:txBody>
          <a:bodyPr vert="horz" wrap="square" lIns="91440" tIns="45720" rIns="91440" bIns="45720" anchor="t" anchorCtr="0">
            <a:spAutoFit/>
          </a:bodyPr>
          <a:lstStyle/>
          <a:p>
            <a:pPr marL="0" indent="539750" algn="just" eaLnBrk="1" hangingPunct="1">
              <a:buNone/>
            </a:pPr>
            <a:r>
              <a:rPr lang="zh-CN" altLang="en-US" sz="3200">
                <a:solidFill>
                  <a:srgbClr val="000000"/>
                </a:solidFill>
                <a:ea typeface="微软雅黑"/>
              </a:rPr>
              <a:t>情节作用类的题目常见答题模式有</a:t>
            </a:r>
            <a:endParaRPr lang="zh-CN" altLang="en-US" sz="3200">
              <a:solidFill>
                <a:srgbClr val="000000"/>
              </a:solidFill>
              <a:ea typeface="微软雅黑"/>
            </a:endParaRPr>
          </a:p>
          <a:p>
            <a:pPr marL="0" indent="539750" algn="just" eaLnBrk="1" hangingPunct="1">
              <a:buNone/>
            </a:pPr>
            <a:r>
              <a:rPr lang="en-US" altLang="zh-CN" sz="3200" b="1">
                <a:solidFill>
                  <a:srgbClr val="000000"/>
                </a:solidFill>
                <a:ea typeface="微软雅黑"/>
              </a:rPr>
              <a:t>(1)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刻画了什么样的性格。（</a:t>
            </a:r>
            <a:r>
              <a:rPr lang="zh-CN" altLang="en-US" sz="3200" b="1">
                <a:solidFill>
                  <a:srgbClr val="000099"/>
                </a:solidFill>
                <a:ea typeface="方正书宋_GBK" pitchFamily="65" charset="-122"/>
              </a:rPr>
              <a:t>形象上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）</a:t>
            </a:r>
            <a:endParaRPr lang="zh-CN" altLang="en-US" sz="3200" b="1">
              <a:solidFill>
                <a:srgbClr val="000000"/>
              </a:solidFill>
              <a:ea typeface="方正书宋_GBK" pitchFamily="65" charset="-122"/>
            </a:endParaRPr>
          </a:p>
          <a:p>
            <a:pPr marL="0" indent="539750" algn="just" eaLnBrk="1" hangingPunct="1">
              <a:buNone/>
            </a:pP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(2)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为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2" charset="-122"/>
                <a:ea typeface="方正书宋_GBK" pitchFamily="65" charset="-122"/>
              </a:rPr>
              <a:t>……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情节发展作铺垫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(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提供依据、设置伏笔、悬念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)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或和上文相照应。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(</a:t>
            </a:r>
            <a:r>
              <a:rPr lang="zh-CN" altLang="en-US" sz="3200" b="1">
                <a:solidFill>
                  <a:srgbClr val="000099"/>
                </a:solidFill>
                <a:ea typeface="方正书宋_GBK" pitchFamily="65" charset="-122"/>
              </a:rPr>
              <a:t>结构上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)</a:t>
            </a:r>
            <a:endParaRPr lang="en-US" altLang="zh-CN" sz="3200" b="1">
              <a:solidFill>
                <a:srgbClr val="000000"/>
              </a:solidFill>
              <a:ea typeface="方正书宋_GBK" pitchFamily="65" charset="-122"/>
            </a:endParaRPr>
          </a:p>
          <a:p>
            <a:pPr marL="0" indent="539750" algn="just" eaLnBrk="1" hangingPunct="1">
              <a:buNone/>
            </a:pP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(3)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交代了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2" charset="-122"/>
                <a:ea typeface="方正书宋_GBK" pitchFamily="65" charset="-122"/>
              </a:rPr>
              <a:t>…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2" charset="-122"/>
                <a:ea typeface="方正书宋_GBK" pitchFamily="65" charset="-122"/>
              </a:rPr>
              <a:t>内容信息，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表现了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2" charset="-122"/>
                <a:ea typeface="方正书宋_GBK" pitchFamily="65" charset="-122"/>
              </a:rPr>
              <a:t>…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的思想品质，有助于塑造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2" charset="-122"/>
                <a:ea typeface="方正书宋_GBK" pitchFamily="65" charset="-122"/>
              </a:rPr>
              <a:t>…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的形象。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(</a:t>
            </a:r>
            <a:r>
              <a:rPr lang="zh-CN" altLang="en-US" sz="3200" b="1">
                <a:solidFill>
                  <a:srgbClr val="000099"/>
                </a:solidFill>
                <a:ea typeface="方正书宋_GBK" pitchFamily="65" charset="-122"/>
              </a:rPr>
              <a:t>内容上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)</a:t>
            </a:r>
            <a:endParaRPr lang="en-US" altLang="zh-CN" sz="3200" b="1">
              <a:solidFill>
                <a:srgbClr val="000000"/>
              </a:solidFill>
              <a:ea typeface="方正书宋_GBK" pitchFamily="65" charset="-122"/>
            </a:endParaRPr>
          </a:p>
          <a:p>
            <a:pPr marL="0" indent="539750" algn="just" eaLnBrk="1" hangingPunct="1">
              <a:buNone/>
            </a:pP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4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）揭示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(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提示、表现、突出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)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了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2" charset="-122"/>
                <a:ea typeface="方正书宋_GBK" pitchFamily="65" charset="-122"/>
              </a:rPr>
              <a:t>…</a:t>
            </a:r>
            <a:r>
              <a:rPr lang="zh-CN" altLang="en-US" sz="3200" b="1">
                <a:solidFill>
                  <a:srgbClr val="000000"/>
                </a:solidFill>
                <a:ea typeface="方正书宋_GBK" pitchFamily="65" charset="-122"/>
              </a:rPr>
              <a:t>，有利于表现主题。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(</a:t>
            </a:r>
            <a:r>
              <a:rPr lang="zh-CN" altLang="en-US" sz="3200" b="1">
                <a:solidFill>
                  <a:srgbClr val="000099"/>
                </a:solidFill>
                <a:ea typeface="方正书宋_GBK" pitchFamily="65" charset="-122"/>
              </a:rPr>
              <a:t>主题上</a:t>
            </a:r>
            <a:r>
              <a:rPr lang="en-US" altLang="zh-CN" sz="3200" b="1">
                <a:solidFill>
                  <a:srgbClr val="000000"/>
                </a:solidFill>
                <a:ea typeface="方正书宋_GBK" pitchFamily="65" charset="-122"/>
              </a:rPr>
              <a:t>)</a:t>
            </a:r>
            <a:endParaRPr lang="en-US" altLang="zh-CN" sz="3200" b="1">
              <a:solidFill>
                <a:srgbClr val="000000"/>
              </a:solidFill>
              <a:ea typeface="方正书宋_GBK" pitchFamily="65" charset="-122"/>
            </a:endParaRPr>
          </a:p>
          <a:p>
            <a:pPr marL="0" indent="539750" algn="just" eaLnBrk="1" hangingPunct="1">
              <a:buNone/>
            </a:pPr>
            <a:endParaRPr lang="zh-CN" altLang="en-US" sz="3200" b="1">
              <a:solidFill>
                <a:srgbClr val="000000"/>
              </a:solidFill>
              <a:ea typeface="方正书宋_GBK" pitchFamily="65" charset="-122"/>
            </a:endParaRP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857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 anchorCtr="0"/>
          <a:lstStyle/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endParaRPr lang="zh-CN" altLang="en-US" b="1"/>
          </a:p>
          <a:p>
            <a:pPr algn="ctr" eaLnBrk="1" hangingPunct="1"/>
            <a:r>
              <a:rPr lang="zh-CN" altLang="en-US" sz="6000" b="1">
                <a:ea typeface="微软雅黑"/>
              </a:rPr>
              <a:t>环境</a:t>
            </a:r>
            <a:endParaRPr lang="zh-CN" altLang="en-US" sz="6000" b="1"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81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4000" b="1">
                <a:ea typeface="微软雅黑"/>
              </a:rPr>
              <a:t>环境（景物）作用命题形式</a:t>
            </a:r>
            <a:endParaRPr lang="zh-CN" altLang="en-US" sz="4000" b="1">
              <a:ea typeface="微软雅黑"/>
            </a:endParaRPr>
          </a:p>
        </p:txBody>
      </p:sp>
      <p:sp>
        <p:nvSpPr>
          <p:cNvPr id="122882" name="Rectangle 3"/>
          <p:cNvSpPr>
            <a:spLocks noGrp="1"/>
          </p:cNvSpPr>
          <p:nvPr>
            <p:ph type="body" idx="4294967295"/>
          </p:nvPr>
        </p:nvSpPr>
        <p:spPr>
          <a:xfrm>
            <a:off x="0" y="1125855"/>
            <a:ext cx="9144000" cy="525780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sz="4000" b="1">
                <a:solidFill>
                  <a:srgbClr val="000099"/>
                </a:solidFill>
                <a:ea typeface="微软雅黑"/>
              </a:rPr>
              <a:t>对画线处景物描写的特点和作用做简要分析。</a:t>
            </a:r>
            <a:endParaRPr lang="zh-CN" altLang="en-US" sz="4000" b="1">
              <a:solidFill>
                <a:srgbClr val="000099"/>
              </a:solidFill>
              <a:ea typeface="微软雅黑"/>
            </a:endParaRPr>
          </a:p>
          <a:p>
            <a:pPr eaLnBrk="1" hangingPunct="1"/>
            <a:r>
              <a:rPr lang="zh-CN" altLang="en-US" sz="4000" b="1">
                <a:solidFill>
                  <a:srgbClr val="000099"/>
                </a:solidFill>
                <a:ea typeface="微软雅黑"/>
              </a:rPr>
              <a:t>赏析画线部分的景物描写。</a:t>
            </a:r>
            <a:endParaRPr lang="zh-CN" altLang="en-US" sz="4000" b="1">
              <a:solidFill>
                <a:srgbClr val="000099"/>
              </a:solidFill>
              <a:ea typeface="微软雅黑"/>
            </a:endParaRPr>
          </a:p>
          <a:p>
            <a:pPr eaLnBrk="1" hangingPunct="1"/>
            <a:r>
              <a:rPr lang="zh-CN" altLang="en-US" sz="4000" b="1">
                <a:solidFill>
                  <a:srgbClr val="000099"/>
                </a:solidFill>
                <a:ea typeface="微软雅黑"/>
              </a:rPr>
              <a:t>概括景物的特点。</a:t>
            </a:r>
            <a:endParaRPr lang="zh-CN" altLang="en-US" sz="4000" b="1">
              <a:solidFill>
                <a:srgbClr val="000099"/>
              </a:solidFill>
              <a:ea typeface="微软雅黑"/>
            </a:endParaRPr>
          </a:p>
          <a:p>
            <a:pPr eaLnBrk="1" hangingPunct="1"/>
            <a:r>
              <a:rPr lang="zh-CN" altLang="en-US" sz="4000" b="1">
                <a:solidFill>
                  <a:srgbClr val="000099"/>
                </a:solidFill>
                <a:ea typeface="微软雅黑"/>
              </a:rPr>
              <a:t>分析景物描写所采用的方法。</a:t>
            </a:r>
            <a:endParaRPr lang="zh-CN" altLang="en-US" sz="4000" b="1">
              <a:solidFill>
                <a:srgbClr val="000099"/>
              </a:solidFill>
              <a:ea typeface="微软雅黑"/>
            </a:endParaRPr>
          </a:p>
          <a:p>
            <a:pPr eaLnBrk="1" hangingPunct="1"/>
            <a:r>
              <a:rPr lang="zh-CN" altLang="en-US" sz="4000" b="1">
                <a:solidFill>
                  <a:srgbClr val="000099"/>
                </a:solidFill>
                <a:ea typeface="微软雅黑"/>
              </a:rPr>
              <a:t>小说中几次写到某一景物有什么作用。</a:t>
            </a:r>
            <a:endParaRPr lang="zh-CN" altLang="en-US" sz="4000" b="1">
              <a:solidFill>
                <a:srgbClr val="000099"/>
              </a:solidFill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905" name="Rectangle 2"/>
          <p:cNvSpPr>
            <a:spLocks noGrp="1"/>
          </p:cNvSpPr>
          <p:nvPr>
            <p:ph type="title" idx="4294967295"/>
          </p:nvPr>
        </p:nvSpPr>
        <p:spPr>
          <a:xfrm>
            <a:off x="0" y="116840"/>
            <a:ext cx="8140700" cy="442595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3200" b="1"/>
              <a:t>掌握环境描写的作用</a:t>
            </a:r>
            <a:endParaRPr lang="zh-CN" altLang="en-US" sz="3200" b="1"/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92785"/>
            <a:ext cx="9144000" cy="452628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（</a:t>
            </a:r>
            <a:r>
              <a:rPr kumimoji="0" lang="en-US" altLang="zh-CN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1</a:t>
            </a: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）社会环境</a:t>
            </a:r>
            <a:r>
              <a:rPr kumimoji="0" lang="en-US" altLang="zh-CN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微软雅黑"/>
                <a:cs typeface="+mn-cs"/>
              </a:rPr>
              <a:t>——</a:t>
            </a: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故事发生的时代背景。</a:t>
            </a: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作用：</a:t>
            </a: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①交待人物活动及其成长的时代背景</a:t>
            </a:r>
            <a:r>
              <a:rPr kumimoji="0" lang="en-US" altLang="zh-CN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,</a:t>
            </a: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揭示各种复杂的社会关系。</a:t>
            </a:r>
            <a:endParaRPr kumimoji="0" lang="en-US" altLang="zh-CN" sz="40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②交待人物身份，表现人物性格。</a:t>
            </a: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③推动故事情节发展</a:t>
            </a:r>
            <a:endParaRPr kumimoji="0" lang="en-US" altLang="zh-CN" sz="40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④揭示社会本质特征，揭示主题。</a:t>
            </a: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9144000" cy="659765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（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2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）自然环境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微软雅黑"/>
                <a:cs typeface="+mn-cs"/>
              </a:rPr>
              <a:t>——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人物活动的具体场景，如地点、气候、时间、景色、场面等。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作用：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①交代故事发生的时间、地点。为人物活动提供背景。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②渲染气氛。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③奠定全文情感基调。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④烘托人物形象,烘托人物心境，表现人物性格（暗示人物命运、身份）。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（有时作者会选取与人物心情色调一致的景物，烘托人物心情。有时描绘与人物心情色调截然相反的景物，从反面烘托人物的心情。以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/>
                <a:cs typeface="+mn-cs"/>
              </a:rPr>
              <a:t>“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乐景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/>
                <a:cs typeface="+mn-cs"/>
              </a:rPr>
              <a:t>”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写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/>
                <a:cs typeface="+mn-cs"/>
              </a:rPr>
              <a:t>“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哀情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/>
                <a:cs typeface="+mn-cs"/>
              </a:rPr>
              <a:t>”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。）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⑤推动情节的发展。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⑥为刻画人物作铺垫。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⑦暗示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或象征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社会环境。揭示社会本质特征或展示世态风情。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⑧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与前后文或题目的照应关系。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⑨揭示或深化主题。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954" name="内容占位符 2"/>
          <p:cNvSpPr>
            <a:spLocks noGrp="1" noRot="1"/>
          </p:cNvSpPr>
          <p:nvPr>
            <p:ph idx="4294967295"/>
          </p:nvPr>
        </p:nvSpPr>
        <p:spPr>
          <a:xfrm>
            <a:off x="2795270" y="0"/>
            <a:ext cx="9396730" cy="68580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zh-CN" altLang="en-US" sz="3200" b="1">
                <a:solidFill>
                  <a:srgbClr val="FF0000"/>
                </a:solidFill>
                <a:ea typeface="微软雅黑"/>
              </a:rPr>
              <a:t>规范答题：</a:t>
            </a:r>
            <a:endParaRPr lang="zh-CN" altLang="en-US" sz="3200" b="1">
              <a:solidFill>
                <a:srgbClr val="000000"/>
              </a:solidFill>
              <a:ea typeface="微软雅黑"/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000000"/>
                </a:solidFill>
              </a:rPr>
              <a:t>　　</a:t>
            </a:r>
            <a:r>
              <a:rPr lang="zh-CN" altLang="en-US" sz="3200" b="1">
                <a:solidFill>
                  <a:srgbClr val="000099"/>
                </a:solidFill>
              </a:rPr>
              <a:t>（1）XX具体描写了……景色，为人物活动提供了背景（环境），营造了一种……气氛；奠定了……的抒情基调。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000099"/>
                </a:solidFill>
              </a:rPr>
              <a:t>　　（2）烘托了人物……的思想感情（形象）。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000099"/>
                </a:solidFill>
              </a:rPr>
              <a:t>　　（3）为下文……情节展开作了铺垫（推动……的情节发展），首尾呼应。</a:t>
            </a: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000099"/>
                </a:solidFill>
              </a:rPr>
              <a:t>          (4)深化、升华作品主题。</a:t>
            </a:r>
            <a:endParaRPr lang="en-US" altLang="zh-CN" sz="3200" b="1">
              <a:solidFill>
                <a:srgbClr val="000099"/>
              </a:solidFill>
            </a:endParaRPr>
          </a:p>
          <a:p>
            <a:pPr eaLnBrk="1" hangingPunct="1">
              <a:buNone/>
            </a:pPr>
            <a:r>
              <a:rPr lang="zh-CN" altLang="en-US" sz="3200" b="1">
                <a:solidFill>
                  <a:srgbClr val="FF0000"/>
                </a:solidFill>
              </a:rPr>
              <a:t>后面加分析句</a:t>
            </a:r>
            <a:endParaRPr lang="zh-CN" altLang="en-US" sz="3200" b="1">
              <a:solidFill>
                <a:srgbClr val="FF0000"/>
              </a:solidFill>
            </a:endParaRPr>
          </a:p>
          <a:p>
            <a:pPr eaLnBrk="1" hangingPunct="1">
              <a:buNone/>
            </a:pPr>
            <a:endParaRPr lang="zh-CN" altLang="en-US" sz="3200" b="1">
              <a:solidFill>
                <a:srgbClr val="000099"/>
              </a:solidFill>
            </a:endParaRPr>
          </a:p>
          <a:p>
            <a:pPr eaLnBrk="1" hangingPunct="1"/>
            <a:endParaRPr lang="zh-CN" altLang="en-US" sz="3200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978" name="Rectangle 4"/>
          <p:cNvSpPr/>
          <p:nvPr/>
        </p:nvSpPr>
        <p:spPr>
          <a:xfrm>
            <a:off x="1992313" y="404813"/>
            <a:ext cx="5327650" cy="65544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主题</a:t>
            </a:r>
            <a:endParaRPr lang="en-US" altLang="zh-CN" sz="6000" b="1">
              <a:solidFill>
                <a:srgbClr val="000099"/>
              </a:solidFill>
              <a:latin typeface="Arial" pitchFamily="34" charset="0"/>
              <a:ea typeface="微软雅黑"/>
            </a:endParaRPr>
          </a:p>
          <a:p>
            <a:r>
              <a:rPr lang="en-US" altLang="zh-CN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1</a:t>
            </a:r>
            <a:r>
              <a:rPr lang="zh-CN" altLang="en-US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、人物</a:t>
            </a:r>
            <a:endParaRPr lang="en-US" altLang="zh-CN" sz="6000" b="1">
              <a:solidFill>
                <a:srgbClr val="000099"/>
              </a:solidFill>
              <a:latin typeface="Arial" pitchFamily="34" charset="0"/>
              <a:ea typeface="微软雅黑"/>
            </a:endParaRPr>
          </a:p>
          <a:p>
            <a:r>
              <a:rPr lang="en-US" altLang="zh-CN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2</a:t>
            </a:r>
            <a:r>
              <a:rPr lang="zh-CN" altLang="en-US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、情节</a:t>
            </a:r>
            <a:endParaRPr lang="en-US" altLang="zh-CN" sz="6000" b="1">
              <a:solidFill>
                <a:srgbClr val="000099"/>
              </a:solidFill>
              <a:latin typeface="Arial" pitchFamily="34" charset="0"/>
              <a:ea typeface="微软雅黑"/>
            </a:endParaRPr>
          </a:p>
          <a:p>
            <a:r>
              <a:rPr lang="en-US" altLang="zh-CN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3</a:t>
            </a:r>
            <a:r>
              <a:rPr lang="zh-CN" altLang="en-US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、环境</a:t>
            </a:r>
            <a:endParaRPr lang="en-US" altLang="zh-CN" sz="6000" b="1">
              <a:solidFill>
                <a:srgbClr val="000099"/>
              </a:solidFill>
              <a:latin typeface="Arial" pitchFamily="34" charset="0"/>
              <a:ea typeface="微软雅黑"/>
            </a:endParaRPr>
          </a:p>
          <a:p>
            <a:r>
              <a:rPr lang="en-US" altLang="zh-CN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4</a:t>
            </a:r>
            <a:r>
              <a:rPr lang="zh-CN" altLang="en-US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、表现手法</a:t>
            </a:r>
            <a:endParaRPr lang="en-US" altLang="zh-CN" sz="6000" b="1">
              <a:solidFill>
                <a:srgbClr val="000099"/>
              </a:solidFill>
              <a:latin typeface="Arial" pitchFamily="34" charset="0"/>
              <a:ea typeface="微软雅黑"/>
            </a:endParaRPr>
          </a:p>
          <a:p>
            <a:r>
              <a:rPr lang="en-US" altLang="zh-CN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5</a:t>
            </a:r>
            <a:r>
              <a:rPr lang="zh-CN" altLang="en-US" sz="6000" b="1">
                <a:solidFill>
                  <a:srgbClr val="000099"/>
                </a:solidFill>
                <a:latin typeface="Arial" pitchFamily="34" charset="0"/>
                <a:ea typeface="微软雅黑"/>
              </a:rPr>
              <a:t>、题目</a:t>
            </a:r>
            <a:endParaRPr lang="en-US" altLang="zh-CN" sz="6000" b="1">
              <a:solidFill>
                <a:srgbClr val="000099"/>
              </a:solidFill>
              <a:latin typeface="Arial" pitchFamily="34" charset="0"/>
              <a:ea typeface="微软雅黑"/>
            </a:endParaRPr>
          </a:p>
          <a:p>
            <a:endParaRPr lang="zh-CN" altLang="en-US" sz="6000" b="1">
              <a:solidFill>
                <a:srgbClr val="000099"/>
              </a:solidFill>
              <a:latin typeface="Arial" pitchFamily="34" charset="0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001" name="Rectangle 3"/>
          <p:cNvSpPr>
            <a:spLocks noGrp="1"/>
          </p:cNvSpPr>
          <p:nvPr>
            <p:ph idx="4294967295"/>
          </p:nvPr>
        </p:nvSpPr>
        <p:spPr>
          <a:xfrm>
            <a:off x="3048000" y="476885"/>
            <a:ext cx="9144000" cy="68580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90000"/>
              </a:lnSpc>
            </a:pPr>
            <a:r>
              <a:rPr lang="zh-CN" altLang="en-US" sz="3600" b="1">
                <a:solidFill>
                  <a:srgbClr val="000000"/>
                </a:solidFill>
                <a:ea typeface="微软雅黑"/>
              </a:rPr>
              <a:t>主题概括基本术语：</a:t>
            </a:r>
            <a:endParaRPr lang="zh-CN" altLang="en-US" sz="3600" b="1">
              <a:solidFill>
                <a:srgbClr val="000000"/>
              </a:solidFill>
              <a:ea typeface="微软雅黑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1</a:t>
            </a: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、歌颂、赞扬、张扬什么。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2</a:t>
            </a: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、讽刺、揭露、批判、谴责什么。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3</a:t>
            </a: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、揭示什么人生道理。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4</a:t>
            </a: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、对什么现象的反思。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5</a:t>
            </a: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/>
              </a:rPr>
              <a:t>、表达了什么情感。</a:t>
            </a:r>
            <a:endParaRPr lang="zh-CN" altLang="en-US" sz="3200" b="1">
              <a:solidFill>
                <a:srgbClr val="000099"/>
              </a:solidFill>
              <a:latin typeface="微软雅黑" panose="020b0503020204020204" charset="-122"/>
              <a:ea typeface="微软雅黑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FF0066"/>
                </a:solidFill>
                <a:ea typeface="微软雅黑"/>
              </a:rPr>
              <a:t>注意：</a:t>
            </a:r>
            <a:endParaRPr lang="zh-CN" altLang="en-US" sz="3200" b="1">
              <a:solidFill>
                <a:srgbClr val="FF0066"/>
              </a:solidFill>
              <a:ea typeface="微软雅黑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00"/>
                </a:solidFill>
              </a:rPr>
              <a:t>在把握主题时，要从作品的客观实际出发，不能出现认识上的偏见和情感、情绪上的偏激。</a:t>
            </a:r>
            <a:endParaRPr lang="en-US" altLang="zh-CN" sz="3200" b="1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00"/>
                </a:solidFill>
              </a:rPr>
              <a:t>在没有认真阅读原文，不能拿自己已知的道理去生搬硬套，评价作品缺乏针对性。 </a:t>
            </a:r>
            <a:endParaRPr lang="zh-CN" altLang="en-US" sz="3200" b="1">
              <a:solidFill>
                <a:srgbClr val="000000"/>
              </a:solidFill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3843000" y="110490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025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b="1">
                <a:solidFill>
                  <a:srgbClr val="000000"/>
                </a:solidFill>
              </a:rPr>
              <a:t>                             </a:t>
            </a:r>
            <a:endParaRPr lang="zh-CN" altLang="en-US" b="1">
              <a:solidFill>
                <a:srgbClr val="000000"/>
              </a:solidFill>
            </a:endParaRPr>
          </a:p>
          <a:p>
            <a:pPr eaLnBrk="1" hangingPunct="1"/>
            <a:endParaRPr lang="zh-CN" altLang="en-US" b="1">
              <a:solidFill>
                <a:srgbClr val="000000"/>
              </a:solidFill>
            </a:endParaRPr>
          </a:p>
          <a:p>
            <a:pPr eaLnBrk="1" hangingPunct="1"/>
            <a:endParaRPr lang="zh-CN" altLang="en-US" b="1">
              <a:solidFill>
                <a:srgbClr val="000000"/>
              </a:solidFill>
            </a:endParaRPr>
          </a:p>
          <a:p>
            <a:pPr eaLnBrk="1" hangingPunct="1"/>
            <a:endParaRPr lang="zh-CN" altLang="en-US" b="1">
              <a:solidFill>
                <a:srgbClr val="000000"/>
              </a:solidFill>
            </a:endParaRPr>
          </a:p>
          <a:p>
            <a:pPr eaLnBrk="1" hangingPunct="1"/>
            <a:r>
              <a:rPr lang="zh-CN" altLang="en-US" b="1">
                <a:solidFill>
                  <a:srgbClr val="000000"/>
                </a:solidFill>
              </a:rPr>
              <a:t>                       </a:t>
            </a:r>
            <a:r>
              <a:rPr lang="zh-CN" altLang="en-US" sz="6000" b="1">
                <a:solidFill>
                  <a:srgbClr val="000000"/>
                </a:solidFill>
                <a:ea typeface="微软雅黑"/>
              </a:rPr>
              <a:t>表现手法</a:t>
            </a:r>
            <a:endParaRPr lang="zh-CN" altLang="en-US" sz="6000" b="1">
              <a:solidFill>
                <a:srgbClr val="000000"/>
              </a:solidFill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https://d.book118.com/957033043054006053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语文课件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190</Paragraphs>
  <Slides>38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baseType="lpstr" size="53">
      <vt:lpstr>Arial</vt:lpstr>
      <vt:lpstr>Calibri</vt:lpstr>
      <vt:lpstr>微软雅黑</vt:lpstr>
      <vt:lpstr>Wingdings</vt:lpstr>
      <vt:lpstr>黑体</vt:lpstr>
      <vt:lpstr>隶书</vt:lpstr>
      <vt:lpstr>宋体</vt:lpstr>
      <vt:lpstr>华文新魏</vt:lpstr>
      <vt:lpstr>Arial Black</vt:lpstr>
      <vt:lpstr>方正彩云简体</vt:lpstr>
      <vt:lpstr>华文中宋</vt:lpstr>
      <vt:lpstr>方正综艺简体</vt:lpstr>
      <vt:lpstr>楷体_GB2312</vt:lpstr>
      <vt:lpstr>方正书宋_GBK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人物形象的作用</vt:lpstr>
      <vt:lpstr>PowerPoint Presentation</vt:lpstr>
      <vt:lpstr>PowerPoint Presentation</vt:lpstr>
      <vt:lpstr>情节结构命题形式</vt:lpstr>
      <vt:lpstr>情节结构分析</vt:lpstr>
      <vt:lpstr>情节结构分析（概括情节）</vt:lpstr>
      <vt:lpstr>情节结构分析</vt:lpstr>
      <vt:lpstr>情节结构分析</vt:lpstr>
      <vt:lpstr>关于小说情节安排的评价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结构安排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环境（景物）作用命题形式</vt:lpstr>
      <vt:lpstr>掌握环境描写的作用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2024-09-27T03:55:07.402</cp:lastPrinted>
  <dcterms:created xsi:type="dcterms:W3CDTF">2024-09-26T19:55:07Z</dcterms:created>
  <dcterms:modified xsi:type="dcterms:W3CDTF">2024-09-26T19:55:09Z</dcterms:modified>
</cp:coreProperties>
</file>