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8125E11-EE7F-4B02-BCEE-F917A77A015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AF7F-4FC2-48CE-9DCC-AF904BCC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FA069-7C9B-4FF7-8645-DE452FD1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38EC-E258-4BBC-B5BA-5A931AA9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95EF1-585D-4649-BEA3-E93F22D7F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44668-0A11-4C9A-9D7A-3117A0D5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33DFC-CD72-4BFB-8EFB-1D1F36CB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AEEE7-0397-4517-82AA-A107B37D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4AAA8-5076-4DD7-8CD7-96417A9E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8647A-D92C-4327-BCB3-8CBBAF78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61B36-7AB3-4F6B-AE69-AB1A7FF7C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1246B-E08A-4C5B-A452-CD31F97D0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D3FA445-BD87-49EE-93E3-0E2F259A512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371A6F-8EB8-47CC-91BE-90AF31BB6E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40144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36440" y="824400"/>
            <a:ext cx="686448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安全和安宁词义与煤矿安全管理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862920" y="5998680"/>
            <a:ext cx="40636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汇报：小无名老师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6187320" y="49644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4400" b="1" strike="noStrike" spc="299">
                <a:solidFill>
                  <a:schemeClr val="lt1"/>
                </a:solidFill>
                <a:latin typeface="Arial"/>
                <a:ea typeface="微软雅黑"/>
              </a:rPr>
              <a:t>  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947840" y="1960920"/>
            <a:ext cx="6999840" cy="421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安全和安宁词义与煤矿安全管理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煤矿安全管理的现状与挑战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煤矿安全管理的关键因素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煤矿安全管理的技术手段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煤矿安全管理案例分析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74480" y="28368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54240" y="2275920"/>
            <a:ext cx="6004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安全和安宁词义与煤矿安全管理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安全和安宁的定义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安全是指人们在生活和工作中不受外界威胁和危险侵扰的状态，是人们追求的一种心理感受。安宁是指人们在生活和工作中心情舒畅、祥和安适的状态，是一种内心平和的感觉。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icture 3"/>
          <p:cNvSpPr/>
          <p:nvPr/>
        </p:nvSpPr>
        <p:spPr>
          <a:xfrm>
            <a:off x="824760" y="2680200"/>
            <a:ext cx="3892680" cy="38926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煤矿安全管理的重要性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633600" y="227628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煤矿是高风险行业，安全管理至关重要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84320" y="162504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高风险行业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7156800" y="237924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合理的安全管理可以避免事故发生，保障矿工的生命安全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590160" y="162504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事故预防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19240" y="23792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350880" y="162504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9835920" y="237924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522000" y="162504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Group 14"/>
          <p:cNvGrpSpPr/>
          <p:nvPr/>
        </p:nvGrpSpPr>
        <p:grpSpPr>
          <a:xfrm>
            <a:off x="248400" y="281160"/>
            <a:ext cx="576360" cy="474840"/>
            <a:chOff x="248400" y="281160"/>
            <a:chExt cx="576360" cy="474840"/>
          </a:xfrm>
        </p:grpSpPr>
        <p:sp>
          <p:nvSpPr>
            <p:cNvPr id="116" name="AutoShape 15"/>
            <p:cNvSpPr/>
            <p:nvPr/>
          </p:nvSpPr>
          <p:spPr>
            <a:xfrm>
              <a:off x="248400" y="281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16"/>
            <p:cNvSpPr/>
            <p:nvPr/>
          </p:nvSpPr>
          <p:spPr>
            <a:xfrm>
              <a:off x="382680" y="288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17"/>
            <p:cNvSpPr/>
            <p:nvPr/>
          </p:nvSpPr>
          <p:spPr>
            <a:xfrm>
              <a:off x="510120" y="290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18"/>
            <p:cNvSpPr/>
            <p:nvPr/>
          </p:nvSpPr>
          <p:spPr>
            <a:xfrm>
              <a:off x="633960" y="299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19"/>
            <p:cNvSpPr/>
            <p:nvPr/>
          </p:nvSpPr>
          <p:spPr>
            <a:xfrm>
              <a:off x="751680" y="295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20"/>
            <p:cNvSpPr/>
            <p:nvPr/>
          </p:nvSpPr>
          <p:spPr>
            <a:xfrm>
              <a:off x="248400" y="408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21"/>
            <p:cNvSpPr/>
            <p:nvPr/>
          </p:nvSpPr>
          <p:spPr>
            <a:xfrm>
              <a:off x="382680" y="415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22"/>
            <p:cNvSpPr/>
            <p:nvPr/>
          </p:nvSpPr>
          <p:spPr>
            <a:xfrm>
              <a:off x="510120" y="417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23"/>
            <p:cNvSpPr/>
            <p:nvPr/>
          </p:nvSpPr>
          <p:spPr>
            <a:xfrm>
              <a:off x="633960" y="426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24"/>
            <p:cNvSpPr/>
            <p:nvPr/>
          </p:nvSpPr>
          <p:spPr>
            <a:xfrm>
              <a:off x="751680" y="422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25"/>
            <p:cNvSpPr/>
            <p:nvPr/>
          </p:nvSpPr>
          <p:spPr>
            <a:xfrm>
              <a:off x="248400" y="535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26"/>
            <p:cNvSpPr/>
            <p:nvPr/>
          </p:nvSpPr>
          <p:spPr>
            <a:xfrm>
              <a:off x="382680" y="542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27"/>
            <p:cNvSpPr/>
            <p:nvPr/>
          </p:nvSpPr>
          <p:spPr>
            <a:xfrm>
              <a:off x="510120" y="544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8"/>
            <p:cNvSpPr/>
            <p:nvPr/>
          </p:nvSpPr>
          <p:spPr>
            <a:xfrm>
              <a:off x="633960" y="554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9"/>
            <p:cNvSpPr/>
            <p:nvPr/>
          </p:nvSpPr>
          <p:spPr>
            <a:xfrm>
              <a:off x="751680" y="549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30"/>
            <p:cNvSpPr/>
            <p:nvPr/>
          </p:nvSpPr>
          <p:spPr>
            <a:xfrm>
              <a:off x="248400" y="662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31"/>
            <p:cNvSpPr/>
            <p:nvPr/>
          </p:nvSpPr>
          <p:spPr>
            <a:xfrm>
              <a:off x="382680" y="669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32"/>
            <p:cNvSpPr/>
            <p:nvPr/>
          </p:nvSpPr>
          <p:spPr>
            <a:xfrm>
              <a:off x="510120" y="671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33"/>
            <p:cNvSpPr/>
            <p:nvPr/>
          </p:nvSpPr>
          <p:spPr>
            <a:xfrm>
              <a:off x="633960" y="681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34"/>
            <p:cNvSpPr/>
            <p:nvPr/>
          </p:nvSpPr>
          <p:spPr>
            <a:xfrm>
              <a:off x="751680" y="677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6" name="任意多边形: 形状 17"/>
          <p:cNvSpPr/>
          <p:nvPr/>
        </p:nvSpPr>
        <p:spPr>
          <a:xfrm>
            <a:off x="968400" y="4754520"/>
            <a:ext cx="9975600" cy="2031840"/>
          </a:xfrm>
          <a:custGeom>
            <a:gdLst>
              <a:gd name="textAreaLeft" fmla="*/ 0 w 9975600"/>
              <a:gd name="textAreaRight" fmla="*/ 9975960 w 997560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gradFill rotWithShape="0">
            <a:gsLst>
              <a:gs pos="0">
                <a:srgbClr val="4874CB">
                  <a:alpha val="15000"/>
                </a:srgbClr>
              </a:gs>
              <a:gs pos="100000">
                <a:srgbClr val="4874CB">
                  <a:alpha val="0"/>
                </a:srgbClr>
              </a:gs>
            </a:gsLst>
            <a:lin ang="5400000"/>
          </a:gradFill>
          <a:ln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任意多边形: 形状 4"/>
          <p:cNvSpPr/>
          <p:nvPr/>
        </p:nvSpPr>
        <p:spPr>
          <a:xfrm>
            <a:off x="5711400" y="5725440"/>
            <a:ext cx="818280" cy="414000"/>
          </a:xfrm>
          <a:custGeom>
            <a:gdLst>
              <a:gd name="textAreaLeft" fmla="*/ 0 w 818280"/>
              <a:gd name="textAreaRight" fmla="*/ 818640 w 818280"/>
              <a:gd name="textAreaTop" fmla="*/ 0 h 414000"/>
              <a:gd name="textAreaBottom" fmla="*/ 414360 h 414000"/>
            </a:gdLst>
            <a:rect l="textAreaLeft" t="textAreaTop" r="textAreaRight" b="textAreaBottom"/>
            <a:pathLst>
              <a:path w="1450657" h="734377">
                <a:moveTo>
                  <a:pt x="1450658" y="523875"/>
                </a:moveTo>
                <a:lnTo>
                  <a:pt x="161925" y="734377"/>
                </a:lnTo>
                <a:lnTo>
                  <a:pt x="0" y="0"/>
                </a:lnTo>
                <a:close/>
              </a:path>
            </a:pathLst>
          </a:custGeom>
          <a:gradFill rotWithShape="0">
            <a:gsLst>
              <a:gs pos="1000">
                <a:srgbClr val="7093D6"/>
              </a:gs>
              <a:gs pos="78000">
                <a:srgbClr val="3766C3"/>
              </a:gs>
            </a:gsLst>
            <a:lin ang="16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任意多边形: 形状 5"/>
          <p:cNvSpPr/>
          <p:nvPr/>
        </p:nvSpPr>
        <p:spPr>
          <a:xfrm>
            <a:off x="5266440" y="5449320"/>
            <a:ext cx="536040" cy="690120"/>
          </a:xfrm>
          <a:custGeom>
            <a:gdLst>
              <a:gd name="textAreaLeft" fmla="*/ 0 w 536040"/>
              <a:gd name="textAreaRight" fmla="*/ 536400 w 536040"/>
              <a:gd name="textAreaTop" fmla="*/ 0 h 690120"/>
              <a:gd name="textAreaBottom" fmla="*/ 690480 h 690120"/>
            </a:gdLst>
            <a:rect l="textAreaLeft" t="textAreaTop" r="textAreaRight" b="textAreaBottom"/>
            <a:pathLst>
              <a:path w="950594" h="1223009">
                <a:moveTo>
                  <a:pt x="0" y="0"/>
                </a:moveTo>
                <a:lnTo>
                  <a:pt x="788670" y="488633"/>
                </a:lnTo>
                <a:lnTo>
                  <a:pt x="950595" y="1223010"/>
                </a:lnTo>
                <a:close/>
              </a:path>
            </a:pathLst>
          </a:custGeom>
          <a:gradFill rotWithShape="0">
            <a:gsLst>
              <a:gs pos="19000">
                <a:srgbClr val="91ACE0"/>
              </a:gs>
              <a:gs pos="92000">
                <a:srgbClr val="4874CB"/>
              </a:gs>
            </a:gsLst>
            <a:lin ang="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任意多边形: 形状 6"/>
          <p:cNvSpPr/>
          <p:nvPr/>
        </p:nvSpPr>
        <p:spPr>
          <a:xfrm>
            <a:off x="5266440" y="4809960"/>
            <a:ext cx="444960" cy="914760"/>
          </a:xfrm>
          <a:custGeom>
            <a:gdLst>
              <a:gd name="textAreaLeft" fmla="*/ 0 w 444960"/>
              <a:gd name="textAreaRight" fmla="*/ 445320 w 44496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788670" h="1621155">
                <a:moveTo>
                  <a:pt x="0" y="1132523"/>
                </a:moveTo>
                <a:lnTo>
                  <a:pt x="619125" y="0"/>
                </a:lnTo>
                <a:lnTo>
                  <a:pt x="788670" y="1621155"/>
                </a:lnTo>
                <a:close/>
              </a:path>
            </a:pathLst>
          </a:custGeom>
          <a:gradFill rotWithShape="0">
            <a:gsLst>
              <a:gs pos="0">
                <a:srgbClr val="A4BAE5"/>
              </a:gs>
              <a:gs pos="100000">
                <a:srgbClr val="6287D2"/>
              </a:gs>
            </a:gsLst>
            <a:lin ang="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5711400" y="5147280"/>
            <a:ext cx="818280" cy="873360"/>
          </a:xfrm>
          <a:custGeom>
            <a:gdLst>
              <a:gd name="textAreaLeft" fmla="*/ 0 w 818280"/>
              <a:gd name="textAreaRight" fmla="*/ 818640 w 81828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1450657" h="1547812">
                <a:moveTo>
                  <a:pt x="1385888" y="0"/>
                </a:moveTo>
                <a:lnTo>
                  <a:pt x="1450658" y="1547812"/>
                </a:lnTo>
                <a:lnTo>
                  <a:pt x="0" y="1023938"/>
                </a:lnTo>
                <a:close/>
              </a:path>
            </a:pathLst>
          </a:custGeom>
          <a:gradFill rotWithShape="0">
            <a:gsLst>
              <a:gs pos="36000">
                <a:srgbClr val="2E54A1"/>
              </a:gs>
              <a:gs pos="100000">
                <a:srgbClr val="7F9EDB"/>
              </a:gs>
            </a:gsLst>
            <a:lin ang="18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任意多边形: 形状 9"/>
          <p:cNvSpPr/>
          <p:nvPr/>
        </p:nvSpPr>
        <p:spPr>
          <a:xfrm>
            <a:off x="6409440" y="4599720"/>
            <a:ext cx="520200" cy="711360"/>
          </a:xfrm>
          <a:custGeom>
            <a:gdLst>
              <a:gd name="textAreaLeft" fmla="*/ 0 w 520200"/>
              <a:gd name="textAreaRight" fmla="*/ 520560 w 520200"/>
              <a:gd name="textAreaTop" fmla="*/ 0 h 711360"/>
              <a:gd name="textAreaBottom" fmla="*/ 711720 h 711360"/>
            </a:gdLst>
            <a:rect l="textAreaLeft" t="textAreaTop" r="textAreaRight" b="textAreaBottom"/>
            <a:pathLst>
              <a:path w="922019" h="1261109">
                <a:moveTo>
                  <a:pt x="149542" y="969645"/>
                </a:moveTo>
                <a:lnTo>
                  <a:pt x="0" y="0"/>
                </a:lnTo>
                <a:lnTo>
                  <a:pt x="922020" y="1261110"/>
                </a:lnTo>
                <a:close/>
              </a:path>
            </a:pathLst>
          </a:custGeom>
          <a:gradFill rotWithShape="0">
            <a:gsLst>
              <a:gs pos="1000">
                <a:srgbClr val="91ACE0"/>
              </a:gs>
              <a:gs pos="92000">
                <a:srgbClr val="4874CB"/>
              </a:gs>
            </a:gsLst>
            <a:lin ang="9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任意多边形: 形状 10"/>
          <p:cNvSpPr/>
          <p:nvPr/>
        </p:nvSpPr>
        <p:spPr>
          <a:xfrm>
            <a:off x="6493680" y="5147280"/>
            <a:ext cx="435600" cy="873360"/>
          </a:xfrm>
          <a:custGeom>
            <a:gdLst>
              <a:gd name="textAreaLeft" fmla="*/ 0 w 435600"/>
              <a:gd name="textAreaRight" fmla="*/ 435960 w 43560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772477" h="1547812">
                <a:moveTo>
                  <a:pt x="0" y="0"/>
                </a:moveTo>
                <a:lnTo>
                  <a:pt x="772477" y="291465"/>
                </a:lnTo>
                <a:lnTo>
                  <a:pt x="64770" y="1547812"/>
                </a:lnTo>
                <a:close/>
              </a:path>
            </a:pathLst>
          </a:custGeom>
          <a:gradFill rotWithShape="0">
            <a:gsLst>
              <a:gs pos="28000">
                <a:srgbClr val="2E54A1"/>
              </a:gs>
              <a:gs pos="100000">
                <a:srgbClr val="7F9EDB"/>
              </a:gs>
            </a:gsLst>
            <a:lin ang="21594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任意多边形: 形状 11"/>
          <p:cNvSpPr/>
          <p:nvPr/>
        </p:nvSpPr>
        <p:spPr>
          <a:xfrm>
            <a:off x="5615640" y="4599720"/>
            <a:ext cx="877680" cy="546840"/>
          </a:xfrm>
          <a:custGeom>
            <a:gdLst>
              <a:gd name="textAreaLeft" fmla="*/ 0 w 877680"/>
              <a:gd name="textAreaRight" fmla="*/ 878040 w 877680"/>
              <a:gd name="textAreaTop" fmla="*/ 0 h 546840"/>
              <a:gd name="textAreaBottom" fmla="*/ 547200 h 546840"/>
            </a:gdLst>
            <a:rect l="textAreaLeft" t="textAreaTop" r="textAreaRight" b="textAreaBottom"/>
            <a:pathLst>
              <a:path w="1555432" h="969644">
                <a:moveTo>
                  <a:pt x="0" y="372428"/>
                </a:moveTo>
                <a:lnTo>
                  <a:pt x="1405890" y="0"/>
                </a:lnTo>
                <a:lnTo>
                  <a:pt x="1555433" y="969645"/>
                </a:lnTo>
                <a:close/>
              </a:path>
            </a:pathLst>
          </a:custGeom>
          <a:gradFill rotWithShape="0">
            <a:gsLst>
              <a:gs pos="0">
                <a:srgbClr val="9AB3E2"/>
              </a:gs>
              <a:gs pos="100000">
                <a:srgbClr val="4874CB"/>
              </a:gs>
            </a:gsLst>
            <a:lin ang="7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任意多边形: 形状 12"/>
          <p:cNvSpPr/>
          <p:nvPr/>
        </p:nvSpPr>
        <p:spPr>
          <a:xfrm>
            <a:off x="5615640" y="4809960"/>
            <a:ext cx="877680" cy="914760"/>
          </a:xfrm>
          <a:custGeom>
            <a:gdLst>
              <a:gd name="textAreaLeft" fmla="*/ 0 w 877680"/>
              <a:gd name="textAreaRight" fmla="*/ 878040 w 87768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1555432" h="1621155">
                <a:moveTo>
                  <a:pt x="0" y="0"/>
                </a:moveTo>
                <a:lnTo>
                  <a:pt x="1555433" y="597218"/>
                </a:lnTo>
                <a:lnTo>
                  <a:pt x="169545" y="1621155"/>
                </a:lnTo>
                <a:close/>
              </a:path>
            </a:pathLst>
          </a:custGeom>
          <a:gradFill rotWithShape="0">
            <a:gsLst>
              <a:gs pos="0">
                <a:srgbClr val="BDCDEC"/>
              </a:gs>
              <a:gs pos="100000">
                <a:srgbClr val="7294D7"/>
              </a:gs>
            </a:gsLst>
            <a:lin ang="27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椭圆 13"/>
          <p:cNvSpPr/>
          <p:nvPr/>
        </p:nvSpPr>
        <p:spPr>
          <a:xfrm rot="20464799">
            <a:off x="4704120" y="5119920"/>
            <a:ext cx="2864160" cy="597960"/>
          </a:xfrm>
          <a:prstGeom prst="ellipse">
            <a:avLst/>
          </a:prstGeom>
          <a:noFill/>
          <a:ln w="9525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椭圆 14"/>
          <p:cNvSpPr/>
          <p:nvPr/>
        </p:nvSpPr>
        <p:spPr>
          <a:xfrm rot="997800">
            <a:off x="4816080" y="5119920"/>
            <a:ext cx="2639880" cy="597960"/>
          </a:xfrm>
          <a:prstGeom prst="ellipse">
            <a:avLst/>
          </a:prstGeom>
          <a:noFill/>
          <a:ln w="19050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椭圆 15"/>
          <p:cNvSpPr/>
          <p:nvPr/>
        </p:nvSpPr>
        <p:spPr>
          <a:xfrm rot="19669200">
            <a:off x="4622400" y="5120280"/>
            <a:ext cx="2864160" cy="597960"/>
          </a:xfrm>
          <a:prstGeom prst="ellipse">
            <a:avLst/>
          </a:prstGeom>
          <a:noFill/>
          <a:ln w="19050">
            <a:solidFill>
              <a:srgbClr val="91ACE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975360" y="53078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椭圆 19"/>
          <p:cNvSpPr/>
          <p:nvPr/>
        </p:nvSpPr>
        <p:spPr>
          <a:xfrm>
            <a:off x="6339240" y="57272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DAE3F5"/>
              </a:gs>
              <a:gs pos="100000">
                <a:srgbClr val="4874CB"/>
              </a:gs>
            </a:gsLst>
            <a:lin ang="27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任意多边形: 形状 21"/>
          <p:cNvSpPr/>
          <p:nvPr/>
        </p:nvSpPr>
        <p:spPr>
          <a:xfrm>
            <a:off x="968400" y="4184280"/>
            <a:ext cx="10253520" cy="2031840"/>
          </a:xfrm>
          <a:custGeom>
            <a:gdLst>
              <a:gd name="textAreaLeft" fmla="*/ 0 w 10253520"/>
              <a:gd name="textAreaRight" fmla="*/ 10253880 w 1025352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noFill/>
          <a:ln w="15875">
            <a:solidFill>
              <a:srgbClr val="B6C7EA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椭圆 85"/>
          <p:cNvSpPr/>
          <p:nvPr/>
        </p:nvSpPr>
        <p:spPr>
          <a:xfrm>
            <a:off x="223740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椭圆 86"/>
          <p:cNvSpPr/>
          <p:nvPr/>
        </p:nvSpPr>
        <p:spPr>
          <a:xfrm>
            <a:off x="226584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153" name="直接连接符 82"/>
          <p:cNvCxnSpPr/>
          <p:nvPr/>
        </p:nvCxnSpPr>
        <p:spPr>
          <a:xfrm flipV="1">
            <a:off x="231264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154" name="椭圆 93"/>
          <p:cNvSpPr/>
          <p:nvPr/>
        </p:nvSpPr>
        <p:spPr>
          <a:xfrm>
            <a:off x="980568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椭圆 94"/>
          <p:cNvSpPr/>
          <p:nvPr/>
        </p:nvSpPr>
        <p:spPr>
          <a:xfrm>
            <a:off x="983412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156" name="直接连接符 90"/>
          <p:cNvCxnSpPr/>
          <p:nvPr/>
        </p:nvCxnSpPr>
        <p:spPr>
          <a:xfrm flipV="1">
            <a:off x="988092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157" name="椭圆 102"/>
          <p:cNvSpPr/>
          <p:nvPr/>
        </p:nvSpPr>
        <p:spPr>
          <a:xfrm>
            <a:off x="476028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椭圆 103"/>
          <p:cNvSpPr/>
          <p:nvPr/>
        </p:nvSpPr>
        <p:spPr>
          <a:xfrm>
            <a:off x="478872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159" name="直接连接符 99"/>
          <p:cNvCxnSpPr/>
          <p:nvPr/>
        </p:nvCxnSpPr>
        <p:spPr>
          <a:xfrm flipV="1">
            <a:off x="483516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160" name="椭圆 110"/>
          <p:cNvSpPr/>
          <p:nvPr/>
        </p:nvSpPr>
        <p:spPr>
          <a:xfrm>
            <a:off x="728280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椭圆 111"/>
          <p:cNvSpPr/>
          <p:nvPr/>
        </p:nvSpPr>
        <p:spPr>
          <a:xfrm>
            <a:off x="731124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162" name="直接连接符 107"/>
          <p:cNvCxnSpPr/>
          <p:nvPr/>
        </p:nvCxnSpPr>
        <p:spPr>
          <a:xfrm flipV="1">
            <a:off x="735804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安全和安宁在煤矿中的体现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煤矿工作环境恶劣，安全和安宁更显重要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矿工们对安全和安宁的需求与其他行业有所不同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需求差异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7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94" name="Picture 5"/>
          <p:cNvSpPr/>
          <p:nvPr/>
        </p:nvSpPr>
        <p:spPr>
          <a:xfrm>
            <a:off x="8341920" y="308520"/>
            <a:ext cx="3480120" cy="348012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安全和安宁对工作效率的影响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保障煤矿安全和安宁是提高生产效率的重要保障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安全和安宁的缺失会影响矿工的工作状态和效率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8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209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2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4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5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1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1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提升煤矿安全管理水平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为了提升煤矿安全管理水平，需要定期进行安全演练和培训，建立健全的安全管理体系，加强设备维护保养，严格执行安全操作规程。只有如此，我们才能确保煤矿生产安全和员工的安宁。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4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474480" y="28368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title" idx="4294967295"/>
          </p:nvPr>
        </p:nvSpPr>
        <p:spPr>
          <a:xfrm>
            <a:off x="354240" y="2275920"/>
            <a:ext cx="6004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第二章 煤矿安全管理的现状与挑战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煤矿事故频发的原因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煤矿存在着许多安全隐患和管理漏洞，矿主对安全管理重视不足，导致事故频发。这些问题严重影响了煤矿的安全生产。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6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煤矿安全管理制度存在的问题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9" name="content.1.subtitle"/>
          <p:cNvSpPr/>
          <p:nvPr/>
        </p:nvSpPr>
        <p:spPr>
          <a:xfrm>
            <a:off x="633600" y="227628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1.title"/>
          <p:cNvSpPr/>
          <p:nvPr/>
        </p:nvSpPr>
        <p:spPr>
          <a:xfrm>
            <a:off x="184320" y="162504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煤矿安全管理制度不够完善，执行不到位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7156800" y="237924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6590160" y="162504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盲目追求利润、纵容违规行为等问题严重影响煤矿安全管理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subtitle"/>
          <p:cNvSpPr/>
          <p:nvPr/>
        </p:nvSpPr>
        <p:spPr>
          <a:xfrm>
            <a:off x="3819240" y="23792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title"/>
          <p:cNvSpPr/>
          <p:nvPr/>
        </p:nvSpPr>
        <p:spPr>
          <a:xfrm>
            <a:off x="3350880" y="162504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subtitle"/>
          <p:cNvSpPr/>
          <p:nvPr/>
        </p:nvSpPr>
        <p:spPr>
          <a:xfrm>
            <a:off x="9835920" y="237924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4.title"/>
          <p:cNvSpPr/>
          <p:nvPr/>
        </p:nvSpPr>
        <p:spPr>
          <a:xfrm>
            <a:off x="9522000" y="162504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7" name="Group 14"/>
          <p:cNvGrpSpPr/>
          <p:nvPr/>
        </p:nvGrpSpPr>
        <p:grpSpPr>
          <a:xfrm>
            <a:off x="248400" y="281160"/>
            <a:ext cx="576360" cy="474840"/>
            <a:chOff x="248400" y="281160"/>
            <a:chExt cx="576360" cy="474840"/>
          </a:xfrm>
        </p:grpSpPr>
        <p:sp>
          <p:nvSpPr>
            <p:cNvPr id="298" name="AutoShape 15"/>
            <p:cNvSpPr/>
            <p:nvPr/>
          </p:nvSpPr>
          <p:spPr>
            <a:xfrm>
              <a:off x="248400" y="281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16"/>
            <p:cNvSpPr/>
            <p:nvPr/>
          </p:nvSpPr>
          <p:spPr>
            <a:xfrm>
              <a:off x="382680" y="288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10120" y="290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33960" y="299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51680" y="295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248400" y="408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382680" y="415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10120" y="417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33960" y="426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51680" y="422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248400" y="535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382680" y="542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10120" y="544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33960" y="554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51680" y="549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248400" y="662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382680" y="669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10120" y="671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33960" y="681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51680" y="677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18" name="任意多边形: 形状 17"/>
          <p:cNvSpPr/>
          <p:nvPr/>
        </p:nvSpPr>
        <p:spPr>
          <a:xfrm>
            <a:off x="968400" y="4754520"/>
            <a:ext cx="9975600" cy="2031840"/>
          </a:xfrm>
          <a:custGeom>
            <a:gdLst>
              <a:gd name="textAreaLeft" fmla="*/ 0 w 9975600"/>
              <a:gd name="textAreaRight" fmla="*/ 9975960 w 997560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gradFill rotWithShape="0">
            <a:gsLst>
              <a:gs pos="0">
                <a:srgbClr val="4874CB">
                  <a:alpha val="15000"/>
                </a:srgbClr>
              </a:gs>
              <a:gs pos="100000">
                <a:srgbClr val="4874CB">
                  <a:alpha val="0"/>
                </a:srgbClr>
              </a:gs>
            </a:gsLst>
            <a:lin ang="5400000"/>
          </a:gradFill>
          <a:ln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任意多边形: 形状 4"/>
          <p:cNvSpPr/>
          <p:nvPr/>
        </p:nvSpPr>
        <p:spPr>
          <a:xfrm>
            <a:off x="5711400" y="5725440"/>
            <a:ext cx="818280" cy="414000"/>
          </a:xfrm>
          <a:custGeom>
            <a:gdLst>
              <a:gd name="textAreaLeft" fmla="*/ 0 w 818280"/>
              <a:gd name="textAreaRight" fmla="*/ 818640 w 818280"/>
              <a:gd name="textAreaTop" fmla="*/ 0 h 414000"/>
              <a:gd name="textAreaBottom" fmla="*/ 414360 h 414000"/>
            </a:gdLst>
            <a:rect l="textAreaLeft" t="textAreaTop" r="textAreaRight" b="textAreaBottom"/>
            <a:pathLst>
              <a:path w="1450657" h="734377">
                <a:moveTo>
                  <a:pt x="1450658" y="523875"/>
                </a:moveTo>
                <a:lnTo>
                  <a:pt x="161925" y="734377"/>
                </a:lnTo>
                <a:lnTo>
                  <a:pt x="0" y="0"/>
                </a:lnTo>
                <a:close/>
              </a:path>
            </a:pathLst>
          </a:custGeom>
          <a:gradFill rotWithShape="0">
            <a:gsLst>
              <a:gs pos="1000">
                <a:srgbClr val="7093D6"/>
              </a:gs>
              <a:gs pos="78000">
                <a:srgbClr val="3766C3"/>
              </a:gs>
            </a:gsLst>
            <a:lin ang="16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0" name="任意多边形: 形状 5"/>
          <p:cNvSpPr/>
          <p:nvPr/>
        </p:nvSpPr>
        <p:spPr>
          <a:xfrm>
            <a:off x="5266440" y="5449320"/>
            <a:ext cx="536040" cy="690120"/>
          </a:xfrm>
          <a:custGeom>
            <a:gdLst>
              <a:gd name="textAreaLeft" fmla="*/ 0 w 536040"/>
              <a:gd name="textAreaRight" fmla="*/ 536400 w 536040"/>
              <a:gd name="textAreaTop" fmla="*/ 0 h 690120"/>
              <a:gd name="textAreaBottom" fmla="*/ 690480 h 690120"/>
            </a:gdLst>
            <a:rect l="textAreaLeft" t="textAreaTop" r="textAreaRight" b="textAreaBottom"/>
            <a:pathLst>
              <a:path w="950594" h="1223009">
                <a:moveTo>
                  <a:pt x="0" y="0"/>
                </a:moveTo>
                <a:lnTo>
                  <a:pt x="788670" y="488633"/>
                </a:lnTo>
                <a:lnTo>
                  <a:pt x="950595" y="1223010"/>
                </a:lnTo>
                <a:close/>
              </a:path>
            </a:pathLst>
          </a:custGeom>
          <a:gradFill rotWithShape="0">
            <a:gsLst>
              <a:gs pos="19000">
                <a:srgbClr val="91ACE0"/>
              </a:gs>
              <a:gs pos="92000">
                <a:srgbClr val="4874CB"/>
              </a:gs>
            </a:gsLst>
            <a:lin ang="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1" name="任意多边形: 形状 6"/>
          <p:cNvSpPr/>
          <p:nvPr/>
        </p:nvSpPr>
        <p:spPr>
          <a:xfrm>
            <a:off x="5266440" y="4809960"/>
            <a:ext cx="444960" cy="914760"/>
          </a:xfrm>
          <a:custGeom>
            <a:gdLst>
              <a:gd name="textAreaLeft" fmla="*/ 0 w 444960"/>
              <a:gd name="textAreaRight" fmla="*/ 445320 w 44496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788670" h="1621155">
                <a:moveTo>
                  <a:pt x="0" y="1132523"/>
                </a:moveTo>
                <a:lnTo>
                  <a:pt x="619125" y="0"/>
                </a:lnTo>
                <a:lnTo>
                  <a:pt x="788670" y="1621155"/>
                </a:lnTo>
                <a:close/>
              </a:path>
            </a:pathLst>
          </a:custGeom>
          <a:gradFill rotWithShape="0">
            <a:gsLst>
              <a:gs pos="0">
                <a:srgbClr val="A4BAE5"/>
              </a:gs>
              <a:gs pos="100000">
                <a:srgbClr val="6287D2"/>
              </a:gs>
            </a:gsLst>
            <a:lin ang="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2" name="任意多边形: 形状 7"/>
          <p:cNvSpPr/>
          <p:nvPr/>
        </p:nvSpPr>
        <p:spPr>
          <a:xfrm>
            <a:off x="5711400" y="5147280"/>
            <a:ext cx="818280" cy="873360"/>
          </a:xfrm>
          <a:custGeom>
            <a:gdLst>
              <a:gd name="textAreaLeft" fmla="*/ 0 w 818280"/>
              <a:gd name="textAreaRight" fmla="*/ 818640 w 81828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1450657" h="1547812">
                <a:moveTo>
                  <a:pt x="1385888" y="0"/>
                </a:moveTo>
                <a:lnTo>
                  <a:pt x="1450658" y="1547812"/>
                </a:lnTo>
                <a:lnTo>
                  <a:pt x="0" y="1023938"/>
                </a:lnTo>
                <a:close/>
              </a:path>
            </a:pathLst>
          </a:custGeom>
          <a:gradFill rotWithShape="0">
            <a:gsLst>
              <a:gs pos="36000">
                <a:srgbClr val="2E54A1"/>
              </a:gs>
              <a:gs pos="100000">
                <a:srgbClr val="7F9EDB"/>
              </a:gs>
            </a:gsLst>
            <a:lin ang="18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3" name="任意多边形: 形状 9"/>
          <p:cNvSpPr/>
          <p:nvPr/>
        </p:nvSpPr>
        <p:spPr>
          <a:xfrm>
            <a:off x="6409440" y="4599720"/>
            <a:ext cx="520200" cy="711360"/>
          </a:xfrm>
          <a:custGeom>
            <a:gdLst>
              <a:gd name="textAreaLeft" fmla="*/ 0 w 520200"/>
              <a:gd name="textAreaRight" fmla="*/ 520560 w 520200"/>
              <a:gd name="textAreaTop" fmla="*/ 0 h 711360"/>
              <a:gd name="textAreaBottom" fmla="*/ 711720 h 711360"/>
            </a:gdLst>
            <a:rect l="textAreaLeft" t="textAreaTop" r="textAreaRight" b="textAreaBottom"/>
            <a:pathLst>
              <a:path w="922019" h="1261109">
                <a:moveTo>
                  <a:pt x="149542" y="969645"/>
                </a:moveTo>
                <a:lnTo>
                  <a:pt x="0" y="0"/>
                </a:lnTo>
                <a:lnTo>
                  <a:pt x="922020" y="1261110"/>
                </a:lnTo>
                <a:close/>
              </a:path>
            </a:pathLst>
          </a:custGeom>
          <a:gradFill rotWithShape="0">
            <a:gsLst>
              <a:gs pos="1000">
                <a:srgbClr val="91ACE0"/>
              </a:gs>
              <a:gs pos="92000">
                <a:srgbClr val="4874CB"/>
              </a:gs>
            </a:gsLst>
            <a:lin ang="9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4" name="任意多边形: 形状 10"/>
          <p:cNvSpPr/>
          <p:nvPr/>
        </p:nvSpPr>
        <p:spPr>
          <a:xfrm>
            <a:off x="6493680" y="5147280"/>
            <a:ext cx="435600" cy="873360"/>
          </a:xfrm>
          <a:custGeom>
            <a:gdLst>
              <a:gd name="textAreaLeft" fmla="*/ 0 w 435600"/>
              <a:gd name="textAreaRight" fmla="*/ 435960 w 43560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772477" h="1547812">
                <a:moveTo>
                  <a:pt x="0" y="0"/>
                </a:moveTo>
                <a:lnTo>
                  <a:pt x="772477" y="291465"/>
                </a:lnTo>
                <a:lnTo>
                  <a:pt x="64770" y="1547812"/>
                </a:lnTo>
                <a:close/>
              </a:path>
            </a:pathLst>
          </a:custGeom>
          <a:gradFill rotWithShape="0">
            <a:gsLst>
              <a:gs pos="28000">
                <a:srgbClr val="2E54A1"/>
              </a:gs>
              <a:gs pos="100000">
                <a:srgbClr val="7F9EDB"/>
              </a:gs>
            </a:gsLst>
            <a:lin ang="21594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5" name="任意多边形: 形状 11"/>
          <p:cNvSpPr/>
          <p:nvPr/>
        </p:nvSpPr>
        <p:spPr>
          <a:xfrm>
            <a:off x="5615640" y="4599720"/>
            <a:ext cx="877680" cy="546840"/>
          </a:xfrm>
          <a:custGeom>
            <a:gdLst>
              <a:gd name="textAreaLeft" fmla="*/ 0 w 877680"/>
              <a:gd name="textAreaRight" fmla="*/ 878040 w 877680"/>
              <a:gd name="textAreaTop" fmla="*/ 0 h 546840"/>
              <a:gd name="textAreaBottom" fmla="*/ 547200 h 546840"/>
            </a:gdLst>
            <a:rect l="textAreaLeft" t="textAreaTop" r="textAreaRight" b="textAreaBottom"/>
            <a:pathLst>
              <a:path w="1555432" h="969644">
                <a:moveTo>
                  <a:pt x="0" y="372428"/>
                </a:moveTo>
                <a:lnTo>
                  <a:pt x="1405890" y="0"/>
                </a:lnTo>
                <a:lnTo>
                  <a:pt x="1555433" y="969645"/>
                </a:lnTo>
                <a:close/>
              </a:path>
            </a:pathLst>
          </a:custGeom>
          <a:gradFill rotWithShape="0">
            <a:gsLst>
              <a:gs pos="0">
                <a:srgbClr val="9AB3E2"/>
              </a:gs>
              <a:gs pos="100000">
                <a:srgbClr val="4874CB"/>
              </a:gs>
            </a:gsLst>
            <a:lin ang="7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6" name="任意多边形: 形状 12"/>
          <p:cNvSpPr/>
          <p:nvPr/>
        </p:nvSpPr>
        <p:spPr>
          <a:xfrm>
            <a:off x="5615640" y="4809960"/>
            <a:ext cx="877680" cy="914760"/>
          </a:xfrm>
          <a:custGeom>
            <a:gdLst>
              <a:gd name="textAreaLeft" fmla="*/ 0 w 877680"/>
              <a:gd name="textAreaRight" fmla="*/ 878040 w 87768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1555432" h="1621155">
                <a:moveTo>
                  <a:pt x="0" y="0"/>
                </a:moveTo>
                <a:lnTo>
                  <a:pt x="1555433" y="597218"/>
                </a:lnTo>
                <a:lnTo>
                  <a:pt x="169545" y="1621155"/>
                </a:lnTo>
                <a:close/>
              </a:path>
            </a:pathLst>
          </a:custGeom>
          <a:gradFill rotWithShape="0">
            <a:gsLst>
              <a:gs pos="0">
                <a:srgbClr val="BDCDEC"/>
              </a:gs>
              <a:gs pos="100000">
                <a:srgbClr val="7294D7"/>
              </a:gs>
            </a:gsLst>
            <a:lin ang="27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7" name="椭圆 13"/>
          <p:cNvSpPr/>
          <p:nvPr/>
        </p:nvSpPr>
        <p:spPr>
          <a:xfrm rot="20464799">
            <a:off x="4704120" y="5119920"/>
            <a:ext cx="2864160" cy="597960"/>
          </a:xfrm>
          <a:prstGeom prst="ellipse">
            <a:avLst/>
          </a:prstGeom>
          <a:noFill/>
          <a:ln w="9525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椭圆 14"/>
          <p:cNvSpPr/>
          <p:nvPr/>
        </p:nvSpPr>
        <p:spPr>
          <a:xfrm rot="997800">
            <a:off x="4816080" y="5119920"/>
            <a:ext cx="2639880" cy="597960"/>
          </a:xfrm>
          <a:prstGeom prst="ellipse">
            <a:avLst/>
          </a:prstGeom>
          <a:noFill/>
          <a:ln w="19050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9" name="椭圆 15"/>
          <p:cNvSpPr/>
          <p:nvPr/>
        </p:nvSpPr>
        <p:spPr>
          <a:xfrm rot="19669200">
            <a:off x="4622400" y="5120280"/>
            <a:ext cx="2864160" cy="597960"/>
          </a:xfrm>
          <a:prstGeom prst="ellipse">
            <a:avLst/>
          </a:prstGeom>
          <a:noFill/>
          <a:ln w="19050">
            <a:solidFill>
              <a:srgbClr val="91ACE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椭圆 18"/>
          <p:cNvSpPr/>
          <p:nvPr/>
        </p:nvSpPr>
        <p:spPr>
          <a:xfrm>
            <a:off x="6975360" y="53078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椭圆 19"/>
          <p:cNvSpPr/>
          <p:nvPr/>
        </p:nvSpPr>
        <p:spPr>
          <a:xfrm>
            <a:off x="6339240" y="57272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DAE3F5"/>
              </a:gs>
              <a:gs pos="100000">
                <a:srgbClr val="4874CB"/>
              </a:gs>
            </a:gsLst>
            <a:lin ang="27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2" name="任意多边形: 形状 21"/>
          <p:cNvSpPr/>
          <p:nvPr/>
        </p:nvSpPr>
        <p:spPr>
          <a:xfrm>
            <a:off x="968400" y="4184280"/>
            <a:ext cx="10253520" cy="2031840"/>
          </a:xfrm>
          <a:custGeom>
            <a:gdLst>
              <a:gd name="textAreaLeft" fmla="*/ 0 w 10253520"/>
              <a:gd name="textAreaRight" fmla="*/ 10253880 w 1025352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noFill/>
          <a:ln w="15875">
            <a:solidFill>
              <a:srgbClr val="B6C7EA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椭圆 85"/>
          <p:cNvSpPr/>
          <p:nvPr/>
        </p:nvSpPr>
        <p:spPr>
          <a:xfrm>
            <a:off x="223740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椭圆 86"/>
          <p:cNvSpPr/>
          <p:nvPr/>
        </p:nvSpPr>
        <p:spPr>
          <a:xfrm>
            <a:off x="226584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335" name="直接连接符 82"/>
          <p:cNvCxnSpPr/>
          <p:nvPr/>
        </p:nvCxnSpPr>
        <p:spPr>
          <a:xfrm flipV="1">
            <a:off x="231264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336" name="椭圆 93"/>
          <p:cNvSpPr/>
          <p:nvPr/>
        </p:nvSpPr>
        <p:spPr>
          <a:xfrm>
            <a:off x="980568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椭圆 94"/>
          <p:cNvSpPr/>
          <p:nvPr/>
        </p:nvSpPr>
        <p:spPr>
          <a:xfrm>
            <a:off x="983412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338" name="直接连接符 90"/>
          <p:cNvCxnSpPr/>
          <p:nvPr/>
        </p:nvCxnSpPr>
        <p:spPr>
          <a:xfrm flipV="1">
            <a:off x="988092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339" name="椭圆 102"/>
          <p:cNvSpPr/>
          <p:nvPr/>
        </p:nvSpPr>
        <p:spPr>
          <a:xfrm>
            <a:off x="476028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椭圆 103"/>
          <p:cNvSpPr/>
          <p:nvPr/>
        </p:nvSpPr>
        <p:spPr>
          <a:xfrm>
            <a:off x="478872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341" name="直接连接符 99"/>
          <p:cNvCxnSpPr/>
          <p:nvPr/>
        </p:nvCxnSpPr>
        <p:spPr>
          <a:xfrm flipV="1">
            <a:off x="483516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342" name="椭圆 110"/>
          <p:cNvSpPr/>
          <p:nvPr/>
        </p:nvSpPr>
        <p:spPr>
          <a:xfrm>
            <a:off x="728280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椭圆 111"/>
          <p:cNvSpPr/>
          <p:nvPr/>
        </p:nvSpPr>
        <p:spPr>
          <a:xfrm>
            <a:off x="731124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344" name="直接连接符 107"/>
          <p:cNvCxnSpPr/>
          <p:nvPr/>
        </p:nvCxnSpPr>
        <p:spPr>
          <a:xfrm flipV="1">
            <a:off x="735804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4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68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煤矿安全管理面临的挑战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技术更新导致管理模式需要不断改进，人员素质和教育水平对安全管理的要求不断提高。煤矿安全管理需要与时俱进，应对新的挑战。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icture 3"/>
          <p:cNvSpPr/>
          <p:nvPr/>
        </p:nvSpPr>
        <p:spPr>
          <a:xfrm>
            <a:off x="824760" y="2680200"/>
            <a:ext cx="3892680" cy="38926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煤矿安全管理的未来发展方向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3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强化监管，加大安全投入，提高矿工安全意识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6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9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借鉴国外煤矿安全管理经验，推动我国煤矿安全管理的进步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4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385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9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9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煤矿安全管理现状与挑战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煤矿存在许多安全隐患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管理模式需要不断改进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矿主对安全管理重视不足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管理漏洞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44" name="Picture 5"/>
          <p:cNvSpPr/>
          <p:nvPr/>
        </p:nvSpPr>
        <p:spPr>
          <a:xfrm>
            <a:off x="8341920" y="308520"/>
            <a:ext cx="3480120" cy="348012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/>
          </p:nvPr>
        </p:nvSpPr>
        <p:spPr>
          <a:xfrm>
            <a:off x="474480" y="28368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46" name="PlaceHolder 2"/>
          <p:cNvSpPr>
            <a:spLocks noGrp="1"/>
          </p:cNvSpPr>
          <p:nvPr>
            <p:ph type="title" idx="4294967295"/>
          </p:nvPr>
        </p:nvSpPr>
        <p:spPr>
          <a:xfrm>
            <a:off x="354240" y="2275920"/>
            <a:ext cx="6004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煤矿安全管理的关键因素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煤矿安全文化建设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树立安全第一的理念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倡导安全文化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促进自我保护意识的培养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提升矿工安全意识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5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79" name="Picture 5"/>
          <p:cNvSpPr/>
          <p:nvPr/>
        </p:nvSpPr>
        <p:spPr>
          <a:xfrm>
            <a:off x="8341920" y="308520"/>
            <a:ext cx="3480120" cy="348012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事故预防和应急预案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在煤矿安全管理中，制定科学的事故预防措施和应急预案至关重要。通过提高事故应急处理能力，可以有效减少损失。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icture 3"/>
          <p:cNvSpPr/>
          <p:nvPr/>
        </p:nvSpPr>
        <p:spPr>
          <a:xfrm>
            <a:off x="824760" y="2680200"/>
            <a:ext cx="3892680" cy="38926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人员培训与技能提升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7" name="content.1.subtitle"/>
          <p:cNvSpPr/>
          <p:nvPr/>
        </p:nvSpPr>
        <p:spPr>
          <a:xfrm>
            <a:off x="633600" y="227628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强调技能培训的重要性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1.title"/>
          <p:cNvSpPr/>
          <p:nvPr/>
        </p:nvSpPr>
        <p:spPr>
          <a:xfrm>
            <a:off x="184320" y="162504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content.2.subtitle"/>
          <p:cNvSpPr/>
          <p:nvPr/>
        </p:nvSpPr>
        <p:spPr>
          <a:xfrm>
            <a:off x="7156800" y="237924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提高矿工的安全意识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0" name="content.2.title"/>
          <p:cNvSpPr/>
          <p:nvPr/>
        </p:nvSpPr>
        <p:spPr>
          <a:xfrm>
            <a:off x="6590160" y="162504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安全教育培训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content.3.subtitle"/>
          <p:cNvSpPr/>
          <p:nvPr/>
        </p:nvSpPr>
        <p:spPr>
          <a:xfrm>
            <a:off x="3819240" y="23792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培养矿工的自我保护能力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content.3.title"/>
          <p:cNvSpPr/>
          <p:nvPr/>
        </p:nvSpPr>
        <p:spPr>
          <a:xfrm>
            <a:off x="3350880" y="162504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自我保护意识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content.4.subtitle"/>
          <p:cNvSpPr/>
          <p:nvPr/>
        </p:nvSpPr>
        <p:spPr>
          <a:xfrm>
            <a:off x="9835920" y="237924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content.4.title"/>
          <p:cNvSpPr/>
          <p:nvPr/>
        </p:nvSpPr>
        <p:spPr>
          <a:xfrm>
            <a:off x="9522000" y="162504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15" name="Group 14"/>
          <p:cNvGrpSpPr/>
          <p:nvPr/>
        </p:nvGrpSpPr>
        <p:grpSpPr>
          <a:xfrm>
            <a:off x="248400" y="281160"/>
            <a:ext cx="576360" cy="474840"/>
            <a:chOff x="248400" y="281160"/>
            <a:chExt cx="576360" cy="474840"/>
          </a:xfrm>
        </p:grpSpPr>
        <p:sp>
          <p:nvSpPr>
            <p:cNvPr id="516" name="AutoShape 15"/>
            <p:cNvSpPr/>
            <p:nvPr/>
          </p:nvSpPr>
          <p:spPr>
            <a:xfrm>
              <a:off x="248400" y="281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16"/>
            <p:cNvSpPr/>
            <p:nvPr/>
          </p:nvSpPr>
          <p:spPr>
            <a:xfrm>
              <a:off x="382680" y="288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17"/>
            <p:cNvSpPr/>
            <p:nvPr/>
          </p:nvSpPr>
          <p:spPr>
            <a:xfrm>
              <a:off x="510120" y="290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18"/>
            <p:cNvSpPr/>
            <p:nvPr/>
          </p:nvSpPr>
          <p:spPr>
            <a:xfrm>
              <a:off x="633960" y="299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0" name="AutoShape 19"/>
            <p:cNvSpPr/>
            <p:nvPr/>
          </p:nvSpPr>
          <p:spPr>
            <a:xfrm>
              <a:off x="751680" y="295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1" name="AutoShape 20"/>
            <p:cNvSpPr/>
            <p:nvPr/>
          </p:nvSpPr>
          <p:spPr>
            <a:xfrm>
              <a:off x="248400" y="408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2" name="AutoShape 21"/>
            <p:cNvSpPr/>
            <p:nvPr/>
          </p:nvSpPr>
          <p:spPr>
            <a:xfrm>
              <a:off x="382680" y="415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3" name="AutoShape 22"/>
            <p:cNvSpPr/>
            <p:nvPr/>
          </p:nvSpPr>
          <p:spPr>
            <a:xfrm>
              <a:off x="510120" y="417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4" name="AutoShape 23"/>
            <p:cNvSpPr/>
            <p:nvPr/>
          </p:nvSpPr>
          <p:spPr>
            <a:xfrm>
              <a:off x="633960" y="426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5" name="AutoShape 24"/>
            <p:cNvSpPr/>
            <p:nvPr/>
          </p:nvSpPr>
          <p:spPr>
            <a:xfrm>
              <a:off x="751680" y="422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6" name="AutoShape 25"/>
            <p:cNvSpPr/>
            <p:nvPr/>
          </p:nvSpPr>
          <p:spPr>
            <a:xfrm>
              <a:off x="248400" y="535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7" name="AutoShape 26"/>
            <p:cNvSpPr/>
            <p:nvPr/>
          </p:nvSpPr>
          <p:spPr>
            <a:xfrm>
              <a:off x="382680" y="542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8" name="AutoShape 27"/>
            <p:cNvSpPr/>
            <p:nvPr/>
          </p:nvSpPr>
          <p:spPr>
            <a:xfrm>
              <a:off x="510120" y="544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9" name="AutoShape 28"/>
            <p:cNvSpPr/>
            <p:nvPr/>
          </p:nvSpPr>
          <p:spPr>
            <a:xfrm>
              <a:off x="633960" y="554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0" name="AutoShape 29"/>
            <p:cNvSpPr/>
            <p:nvPr/>
          </p:nvSpPr>
          <p:spPr>
            <a:xfrm>
              <a:off x="751680" y="549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1" name="AutoShape 30"/>
            <p:cNvSpPr/>
            <p:nvPr/>
          </p:nvSpPr>
          <p:spPr>
            <a:xfrm>
              <a:off x="248400" y="662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31"/>
            <p:cNvSpPr/>
            <p:nvPr/>
          </p:nvSpPr>
          <p:spPr>
            <a:xfrm>
              <a:off x="382680" y="669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32"/>
            <p:cNvSpPr/>
            <p:nvPr/>
          </p:nvSpPr>
          <p:spPr>
            <a:xfrm>
              <a:off x="510120" y="671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33"/>
            <p:cNvSpPr/>
            <p:nvPr/>
          </p:nvSpPr>
          <p:spPr>
            <a:xfrm>
              <a:off x="633960" y="681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34"/>
            <p:cNvSpPr/>
            <p:nvPr/>
          </p:nvSpPr>
          <p:spPr>
            <a:xfrm>
              <a:off x="751680" y="677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36" name="任意多边形: 形状 17"/>
          <p:cNvSpPr/>
          <p:nvPr/>
        </p:nvSpPr>
        <p:spPr>
          <a:xfrm>
            <a:off x="968400" y="4754520"/>
            <a:ext cx="9975600" cy="2031840"/>
          </a:xfrm>
          <a:custGeom>
            <a:gdLst>
              <a:gd name="textAreaLeft" fmla="*/ 0 w 9975600"/>
              <a:gd name="textAreaRight" fmla="*/ 9975960 w 997560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gradFill rotWithShape="0">
            <a:gsLst>
              <a:gs pos="0">
                <a:srgbClr val="4874CB">
                  <a:alpha val="15000"/>
                </a:srgbClr>
              </a:gs>
              <a:gs pos="100000">
                <a:srgbClr val="4874CB">
                  <a:alpha val="0"/>
                </a:srgbClr>
              </a:gs>
            </a:gsLst>
            <a:lin ang="5400000"/>
          </a:gradFill>
          <a:ln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7" name="任意多边形: 形状 4"/>
          <p:cNvSpPr/>
          <p:nvPr/>
        </p:nvSpPr>
        <p:spPr>
          <a:xfrm>
            <a:off x="5711400" y="5725440"/>
            <a:ext cx="818280" cy="414000"/>
          </a:xfrm>
          <a:custGeom>
            <a:gdLst>
              <a:gd name="textAreaLeft" fmla="*/ 0 w 818280"/>
              <a:gd name="textAreaRight" fmla="*/ 818640 w 818280"/>
              <a:gd name="textAreaTop" fmla="*/ 0 h 414000"/>
              <a:gd name="textAreaBottom" fmla="*/ 414360 h 414000"/>
            </a:gdLst>
            <a:rect l="textAreaLeft" t="textAreaTop" r="textAreaRight" b="textAreaBottom"/>
            <a:pathLst>
              <a:path w="1450657" h="734377">
                <a:moveTo>
                  <a:pt x="1450658" y="523875"/>
                </a:moveTo>
                <a:lnTo>
                  <a:pt x="161925" y="734377"/>
                </a:lnTo>
                <a:lnTo>
                  <a:pt x="0" y="0"/>
                </a:lnTo>
                <a:close/>
              </a:path>
            </a:pathLst>
          </a:custGeom>
          <a:gradFill rotWithShape="0">
            <a:gsLst>
              <a:gs pos="1000">
                <a:srgbClr val="7093D6"/>
              </a:gs>
              <a:gs pos="78000">
                <a:srgbClr val="3766C3"/>
              </a:gs>
            </a:gsLst>
            <a:lin ang="16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38" name="任意多边形: 形状 5"/>
          <p:cNvSpPr/>
          <p:nvPr/>
        </p:nvSpPr>
        <p:spPr>
          <a:xfrm>
            <a:off x="5266440" y="5449320"/>
            <a:ext cx="536040" cy="690120"/>
          </a:xfrm>
          <a:custGeom>
            <a:gdLst>
              <a:gd name="textAreaLeft" fmla="*/ 0 w 536040"/>
              <a:gd name="textAreaRight" fmla="*/ 536400 w 536040"/>
              <a:gd name="textAreaTop" fmla="*/ 0 h 690120"/>
              <a:gd name="textAreaBottom" fmla="*/ 690480 h 690120"/>
            </a:gdLst>
            <a:rect l="textAreaLeft" t="textAreaTop" r="textAreaRight" b="textAreaBottom"/>
            <a:pathLst>
              <a:path w="950594" h="1223009">
                <a:moveTo>
                  <a:pt x="0" y="0"/>
                </a:moveTo>
                <a:lnTo>
                  <a:pt x="788670" y="488633"/>
                </a:lnTo>
                <a:lnTo>
                  <a:pt x="950595" y="1223010"/>
                </a:lnTo>
                <a:close/>
              </a:path>
            </a:pathLst>
          </a:custGeom>
          <a:gradFill rotWithShape="0">
            <a:gsLst>
              <a:gs pos="19000">
                <a:srgbClr val="91ACE0"/>
              </a:gs>
              <a:gs pos="92000">
                <a:srgbClr val="4874CB"/>
              </a:gs>
            </a:gsLst>
            <a:lin ang="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39" name="任意多边形: 形状 6"/>
          <p:cNvSpPr/>
          <p:nvPr/>
        </p:nvSpPr>
        <p:spPr>
          <a:xfrm>
            <a:off x="5266440" y="4809960"/>
            <a:ext cx="444960" cy="914760"/>
          </a:xfrm>
          <a:custGeom>
            <a:gdLst>
              <a:gd name="textAreaLeft" fmla="*/ 0 w 444960"/>
              <a:gd name="textAreaRight" fmla="*/ 445320 w 44496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788670" h="1621155">
                <a:moveTo>
                  <a:pt x="0" y="1132523"/>
                </a:moveTo>
                <a:lnTo>
                  <a:pt x="619125" y="0"/>
                </a:lnTo>
                <a:lnTo>
                  <a:pt x="788670" y="1621155"/>
                </a:lnTo>
                <a:close/>
              </a:path>
            </a:pathLst>
          </a:custGeom>
          <a:gradFill rotWithShape="0">
            <a:gsLst>
              <a:gs pos="0">
                <a:srgbClr val="A4BAE5"/>
              </a:gs>
              <a:gs pos="100000">
                <a:srgbClr val="6287D2"/>
              </a:gs>
            </a:gsLst>
            <a:lin ang="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0" name="任意多边形: 形状 7"/>
          <p:cNvSpPr/>
          <p:nvPr/>
        </p:nvSpPr>
        <p:spPr>
          <a:xfrm>
            <a:off x="5711400" y="5147280"/>
            <a:ext cx="818280" cy="873360"/>
          </a:xfrm>
          <a:custGeom>
            <a:gdLst>
              <a:gd name="textAreaLeft" fmla="*/ 0 w 818280"/>
              <a:gd name="textAreaRight" fmla="*/ 818640 w 81828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1450657" h="1547812">
                <a:moveTo>
                  <a:pt x="1385888" y="0"/>
                </a:moveTo>
                <a:lnTo>
                  <a:pt x="1450658" y="1547812"/>
                </a:lnTo>
                <a:lnTo>
                  <a:pt x="0" y="1023938"/>
                </a:lnTo>
                <a:close/>
              </a:path>
            </a:pathLst>
          </a:custGeom>
          <a:gradFill rotWithShape="0">
            <a:gsLst>
              <a:gs pos="36000">
                <a:srgbClr val="2E54A1"/>
              </a:gs>
              <a:gs pos="100000">
                <a:srgbClr val="7F9EDB"/>
              </a:gs>
            </a:gsLst>
            <a:lin ang="18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1" name="任意多边形: 形状 9"/>
          <p:cNvSpPr/>
          <p:nvPr/>
        </p:nvSpPr>
        <p:spPr>
          <a:xfrm>
            <a:off x="6409440" y="4599720"/>
            <a:ext cx="520200" cy="711360"/>
          </a:xfrm>
          <a:custGeom>
            <a:gdLst>
              <a:gd name="textAreaLeft" fmla="*/ 0 w 520200"/>
              <a:gd name="textAreaRight" fmla="*/ 520560 w 520200"/>
              <a:gd name="textAreaTop" fmla="*/ 0 h 711360"/>
              <a:gd name="textAreaBottom" fmla="*/ 711720 h 711360"/>
            </a:gdLst>
            <a:rect l="textAreaLeft" t="textAreaTop" r="textAreaRight" b="textAreaBottom"/>
            <a:pathLst>
              <a:path w="922019" h="1261109">
                <a:moveTo>
                  <a:pt x="149542" y="969645"/>
                </a:moveTo>
                <a:lnTo>
                  <a:pt x="0" y="0"/>
                </a:lnTo>
                <a:lnTo>
                  <a:pt x="922020" y="1261110"/>
                </a:lnTo>
                <a:close/>
              </a:path>
            </a:pathLst>
          </a:custGeom>
          <a:gradFill rotWithShape="0">
            <a:gsLst>
              <a:gs pos="1000">
                <a:srgbClr val="91ACE0"/>
              </a:gs>
              <a:gs pos="92000">
                <a:srgbClr val="4874CB"/>
              </a:gs>
            </a:gsLst>
            <a:lin ang="96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2" name="任意多边形: 形状 10"/>
          <p:cNvSpPr/>
          <p:nvPr/>
        </p:nvSpPr>
        <p:spPr>
          <a:xfrm>
            <a:off x="6493680" y="5147280"/>
            <a:ext cx="435600" cy="873360"/>
          </a:xfrm>
          <a:custGeom>
            <a:gdLst>
              <a:gd name="textAreaLeft" fmla="*/ 0 w 435600"/>
              <a:gd name="textAreaRight" fmla="*/ 435960 w 435600"/>
              <a:gd name="textAreaTop" fmla="*/ 0 h 873360"/>
              <a:gd name="textAreaBottom" fmla="*/ 873720 h 873360"/>
            </a:gdLst>
            <a:rect l="textAreaLeft" t="textAreaTop" r="textAreaRight" b="textAreaBottom"/>
            <a:pathLst>
              <a:path w="772477" h="1547812">
                <a:moveTo>
                  <a:pt x="0" y="0"/>
                </a:moveTo>
                <a:lnTo>
                  <a:pt x="772477" y="291465"/>
                </a:lnTo>
                <a:lnTo>
                  <a:pt x="64770" y="1547812"/>
                </a:lnTo>
                <a:close/>
              </a:path>
            </a:pathLst>
          </a:custGeom>
          <a:gradFill rotWithShape="0">
            <a:gsLst>
              <a:gs pos="28000">
                <a:srgbClr val="2E54A1"/>
              </a:gs>
              <a:gs pos="100000">
                <a:srgbClr val="7F9EDB"/>
              </a:gs>
            </a:gsLst>
            <a:lin ang="21594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3" name="任意多边形: 形状 11"/>
          <p:cNvSpPr/>
          <p:nvPr/>
        </p:nvSpPr>
        <p:spPr>
          <a:xfrm>
            <a:off x="5615640" y="4599720"/>
            <a:ext cx="877680" cy="546840"/>
          </a:xfrm>
          <a:custGeom>
            <a:gdLst>
              <a:gd name="textAreaLeft" fmla="*/ 0 w 877680"/>
              <a:gd name="textAreaRight" fmla="*/ 878040 w 877680"/>
              <a:gd name="textAreaTop" fmla="*/ 0 h 546840"/>
              <a:gd name="textAreaBottom" fmla="*/ 547200 h 546840"/>
            </a:gdLst>
            <a:rect l="textAreaLeft" t="textAreaTop" r="textAreaRight" b="textAreaBottom"/>
            <a:pathLst>
              <a:path w="1555432" h="969644">
                <a:moveTo>
                  <a:pt x="0" y="372428"/>
                </a:moveTo>
                <a:lnTo>
                  <a:pt x="1405890" y="0"/>
                </a:lnTo>
                <a:lnTo>
                  <a:pt x="1555433" y="969645"/>
                </a:lnTo>
                <a:close/>
              </a:path>
            </a:pathLst>
          </a:custGeom>
          <a:gradFill rotWithShape="0">
            <a:gsLst>
              <a:gs pos="0">
                <a:srgbClr val="9AB3E2"/>
              </a:gs>
              <a:gs pos="100000">
                <a:srgbClr val="4874CB"/>
              </a:gs>
            </a:gsLst>
            <a:lin ang="72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4" name="任意多边形: 形状 12"/>
          <p:cNvSpPr/>
          <p:nvPr/>
        </p:nvSpPr>
        <p:spPr>
          <a:xfrm>
            <a:off x="5615640" y="4809960"/>
            <a:ext cx="877680" cy="914760"/>
          </a:xfrm>
          <a:custGeom>
            <a:gdLst>
              <a:gd name="textAreaLeft" fmla="*/ 0 w 877680"/>
              <a:gd name="textAreaRight" fmla="*/ 878040 w 877680"/>
              <a:gd name="textAreaTop" fmla="*/ 0 h 914760"/>
              <a:gd name="textAreaBottom" fmla="*/ 915120 h 914760"/>
            </a:gdLst>
            <a:rect l="textAreaLeft" t="textAreaTop" r="textAreaRight" b="textAreaBottom"/>
            <a:pathLst>
              <a:path w="1555432" h="1621155">
                <a:moveTo>
                  <a:pt x="0" y="0"/>
                </a:moveTo>
                <a:lnTo>
                  <a:pt x="1555433" y="597218"/>
                </a:lnTo>
                <a:lnTo>
                  <a:pt x="169545" y="1621155"/>
                </a:lnTo>
                <a:close/>
              </a:path>
            </a:pathLst>
          </a:custGeom>
          <a:gradFill rotWithShape="0">
            <a:gsLst>
              <a:gs pos="0">
                <a:srgbClr val="BDCDEC"/>
              </a:gs>
              <a:gs pos="100000">
                <a:srgbClr val="7294D7"/>
              </a:gs>
            </a:gsLst>
            <a:lin ang="2700000"/>
          </a:gradFill>
          <a:ln w="48331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545" name="椭圆 13"/>
          <p:cNvSpPr/>
          <p:nvPr/>
        </p:nvSpPr>
        <p:spPr>
          <a:xfrm rot="20464799">
            <a:off x="4704120" y="5119920"/>
            <a:ext cx="2864160" cy="597960"/>
          </a:xfrm>
          <a:prstGeom prst="ellipse">
            <a:avLst/>
          </a:prstGeom>
          <a:noFill/>
          <a:ln w="9525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46" name="椭圆 14"/>
          <p:cNvSpPr/>
          <p:nvPr/>
        </p:nvSpPr>
        <p:spPr>
          <a:xfrm rot="997800">
            <a:off x="4816080" y="5119920"/>
            <a:ext cx="2639880" cy="597960"/>
          </a:xfrm>
          <a:prstGeom prst="ellipse">
            <a:avLst/>
          </a:prstGeom>
          <a:noFill/>
          <a:ln w="19050">
            <a:solidFill>
              <a:srgbClr val="4874C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47" name="椭圆 15"/>
          <p:cNvSpPr/>
          <p:nvPr/>
        </p:nvSpPr>
        <p:spPr>
          <a:xfrm rot="19669200">
            <a:off x="4622400" y="5120280"/>
            <a:ext cx="2864160" cy="597960"/>
          </a:xfrm>
          <a:prstGeom prst="ellipse">
            <a:avLst/>
          </a:prstGeom>
          <a:noFill/>
          <a:ln w="19050">
            <a:solidFill>
              <a:srgbClr val="91ACE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48" name="椭圆 18"/>
          <p:cNvSpPr/>
          <p:nvPr/>
        </p:nvSpPr>
        <p:spPr>
          <a:xfrm>
            <a:off x="6975360" y="53078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49" name="椭圆 19"/>
          <p:cNvSpPr/>
          <p:nvPr/>
        </p:nvSpPr>
        <p:spPr>
          <a:xfrm>
            <a:off x="6339240" y="5727240"/>
            <a:ext cx="111240" cy="111240"/>
          </a:xfrm>
          <a:prstGeom prst="ellipse">
            <a:avLst/>
          </a:prstGeom>
          <a:gradFill rotWithShape="0">
            <a:gsLst>
              <a:gs pos="1000">
                <a:srgbClr val="DAE3F5"/>
              </a:gs>
              <a:gs pos="100000">
                <a:srgbClr val="4874CB"/>
              </a:gs>
            </a:gsLst>
            <a:lin ang="27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33840" rIns="90000" bIns="338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0" name="任意多边形: 形状 21"/>
          <p:cNvSpPr/>
          <p:nvPr/>
        </p:nvSpPr>
        <p:spPr>
          <a:xfrm>
            <a:off x="968400" y="4184280"/>
            <a:ext cx="10253520" cy="2031840"/>
          </a:xfrm>
          <a:custGeom>
            <a:gdLst>
              <a:gd name="textAreaLeft" fmla="*/ 0 w 10253520"/>
              <a:gd name="textAreaRight" fmla="*/ 10253880 w 10253520"/>
              <a:gd name="textAreaTop" fmla="*/ 0 h 2031840"/>
              <a:gd name="textAreaBottom" fmla="*/ 2032200 h 2031840"/>
            </a:gdLst>
            <a:rect l="textAreaLeft" t="textAreaTop" r="textAreaRight" b="textAreaBottom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noFill/>
          <a:ln w="15875">
            <a:solidFill>
              <a:srgbClr val="B6C7EA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1" name="椭圆 85"/>
          <p:cNvSpPr/>
          <p:nvPr/>
        </p:nvSpPr>
        <p:spPr>
          <a:xfrm>
            <a:off x="223740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2" name="椭圆 86"/>
          <p:cNvSpPr/>
          <p:nvPr/>
        </p:nvSpPr>
        <p:spPr>
          <a:xfrm>
            <a:off x="226584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553" name="直接连接符 82"/>
          <p:cNvCxnSpPr/>
          <p:nvPr/>
        </p:nvCxnSpPr>
        <p:spPr>
          <a:xfrm flipV="1">
            <a:off x="231264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554" name="椭圆 93"/>
          <p:cNvSpPr/>
          <p:nvPr/>
        </p:nvSpPr>
        <p:spPr>
          <a:xfrm>
            <a:off x="9805680" y="4902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5" name="椭圆 94"/>
          <p:cNvSpPr/>
          <p:nvPr/>
        </p:nvSpPr>
        <p:spPr>
          <a:xfrm>
            <a:off x="9834120" y="493020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556" name="直接连接符 90"/>
          <p:cNvCxnSpPr/>
          <p:nvPr/>
        </p:nvCxnSpPr>
        <p:spPr>
          <a:xfrm flipV="1">
            <a:off x="9880920" y="4244040"/>
            <a:ext cx="360" cy="65772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557" name="椭圆 102"/>
          <p:cNvSpPr/>
          <p:nvPr/>
        </p:nvSpPr>
        <p:spPr>
          <a:xfrm>
            <a:off x="476028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58" name="椭圆 103"/>
          <p:cNvSpPr/>
          <p:nvPr/>
        </p:nvSpPr>
        <p:spPr>
          <a:xfrm>
            <a:off x="478872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559" name="直接连接符 99"/>
          <p:cNvCxnSpPr/>
          <p:nvPr/>
        </p:nvCxnSpPr>
        <p:spPr>
          <a:xfrm flipV="1">
            <a:off x="483516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  <p:sp>
        <p:nvSpPr>
          <p:cNvPr id="560" name="椭圆 110"/>
          <p:cNvSpPr/>
          <p:nvPr/>
        </p:nvSpPr>
        <p:spPr>
          <a:xfrm>
            <a:off x="7282800" y="4173120"/>
            <a:ext cx="147960" cy="147960"/>
          </a:xfrm>
          <a:prstGeom prst="ellipse">
            <a:avLst/>
          </a:prstGeom>
          <a:solidFill>
            <a:srgbClr val="FFFFFF"/>
          </a:solidFill>
          <a:ln w="3175">
            <a:solidFill>
              <a:srgbClr val="4874CB"/>
            </a:solidFill>
          </a:ln>
          <a:effectLst>
            <a:outerShdw blurRad="6336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1" name="椭圆 111"/>
          <p:cNvSpPr/>
          <p:nvPr/>
        </p:nvSpPr>
        <p:spPr>
          <a:xfrm>
            <a:off x="7311240" y="4201560"/>
            <a:ext cx="91080" cy="91080"/>
          </a:xfrm>
          <a:prstGeom prst="ellipse">
            <a:avLst/>
          </a:prstGeom>
          <a:gradFill rotWithShape="0">
            <a:gsLst>
              <a:gs pos="1000">
                <a:srgbClr val="2E54A1"/>
              </a:gs>
              <a:gs pos="100000">
                <a:srgbClr val="4874CB"/>
              </a:gs>
            </a:gsLst>
            <a:lin ang="162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19440" rIns="90000" bIns="1944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cxnSp>
        <p:nvCxnSpPr>
          <p:cNvPr id="562" name="直接连接符 107"/>
          <p:cNvCxnSpPr/>
          <p:nvPr/>
        </p:nvCxnSpPr>
        <p:spPr>
          <a:xfrm flipV="1">
            <a:off x="7358040" y="3515040"/>
            <a:ext cx="360" cy="658080"/>
          </a:xfrm>
          <a:prstGeom prst="straightConnector1">
            <a:avLst/>
          </a:prstGeom>
          <a:ln>
            <a:solidFill>
              <a:srgbClr val="4874CB">
                <a:alpha val="0"/>
              </a:srgbClr>
            </a:solidFill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管理制度和监督机制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4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5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加强监督检查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确保制度执行到位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8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71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74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规范煤矿安全管理流程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76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577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8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9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80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81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82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83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8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8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60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https://d.book118.com/957040144062006052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安全和安宁词义与煤矿安全管理</vt:lpstr>
      <vt:lpstr>目  录</vt:lpstr>
      <vt:lpstr>第1章 安全和安宁词义与煤矿安全管理</vt:lpstr>
      <vt:lpstr> </vt:lpstr>
      <vt:lpstr>煤矿安全管理的重要性</vt:lpstr>
      <vt:lpstr>安全和安宁在煤矿中的体现</vt:lpstr>
      <vt:lpstr>安全和安宁对工作效率的影响</vt:lpstr>
      <vt:lpstr>提升煤矿安全管理水平</vt:lpstr>
      <vt:lpstr>第二章 煤矿安全管理的现状与挑战</vt:lpstr>
      <vt:lpstr>煤矿事故频发的原因</vt:lpstr>
      <vt:lpstr>煤矿安全管理制度存在的问题</vt:lpstr>
      <vt:lpstr> </vt:lpstr>
      <vt:lpstr>煤矿安全管理的未来发展方向</vt:lpstr>
      <vt:lpstr>煤矿安全管理现状与挑战</vt:lpstr>
      <vt:lpstr>第3章 煤矿安全管理的关键因素</vt:lpstr>
      <vt:lpstr>煤矿安全文化建设</vt:lpstr>
      <vt:lpstr> </vt:lpstr>
      <vt:lpstr>人员培训与技能提升</vt:lpstr>
      <vt:lpstr>管理制度和监督机制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2024-09-25T21:20:28.269</cp:lastPrinted>
  <dcterms:created xsi:type="dcterms:W3CDTF">2024-09-25T13:20:28Z</dcterms:created>
  <dcterms:modified xsi:type="dcterms:W3CDTF">2024-09-25T13:20:30Z</dcterms:modified>
</cp:coreProperties>
</file>