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72FF588-E893-45DB-8696-5679D02913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2E57E6-80BC-4183-86DC-BE2AE99473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F7C2176-3885-4148-A98C-B37F348E42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927CEAE-64B5-45DC-A761-BDD000C0F5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4A87042-9CAE-4379-A86E-76021CA3565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EFD2FE8-2299-4EDF-AC72-C6B4F643D4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0FEC82-041B-44D1-BAAC-4BB359C8630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E568D1-7671-4076-8C39-F419FE2282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C51DF9-10CA-4306-A0C5-B2247249E2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38553-3425-4360-A4EE-A79CD64C05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3F9E32-09E8-4A50-A5A8-3A58D35F7F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7050053041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虚拟现实技术在危险品运输与安全管理领域的应用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危险品运输与安全管理现状分析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虚拟现实技术在危险品运输中的应用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虚拟现实技术在危险品安全管理中的应用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虚拟现实技术与其他技术手段融合应用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挑战、机遇与未来发展趋势</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虚拟现实技术是一种可以创建和体验虚拟世界的计算机仿真系统，它利用计算机生成一种模拟环境，是一种多源信息融合的、交互式的三维动态视景和实体行为的系统仿真，使用户沉浸到该环境中。</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发展历程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自20世纪50年代萌芽，经过几十年的发展，已经逐渐从单一的技术领域拓展到多个领域，包括游戏娱乐、教育培训、工业设计、医疗健康等。近年来，随着计算机技术的不断进步，虚拟现实技术得到了快速发展和应用。</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定义与发展历程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虚拟现实技术涵盖了计算机图形学、仿真技术、多媒体技术、人工智能技术、计算机网络技术、并行处理技术和多传感器技术等多个领域。其中，三维图形生成技术、多传感器交互技术和高分辨显示技术是虚拟现实的三大核心技术。</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核心技术</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虚拟现实技术通过计算机生成一个逼真的三维虚拟环境，用户可以通过特殊的交互设备（如头盔显示器、数据手套等）与虚拟环境中的对象进行交互作用、相互影响，从而产生亲临等同真实环境的感受和体验。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原理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核心技术及原理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应用领域</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虚拟现实技术已经广泛应用于游戏娱乐、教育培训、工业设计、医疗健康等领域。在游戏娱乐领域，虚拟现实技术可以提供更加沉浸式的游戏体验；在教育培训领域，虚拟现实技术可以模拟真实场景，提供实践机会；在工业设计领域，虚拟现实技术可以进行产品设计和测试；在医疗健康领域，虚拟现实技术可以进行手术模拟和康复训练等。</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现状</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虚拟现实技术已经得到了广泛应用，但仍存在一些挑战和问题，如设备成本高、技术标准不统一、用户体验不佳等。未来，随着技术的不断进步和应用场景的不断拓展，虚拟现实技术将会得到更好的发展和应用。</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应用领域及现状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危险品运输与安全管理现状分析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962413" y="1498809"/>
            <a:ext cx="4267184" cy="4267182"/>
          </a:xfrm>
          <a:prstGeom prst="ellipse">
            <a:avLst/>
          </a:prstGeom>
          <a:ln w="3248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Freeform 3"/>
          <p:cNvSpPr/>
          <p:nvPr/>
        </p:nvSpPr>
        <p:spPr>
          <a:xfrm rot="16200000" flipH="1">
            <a:off x="6170371"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133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6133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36814"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4167489" y="2356670"/>
            <a:ext cx="1798884" cy="2551460"/>
          </a:xfrm>
          <a:custGeom>
            <a:rect l="l" t="t" r="r" b="b"/>
            <a:pathLst>
              <a:path w="1468685" h="2083120">
                <a:moveTo>
                  <a:pt x="0" y="1764196"/>
                </a:moveTo>
                <a:lnTo>
                  <a:pt x="2311" y="1764196"/>
                </a:lnTo>
                <a:lnTo>
                  <a:pt x="734343" y="0"/>
                </a:lnTo>
                <a:lnTo>
                  <a:pt x="1466374" y="1764196"/>
                </a:lnTo>
                <a:lnTo>
                  <a:pt x="1468685" y="1764196"/>
                </a:lnTo>
                <a:cubicBezTo>
                  <a:pt x="1285526" y="1960771"/>
                  <a:pt x="1024222" y="2083120"/>
                  <a:pt x="734343" y="2083120"/>
                </a:cubicBezTo>
                <a:cubicBezTo>
                  <a:pt x="444464" y="2083120"/>
                  <a:pt x="183161" y="1960771"/>
                  <a:pt x="0" y="1764196"/>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887819" y="2426017"/>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22821" y="3330226"/>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887819" y="4234434"/>
            <a:ext cx="617410" cy="61741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5346287" y="2886646"/>
            <a:ext cx="1499330" cy="1499330"/>
            <a:chOff x="5346287" y="2886646"/>
            <a:chExt cx="1499330" cy="1499330"/>
          </a:xfrm>
        </p:grpSpPr>
        <p:sp>
          <p:nvSpPr>
            <p:cNvPr id="12" name="AutoShape 12"/>
            <p:cNvSpPr/>
            <p:nvPr/>
          </p:nvSpPr>
          <p:spPr>
            <a:xfrm>
              <a:off x="5346287" y="2886646"/>
              <a:ext cx="1499330" cy="1499330"/>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4445393"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flipH="1">
            <a:off x="7144249" y="3517200"/>
            <a:ext cx="623854" cy="250324"/>
          </a:xfrm>
          <a:prstGeom prst="rightArrow">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5804254" y="3351841"/>
            <a:ext cx="583501" cy="561118"/>
            <a:chOff x="5804254" y="3351841"/>
            <a:chExt cx="583501" cy="561118"/>
          </a:xfrm>
        </p:grpSpPr>
        <p:sp>
          <p:nvSpPr>
            <p:cNvPr id="16" name="AutoShape 16"/>
            <p:cNvSpPr/>
            <p:nvPr/>
          </p:nvSpPr>
          <p:spPr>
            <a:xfrm>
              <a:off x="5964750" y="3351841"/>
              <a:ext cx="262604" cy="2659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804254" y="3659213"/>
              <a:ext cx="583501" cy="25374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危险品分类及特性</a:t>
              </a:r>
            </a:p>
          </p:txBody>
        </p:sp>
      </p:grpSp>
      <p:grpSp>
        <p:nvGrpSpPr>
          <p:cNvPr id="40" name="Group 40"/>
          <p:cNvGrpSpPr/>
          <p:nvPr/>
        </p:nvGrpSpPr>
        <p:grpSpPr>
          <a:xfrm>
            <a:off x="323860" y="1451184"/>
            <a:ext cx="3286271" cy="1172597"/>
            <a:chOff x="323860" y="1451184"/>
            <a:chExt cx="3286271" cy="1172597"/>
          </a:xfrm>
        </p:grpSpPr>
        <p:sp>
          <p:nvSpPr>
            <p:cNvPr id="41" name="TextBox 41"/>
            <p:cNvSpPr txBox="1"/>
            <p:nvPr/>
          </p:nvSpPr>
          <p:spPr>
            <a:xfrm>
              <a:off x="323860"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爆炸品：具有整体爆炸危险，如炸药、雷管等。</a:t>
              </a:r>
            </a:p>
          </p:txBody>
        </p:sp>
      </p:grpSp>
      <p:grpSp>
        <p:nvGrpSpPr>
          <p:cNvPr id="42" name="Group 42"/>
          <p:cNvGrpSpPr/>
          <p:nvPr/>
        </p:nvGrpSpPr>
        <p:grpSpPr>
          <a:xfrm>
            <a:off x="181203" y="3072914"/>
            <a:ext cx="3286271" cy="1172597"/>
            <a:chOff x="181203" y="3072914"/>
            <a:chExt cx="3286271" cy="1172597"/>
          </a:xfrm>
        </p:grpSpPr>
        <p:sp>
          <p:nvSpPr>
            <p:cNvPr id="43" name="TextBox 43"/>
            <p:cNvSpPr txBox="1"/>
            <p:nvPr/>
          </p:nvSpPr>
          <p:spPr>
            <a:xfrm>
              <a:off x="181203"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压缩气体和液化气体：具有易燃、易爆、助燃等特性，如氢气、氧气等。</a:t>
              </a:r>
            </a:p>
          </p:txBody>
        </p:sp>
      </p:grpSp>
      <p:grpSp>
        <p:nvGrpSpPr>
          <p:cNvPr id="44" name="Group 44"/>
          <p:cNvGrpSpPr/>
          <p:nvPr/>
        </p:nvGrpSpPr>
        <p:grpSpPr>
          <a:xfrm>
            <a:off x="545256" y="4966595"/>
            <a:ext cx="3286271" cy="1172597"/>
            <a:chOff x="545256" y="4966595"/>
            <a:chExt cx="3286271" cy="1172597"/>
          </a:xfrm>
        </p:grpSpPr>
        <p:sp>
          <p:nvSpPr>
            <p:cNvPr id="45" name="TextBox 45"/>
            <p:cNvSpPr txBox="1"/>
            <p:nvPr/>
          </p:nvSpPr>
          <p:spPr>
            <a:xfrm>
              <a:off x="545256"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易燃液体：闪点较低，易挥发，如汽油、煤油等。</a:t>
              </a:r>
            </a:p>
          </p:txBody>
        </p:sp>
      </p:grpSp>
      <p:grpSp>
        <p:nvGrpSpPr>
          <p:cNvPr id="46" name="Group 46"/>
          <p:cNvGrpSpPr/>
          <p:nvPr/>
        </p:nvGrpSpPr>
        <p:grpSpPr>
          <a:xfrm>
            <a:off x="8724537" y="3072914"/>
            <a:ext cx="3286271" cy="1172597"/>
            <a:chOff x="8724537" y="3072914"/>
            <a:chExt cx="3286271" cy="1172597"/>
          </a:xfrm>
        </p:grpSpPr>
        <p:sp>
          <p:nvSpPr>
            <p:cNvPr id="47" name="TextBox 47"/>
            <p:cNvSpPr txBox="1"/>
            <p:nvPr/>
          </p:nvSpPr>
          <p:spPr>
            <a:xfrm>
              <a:off x="8724537" y="3072914"/>
              <a:ext cx="3286271" cy="1172597"/>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氧化剂和有机过氧化物：具有强氧化性，易引起燃烧或爆炸，如高锰酸钾、过氧化氢等。</a:t>
              </a:r>
            </a:p>
          </p:txBody>
        </p:sp>
      </p:grpSp>
      <p:grpSp>
        <p:nvGrpSpPr>
          <p:cNvPr id="48" name="Group 48"/>
          <p:cNvGrpSpPr/>
          <p:nvPr/>
        </p:nvGrpSpPr>
        <p:grpSpPr>
          <a:xfrm>
            <a:off x="8168429" y="4966595"/>
            <a:ext cx="3286271" cy="1172597"/>
            <a:chOff x="8168429" y="4966595"/>
            <a:chExt cx="3286271" cy="1172597"/>
          </a:xfrm>
        </p:grpSpPr>
        <p:sp>
          <p:nvSpPr>
            <p:cNvPr id="49" name="TextBox 49"/>
            <p:cNvSpPr txBox="1"/>
            <p:nvPr/>
          </p:nvSpPr>
          <p:spPr>
            <a:xfrm>
              <a:off x="8168429" y="4966595"/>
              <a:ext cx="3286271" cy="1172597"/>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毒害品和感染性物品：对人体有毒害作用或具有感染性，如氰化物、病毒样本等。</a:t>
              </a:r>
            </a:p>
          </p:txBody>
        </p:sp>
      </p:grpSp>
      <p:grpSp>
        <p:nvGrpSpPr>
          <p:cNvPr id="50" name="Group 50"/>
          <p:cNvGrpSpPr/>
          <p:nvPr/>
        </p:nvGrpSpPr>
        <p:grpSpPr>
          <a:xfrm>
            <a:off x="8581879" y="1451184"/>
            <a:ext cx="3286271" cy="1172597"/>
            <a:chOff x="8581879" y="1451184"/>
            <a:chExt cx="3286271" cy="1172597"/>
          </a:xfrm>
        </p:grpSpPr>
        <p:sp>
          <p:nvSpPr>
            <p:cNvPr id="51" name="TextBox 51"/>
            <p:cNvSpPr txBox="1"/>
            <p:nvPr/>
          </p:nvSpPr>
          <p:spPr>
            <a:xfrm>
              <a:off x="8581879" y="1451184"/>
              <a:ext cx="3286271" cy="1172597"/>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易燃固体、自燃物品和遇湿易燃物品：易于燃烧或自燃，如硫磺、白磷等。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交通事故</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由于驾驶员操作失误、车辆故障等原因导致的交通事故是危险品运输过程中的主要风险之一。</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包装破损</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危险品在运输过程中可能因振动、摩擦等原因导致包装破损，进而引发泄漏、燃烧等事故。</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偷盗和非法转运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由于危险品具有较高的经济价值，因此可能面临偷盗和非法转运的风险。</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运输过程中存在的风险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应急处置能力不足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传统安全管理方法在应对危险品运输事故时，往往缺乏快速、有效的应急处置能力。</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监管手段单一</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传统安全管理方法主要依赖人工检查和纸质记录，监管手段相对单一，难以实现全面、实时的监控。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信息沟通不畅</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各部门之间信息沟通不畅，难以及时获取和处理危险品运输过程中的相关信息。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传统安全管理方法局限性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虚拟现实技术在危险品运输中的应用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预案制定与优化</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基于虚拟环境的模拟，可以针对不同的危险品运输场景，制定相应的应急预案，并通过模拟演练不断优化预案。</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风险评估与决策支持</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通过虚拟现实技术，可以对危险品运输过程中的风险进行评估和预测，为决策者提供科学依据。</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真实环境模拟</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利用虚拟现实技术，可以构建危险品运输的真实环境，包括道路、天气、交通状况等，为预案制定提供可视化支持。</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场景模拟与预案制定</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沉浸式培训</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利用虚拟现实技术，可以让培训人员身临其境地体验危险品运输过程，提高培训效果。</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交互式演练</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通过虚拟现实技术，可以实现多人协同演练，提高演练的真实感和参与度。</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技能培训与考核</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虚拟现实技术可以用于危险品运输人员的技能培训和考核，提高人员的专业技能水平。</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人员培训与演练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https://d.book118.com/957050053041006030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2024-09-01T19:28:11.909</cp:lastPrinted>
  <dcterms:created xsi:type="dcterms:W3CDTF">2024-09-01T11:28:11Z</dcterms:created>
  <dcterms:modified xsi:type="dcterms:W3CDTF">2024-09-01T11:28:14Z</dcterms:modified>
</cp:coreProperties>
</file>