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82946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4E22FCC9-BB6B-42AD-A323-3B892FCF0482}" type="header">
              <a:rPr lang="zh-CN" altLang="en-US" sz="1200"/>
              <a:t>*</a:t>
            </a:fld>
            <a:endParaRPr lang="zh-CN" altLang="en-US" sz="1200"/>
          </a:p>
        </p:txBody>
      </p:sp>
      <p:sp>
        <p:nvSpPr>
          <p:cNvPr id="82947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7E8E95F3-390F-407E-B7CB-36CA1EF703F9}" type="datetime1">
              <a:rPr lang="zh-CN" altLang="en-US" sz="1200"/>
              <a:t>*</a:t>
            </a:fld>
            <a:endParaRPr lang="en-US" altLang="zh-CN" sz="1200"/>
          </a:p>
        </p:txBody>
      </p:sp>
      <p:sp>
        <p:nvSpPr>
          <p:cNvPr id="82948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82949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82950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FC28F3A1-1BC0-4A33-8089-CDF75C28BCA4}" type="footer">
              <a:rPr lang="zh-CN" altLang="en-US" sz="1200"/>
              <a:t>*</a:t>
            </a:fld>
            <a:endParaRPr lang="en-US" altLang="zh-CN" sz="1200"/>
          </a:p>
        </p:txBody>
      </p:sp>
      <p:sp>
        <p:nvSpPr>
          <p:cNvPr id="82951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2C91FBD2-DAE4-4F0E-92C7-982766E88F4E}" type="slidenum">
              <a:rPr lang="zh-CN" altLang="en-US" sz="1200"/>
              <a:t>*</a:t>
            </a:fld>
            <a:endParaRPr lang="en-US" altLang="zh-CN"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83971" name="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80C6C-EC7D-40BA-8E0E-9B542790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53BF1-A2F7-466D-8F01-9654A182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F57ED-4CC1-438F-9DA4-0CE10EF7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C56EA-518F-405F-988F-9F7A9095E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60554-4FB8-40F8-9877-A652E4311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80255-C83D-4843-8A07-C7C5ABB1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40D1C-67FA-4E3B-ADEB-851163F82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7B35D-4174-462D-88F6-AC62F6DB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C6438-F408-4EE8-AFB2-90BAE93C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DC50E-BD8A-4479-9178-6B3FE54C0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9B4FE-BDFD-4690-B5DF-58DDC946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/>
      <p:grpSp>
        <p:nvGrpSpPr>
          <p:cNvPr id="101378" name=""/>
          <p:cNvGrpSpPr/>
          <p:nvPr/>
        </p:nvGrpSpPr>
        <p:grpSpPr>
          <a:xfrm>
            <a:off x="-6350" y="20638"/>
            <a:ext cx="9144000" cy="6858000"/>
            <a:chExt cx="5760" cy="4320"/>
          </a:xfrm>
        </p:grpSpPr>
        <p:sp>
          <p:nvSpPr>
            <p:cNvPr id="101379" name=""/>
            <p:cNvSpPr/>
            <p:nvPr/>
          </p:nvSpPr>
          <p:spPr bwMode="hidden">
            <a:xfrm>
              <a:off x="0" y="3072"/>
              <a:ext cx="5760" cy="1248"/>
            </a:xfrm>
            <a:custGeom>
              <a:rect l="l" t="t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1380" name=""/>
            <p:cNvSpPr/>
            <p:nvPr/>
          </p:nvSpPr>
          <p:spPr bwMode="hidden">
            <a:xfrm>
              <a:off x="0" y="0"/>
              <a:ext cx="5760" cy="3072"/>
            </a:xfrm>
            <a:custGeom>
              <a:rect l="l" t="t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1381" name=""/>
          <p:cNvSpPr/>
          <p:nvPr/>
        </p:nvSpPr>
        <p:spPr bwMode="hidden">
          <a:xfrm>
            <a:off x="6242050" y="6269038"/>
            <a:ext cx="2895600" cy="609600"/>
          </a:xfrm>
          <a:custGeom>
            <a:rect l="l" t="t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101382" name=""/>
          <p:cNvGrpSpPr/>
          <p:nvPr/>
        </p:nvGrpSpPr>
        <p:grpSpPr>
          <a:xfrm>
            <a:off x="-1588" y="6034088"/>
            <a:ext cx="7845425" cy="850900"/>
            <a:chOff x="0" y="3792"/>
            <a:chExt cx="4942" cy="536"/>
          </a:xfrm>
        </p:grpSpPr>
        <p:sp>
          <p:nvSpPr>
            <p:cNvPr id="101383" name=""/>
            <p:cNvSpPr/>
            <p:nvPr/>
          </p:nvSpPr>
          <p:spPr bwMode="ltGray">
            <a:xfrm>
              <a:off x="1488" y="3792"/>
              <a:ext cx="3240" cy="536"/>
            </a:xfrm>
            <a:custGeom>
              <a:rect l="l" t="t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101384" name=""/>
            <p:cNvGrpSpPr/>
            <p:nvPr/>
          </p:nvGrpSpPr>
          <p:grpSpPr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01385" name=""/>
              <p:cNvSpPr/>
              <p:nvPr/>
            </p:nvSpPr>
            <p:spPr bwMode="ltGray">
              <a:xfrm>
                <a:off x="3948" y="3799"/>
                <a:ext cx="994" cy="529"/>
              </a:xfrm>
              <a:custGeom>
                <a:rect l="l" t="t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1386" name=""/>
              <p:cNvSpPr/>
              <p:nvPr/>
            </p:nvSpPr>
            <p:spPr bwMode="ltGray">
              <a:xfrm>
                <a:off x="2677" y="3792"/>
                <a:ext cx="186" cy="395"/>
              </a:xfrm>
              <a:custGeom>
                <a:rect l="l" t="t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1387" name=""/>
              <p:cNvSpPr/>
              <p:nvPr/>
            </p:nvSpPr>
            <p:spPr bwMode="ltGray">
              <a:xfrm>
                <a:off x="3030" y="3893"/>
                <a:ext cx="378" cy="271"/>
              </a:xfrm>
              <a:custGeom>
                <a:rect l="l" t="t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1388" name=""/>
              <p:cNvSpPr/>
              <p:nvPr/>
            </p:nvSpPr>
            <p:spPr bwMode="ltGray">
              <a:xfrm>
                <a:off x="3628" y="3866"/>
                <a:ext cx="155" cy="74"/>
              </a:xfrm>
              <a:custGeom>
                <a:rect l="l" t="t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1389" name=""/>
              <p:cNvSpPr/>
              <p:nvPr/>
            </p:nvSpPr>
            <p:spPr bwMode="ltGray">
              <a:xfrm>
                <a:off x="2486" y="3859"/>
                <a:ext cx="42" cy="81"/>
              </a:xfrm>
              <a:custGeom>
                <a:rect l="l" t="t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101390" name=""/>
            <p:cNvSpPr/>
            <p:nvPr/>
          </p:nvSpPr>
          <p:spPr bwMode="ltGray">
            <a:xfrm>
              <a:off x="0" y="3792"/>
              <a:ext cx="3976" cy="535"/>
            </a:xfrm>
            <a:custGeom>
              <a:rect l="l" t="t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1391" name=""/>
          <p:cNvGrpSpPr/>
          <p:nvPr/>
        </p:nvGrpSpPr>
        <p:grpSpPr>
          <a:xfrm>
            <a:off x="627062" y="6021388"/>
            <a:ext cx="5684838" cy="849312"/>
            <a:chOff x="395" y="3793"/>
            <a:chExt cx="3581" cy="535"/>
          </a:xfrm>
        </p:grpSpPr>
        <p:sp>
          <p:nvSpPr>
            <p:cNvPr id="101392" name=""/>
            <p:cNvSpPr/>
            <p:nvPr/>
          </p:nvSpPr>
          <p:spPr>
            <a:xfrm>
              <a:off x="1196" y="3793"/>
              <a:ext cx="365" cy="291"/>
            </a:xfrm>
            <a:custGeom>
              <a:rect l="l" t="t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1393" name=""/>
            <p:cNvSpPr/>
            <p:nvPr/>
          </p:nvSpPr>
          <p:spPr>
            <a:xfrm>
              <a:off x="1943" y="3829"/>
              <a:ext cx="2033" cy="499"/>
            </a:xfrm>
            <a:custGeom>
              <a:rect l="l" t="t" r="r" b="b"/>
              <a:pathLst>
                <a:path w="2032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1394" name=""/>
            <p:cNvSpPr/>
            <p:nvPr/>
          </p:nvSpPr>
          <p:spPr>
            <a:xfrm>
              <a:off x="1830" y="3823"/>
              <a:ext cx="71" cy="61"/>
            </a:xfrm>
            <a:custGeom>
              <a:rect l="l" t="t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1395" name=""/>
            <p:cNvSpPr/>
            <p:nvPr/>
          </p:nvSpPr>
          <p:spPr>
            <a:xfrm>
              <a:off x="855" y="3842"/>
              <a:ext cx="161" cy="164"/>
            </a:xfrm>
            <a:custGeom>
              <a:rect l="l" t="t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1396" name=""/>
            <p:cNvSpPr/>
            <p:nvPr/>
          </p:nvSpPr>
          <p:spPr>
            <a:xfrm>
              <a:off x="706" y="3854"/>
              <a:ext cx="59" cy="61"/>
            </a:xfrm>
            <a:custGeom>
              <a:rect l="l" t="t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1397" name=""/>
            <p:cNvSpPr/>
            <p:nvPr/>
          </p:nvSpPr>
          <p:spPr>
            <a:xfrm>
              <a:off x="395" y="3811"/>
              <a:ext cx="245" cy="207"/>
            </a:xfrm>
            <a:custGeom>
              <a:rect l="l" t="t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1398" name=""/>
          <p:cNvSpPr/>
          <p:nvPr>
            <p:ph type="ctrTitle" sz="quarter"/>
          </p:nvPr>
        </p:nvSpPr>
        <p:spPr>
          <a:xfrm>
            <a:off x="457200" y="1447800"/>
            <a:ext cx="8229600" cy="1736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5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1399" name=""/>
          <p:cNvSpPr/>
          <p:nvPr>
            <p:ph type="subTitle" sz="quarter" idx="1"/>
          </p:nvPr>
        </p:nvSpPr>
        <p:spPr>
          <a:xfrm>
            <a:off x="1371600" y="34290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en-US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101400" name=""/>
          <p:cNvSpPr/>
          <p:nvPr>
            <p:ph type="dt" sz="quarter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01401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7C7B5CB1-48D1-456E-99A0-F54D6830E156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*</a:t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01402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0390A791-7A19-434E-B51A-6AAC24024A68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DA46585-698E-4A81-99D4-24F6F90FE7F6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D50949F-3EEB-4404-9A62-DDF6252EAB8D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A0B06B0D-8DC7-4900-8FFC-E4A9B0A3AB28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/>
      <p:grpSp>
        <p:nvGrpSpPr>
          <p:cNvPr id="100354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sp>
          <p:nvSpPr>
            <p:cNvPr id="100355" name=""/>
            <p:cNvSpPr/>
            <p:nvPr/>
          </p:nvSpPr>
          <p:spPr bwMode="hidden">
            <a:xfrm>
              <a:off x="0" y="3072"/>
              <a:ext cx="5760" cy="1248"/>
            </a:xfrm>
            <a:custGeom>
              <a:rect l="l" t="t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56" name=""/>
            <p:cNvSpPr/>
            <p:nvPr/>
          </p:nvSpPr>
          <p:spPr bwMode="hidden">
            <a:xfrm>
              <a:off x="0" y="0"/>
              <a:ext cx="5760" cy="3072"/>
            </a:xfrm>
            <a:custGeom>
              <a:rect l="l" t="t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0357" name=""/>
          <p:cNvSpPr/>
          <p:nvPr/>
        </p:nvSpPr>
        <p:spPr bwMode="hidden">
          <a:xfrm>
            <a:off x="6248400" y="6262688"/>
            <a:ext cx="2895600" cy="609600"/>
          </a:xfrm>
          <a:custGeom>
            <a:rect l="l" t="t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100358" name=""/>
          <p:cNvGrpSpPr/>
          <p:nvPr/>
        </p:nvGrpSpPr>
        <p:grpSpPr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00359" name=""/>
            <p:cNvSpPr/>
            <p:nvPr/>
          </p:nvSpPr>
          <p:spPr bwMode="ltGray">
            <a:xfrm>
              <a:off x="1488" y="3792"/>
              <a:ext cx="3240" cy="536"/>
            </a:xfrm>
            <a:custGeom>
              <a:rect l="l" t="t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100360" name=""/>
            <p:cNvGrpSpPr/>
            <p:nvPr/>
          </p:nvGrpSpPr>
          <p:grpSpPr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0361" name=""/>
              <p:cNvSpPr/>
              <p:nvPr/>
            </p:nvSpPr>
            <p:spPr bwMode="ltGray">
              <a:xfrm>
                <a:off x="3948" y="3799"/>
                <a:ext cx="996" cy="533"/>
              </a:xfrm>
              <a:custGeom>
                <a:rect l="l" t="t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0362" name=""/>
              <p:cNvSpPr/>
              <p:nvPr/>
            </p:nvSpPr>
            <p:spPr bwMode="ltGray">
              <a:xfrm>
                <a:off x="2677" y="3792"/>
                <a:ext cx="186" cy="395"/>
              </a:xfrm>
              <a:custGeom>
                <a:rect l="l" t="t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0363" name=""/>
              <p:cNvSpPr/>
              <p:nvPr/>
            </p:nvSpPr>
            <p:spPr bwMode="ltGray">
              <a:xfrm>
                <a:off x="3030" y="3893"/>
                <a:ext cx="378" cy="271"/>
              </a:xfrm>
              <a:custGeom>
                <a:rect l="l" t="t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0364" name=""/>
              <p:cNvSpPr/>
              <p:nvPr/>
            </p:nvSpPr>
            <p:spPr bwMode="ltGray">
              <a:xfrm>
                <a:off x="3628" y="3866"/>
                <a:ext cx="155" cy="74"/>
              </a:xfrm>
              <a:custGeom>
                <a:rect l="l" t="t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00365" name=""/>
              <p:cNvSpPr/>
              <p:nvPr/>
            </p:nvSpPr>
            <p:spPr bwMode="ltGray">
              <a:xfrm>
                <a:off x="2486" y="3859"/>
                <a:ext cx="42" cy="81"/>
              </a:xfrm>
              <a:custGeom>
                <a:rect l="l" t="t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en-US" sz="2000">
                    <a:latin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100366" name=""/>
            <p:cNvSpPr/>
            <p:nvPr/>
          </p:nvSpPr>
          <p:spPr bwMode="ltGray">
            <a:xfrm>
              <a:off x="0" y="3792"/>
              <a:ext cx="3976" cy="535"/>
            </a:xfrm>
            <a:custGeom>
              <a:rect l="l" t="t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67" name=""/>
          <p:cNvGrpSpPr/>
          <p:nvPr/>
        </p:nvGrpSpPr>
        <p:grpSpPr>
          <a:xfrm>
            <a:off x="627062" y="6021388"/>
            <a:ext cx="5684838" cy="849312"/>
            <a:chOff x="395" y="3793"/>
            <a:chExt cx="3581" cy="535"/>
          </a:xfrm>
        </p:grpSpPr>
        <p:sp>
          <p:nvSpPr>
            <p:cNvPr id="100368" name=""/>
            <p:cNvSpPr/>
            <p:nvPr/>
          </p:nvSpPr>
          <p:spPr>
            <a:xfrm>
              <a:off x="1196" y="3793"/>
              <a:ext cx="365" cy="291"/>
            </a:xfrm>
            <a:custGeom>
              <a:rect l="l" t="t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69" name=""/>
            <p:cNvSpPr/>
            <p:nvPr/>
          </p:nvSpPr>
          <p:spPr>
            <a:xfrm>
              <a:off x="1943" y="3829"/>
              <a:ext cx="2033" cy="499"/>
            </a:xfrm>
            <a:custGeom>
              <a:rect l="l" t="t" r="r" b="b"/>
              <a:pathLst>
                <a:path w="2032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0" name=""/>
            <p:cNvSpPr/>
            <p:nvPr/>
          </p:nvSpPr>
          <p:spPr>
            <a:xfrm>
              <a:off x="1830" y="3823"/>
              <a:ext cx="71" cy="61"/>
            </a:xfrm>
            <a:custGeom>
              <a:rect l="l" t="t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1" name=""/>
            <p:cNvSpPr/>
            <p:nvPr/>
          </p:nvSpPr>
          <p:spPr>
            <a:xfrm>
              <a:off x="855" y="3842"/>
              <a:ext cx="161" cy="164"/>
            </a:xfrm>
            <a:custGeom>
              <a:rect l="l" t="t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2" name=""/>
            <p:cNvSpPr/>
            <p:nvPr/>
          </p:nvSpPr>
          <p:spPr>
            <a:xfrm>
              <a:off x="706" y="3854"/>
              <a:ext cx="59" cy="61"/>
            </a:xfrm>
            <a:custGeom>
              <a:rect l="l" t="t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3" name=""/>
            <p:cNvSpPr/>
            <p:nvPr/>
          </p:nvSpPr>
          <p:spPr>
            <a:xfrm>
              <a:off x="395" y="3811"/>
              <a:ext cx="245" cy="207"/>
            </a:xfrm>
            <a:custGeom>
              <a:rect l="l" t="t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en-US" sz="2000">
                  <a:latin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0374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0375" name=""/>
          <p:cNvSpPr/>
          <p:nvPr>
            <p:ph type="body" idx="1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0376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00377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F0C92F6C-86E3-4D80-B569-66145BA6C09B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00378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E6905241-804D-4D08-945E-3DFEA99BC928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>*</a:t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2060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"/>
          <p:cNvSpPr/>
          <p:nvPr/>
        </p:nvSpPr>
        <p:spPr>
          <a:xfrm>
            <a:off x="1187450" y="2197100"/>
            <a:ext cx="7056438" cy="1509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bIns="0" anchor="ctr" anchorCtr="0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/>
              <a:t>死亡证明书的填写规范</a:t>
            </a:r>
            <a:endParaRPr lang="zh-CN" altLang="en-US" sz="4800"/>
          </a:p>
          <a:p>
            <a:pPr lvl="0" eaLnBrk="0" hangingPunct="0"/>
            <a:endParaRPr lang="zh-CN" altLang="en-US" sz="4800"/>
          </a:p>
        </p:txBody>
      </p:sp>
      <p:sp>
        <p:nvSpPr>
          <p:cNvPr id="512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12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BCCB77D-5D87-44F5-A5F5-7CED2B9CC7C0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127" name="TextBox 51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/>
              <a:t>一</a:t>
            </a:r>
            <a:r>
              <a:rPr lang="zh-CN" altLang="en-US"/>
              <a:t>、死亡报告要求：</a:t>
            </a:r>
            <a:endParaRPr lang="zh-CN" altLang="en-US"/>
          </a:p>
        </p:txBody>
      </p:sp>
      <p:sp>
        <p:nvSpPr>
          <p:cNvPr id="52227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2800"/>
              <a:t> 医疗机构在开据</a:t>
            </a:r>
            <a:r>
              <a:rPr lang="en-US" altLang="zh-CN" sz="2800"/>
              <a:t>《</a:t>
            </a:r>
            <a:r>
              <a:rPr lang="zh-CN" altLang="en-US" sz="2800"/>
              <a:t>死亡医学证明书</a:t>
            </a:r>
            <a:r>
              <a:rPr lang="en-US" altLang="zh-CN" sz="2800"/>
              <a:t>》</a:t>
            </a:r>
            <a:r>
              <a:rPr lang="zh-CN" altLang="en-US" sz="2800"/>
              <a:t>后</a:t>
            </a:r>
            <a:r>
              <a:rPr lang="en-US" altLang="zh-CN" sz="2800"/>
              <a:t>7</a:t>
            </a:r>
            <a:r>
              <a:rPr lang="zh-CN" altLang="en-US" sz="2800"/>
              <a:t>日内按  </a:t>
            </a:r>
            <a:endParaRPr lang="zh-CN" altLang="en-US" sz="2800"/>
          </a:p>
          <a:p>
            <a:pPr lvl="0">
              <a:buNone/>
            </a:pPr>
            <a:r>
              <a:rPr lang="en-US" altLang="zh-CN" sz="2800"/>
              <a:t>     ICD-10</a:t>
            </a:r>
            <a:r>
              <a:rPr lang="zh-CN" altLang="en-US" sz="2800"/>
              <a:t>完成编码并进行网络直报。</a:t>
            </a:r>
            <a:endParaRPr lang="zh-CN" altLang="en-US" sz="2800"/>
          </a:p>
          <a:p>
            <a:pPr lvl="0"/>
            <a:r>
              <a:rPr lang="zh-CN" altLang="en-US" sz="2800"/>
              <a:t> 医生在开据</a:t>
            </a:r>
            <a:r>
              <a:rPr lang="en-US" altLang="zh-CN" sz="2800"/>
              <a:t>《</a:t>
            </a:r>
            <a:r>
              <a:rPr lang="zh-CN" altLang="en-US" sz="2800"/>
              <a:t>死亡医学证明书</a:t>
            </a:r>
            <a:r>
              <a:rPr lang="en-US" altLang="zh-CN" sz="2800"/>
              <a:t>》</a:t>
            </a:r>
            <a:r>
              <a:rPr lang="zh-CN" altLang="en-US" sz="2800"/>
              <a:t>后</a:t>
            </a:r>
            <a:r>
              <a:rPr lang="en-US" altLang="zh-CN" sz="2800"/>
              <a:t>3</a:t>
            </a:r>
            <a:r>
              <a:rPr lang="zh-CN" altLang="en-US" sz="2800"/>
              <a:t>日内将</a:t>
            </a:r>
            <a:r>
              <a:rPr lang="en-US" altLang="zh-CN" sz="2800"/>
              <a:t>《</a:t>
            </a:r>
            <a:r>
              <a:rPr lang="zh-CN" altLang="en-US" sz="2800"/>
              <a:t>死 </a:t>
            </a:r>
            <a:endParaRPr lang="zh-CN" altLang="en-US" sz="2800"/>
          </a:p>
          <a:p>
            <a:pPr lvl="0">
              <a:buNone/>
            </a:pPr>
            <a:r>
              <a:rPr lang="zh-CN" altLang="en-US" sz="2800"/>
              <a:t>    亡医学证明书</a:t>
            </a:r>
            <a:r>
              <a:rPr lang="en-US" altLang="zh-CN" sz="2800"/>
              <a:t>》</a:t>
            </a:r>
            <a:r>
              <a:rPr lang="zh-CN" altLang="en-US" sz="2800"/>
              <a:t>第二联交保健科，并登记在死亡</a:t>
            </a:r>
            <a:endParaRPr lang="zh-CN" altLang="en-US" sz="2800"/>
          </a:p>
          <a:p>
            <a:pPr lvl="0">
              <a:buNone/>
            </a:pPr>
            <a:r>
              <a:rPr lang="zh-CN" altLang="en-US" sz="2800"/>
              <a:t>    登记簿上。</a:t>
            </a:r>
            <a:endParaRPr lang="zh-CN" altLang="en-US" sz="2800"/>
          </a:p>
          <a:p>
            <a:pPr lvl="0"/>
            <a:r>
              <a:rPr lang="zh-CN" altLang="en-US" sz="2800"/>
              <a:t>每月</a:t>
            </a:r>
            <a:r>
              <a:rPr lang="en-US" altLang="zh-CN" sz="2800"/>
              <a:t>10</a:t>
            </a:r>
            <a:r>
              <a:rPr lang="zh-CN" altLang="en-US" sz="2800"/>
              <a:t>日前由专人将本机构填写的</a:t>
            </a:r>
            <a:r>
              <a:rPr lang="en-US" altLang="zh-CN" sz="2800"/>
              <a:t>《</a:t>
            </a:r>
            <a:r>
              <a:rPr lang="zh-CN" altLang="en-US" sz="2800"/>
              <a:t>死亡医学证明书</a:t>
            </a:r>
            <a:r>
              <a:rPr lang="en-US" altLang="zh-CN" sz="2800"/>
              <a:t>》</a:t>
            </a:r>
            <a:r>
              <a:rPr lang="zh-CN" altLang="en-US" sz="2800"/>
              <a:t>第二联上交区县</a:t>
            </a:r>
            <a:r>
              <a:rPr lang="en-US" altLang="zh-CN" sz="2800"/>
              <a:t>CDC</a:t>
            </a:r>
            <a:r>
              <a:rPr lang="zh-CN" altLang="en-US" sz="2800"/>
              <a:t>。</a:t>
            </a:r>
            <a:endParaRPr lang="zh-CN" altLang="en-US" sz="2800"/>
          </a:p>
        </p:txBody>
      </p:sp>
      <p:sp>
        <p:nvSpPr>
          <p:cNvPr id="522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22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ADA0D0B-ECE3-4142-976C-0847363FFDF9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2230" name="TextBox 522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br>
              <a:rPr lang="zh-CN" altLang="en-US" sz="4000"/>
            </a:br>
            <a:r>
              <a:rPr lang="zh-CN" altLang="en-US" sz="4000" b="1"/>
              <a:t>临床医生如何填写死亡医学证明书</a:t>
            </a:r>
            <a:endParaRPr lang="zh-CN" altLang="en-US" sz="4000" b="1"/>
          </a:p>
        </p:txBody>
      </p:sp>
      <p:sp>
        <p:nvSpPr>
          <p:cNvPr id="12291" name=""/>
          <p:cNvSpPr/>
          <p:nvPr>
            <p:ph type="body" idx="4294967295"/>
          </p:nvPr>
        </p:nvSpPr>
        <p:spPr>
          <a:xfrm>
            <a:off x="1217612" y="2168525"/>
            <a:ext cx="7469188" cy="3927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1、死亡个案的分类：</a:t>
            </a:r>
          </a:p>
          <a:p>
            <a:pPr lvl="0"/>
            <a:r>
              <a:t>              医院死亡个案</a:t>
            </a:r>
          </a:p>
          <a:p>
            <a:pPr lvl="0"/>
            <a:r>
              <a:t>              家庭死亡个案</a:t>
            </a:r>
          </a:p>
          <a:p>
            <a:pPr lvl="0"/>
            <a:r>
              <a:t>              其他场所死亡个案</a:t>
            </a:r>
          </a:p>
          <a:p>
            <a:pPr lvl="0"/>
            <a:r>
              <a:t>              非正常死亡</a:t>
            </a:r>
          </a:p>
        </p:txBody>
      </p:sp>
      <p:sp>
        <p:nvSpPr>
          <p:cNvPr id="12295" name=""/>
          <p:cNvSpPr/>
          <p:nvPr/>
        </p:nvSpPr>
        <p:spPr>
          <a:xfrm>
            <a:off x="2195512" y="3500438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296" name=""/>
          <p:cNvSpPr/>
          <p:nvPr/>
        </p:nvSpPr>
        <p:spPr>
          <a:xfrm>
            <a:off x="2771775" y="3500438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300" name=""/>
          <p:cNvSpPr/>
          <p:nvPr/>
        </p:nvSpPr>
        <p:spPr>
          <a:xfrm>
            <a:off x="2195512" y="4005262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301" name=""/>
          <p:cNvSpPr/>
          <p:nvPr/>
        </p:nvSpPr>
        <p:spPr>
          <a:xfrm>
            <a:off x="2771775" y="4005262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302" name=""/>
          <p:cNvSpPr/>
          <p:nvPr/>
        </p:nvSpPr>
        <p:spPr>
          <a:xfrm>
            <a:off x="2195512" y="4581525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303" name=""/>
          <p:cNvSpPr/>
          <p:nvPr/>
        </p:nvSpPr>
        <p:spPr>
          <a:xfrm>
            <a:off x="2771775" y="4581525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304" name=""/>
          <p:cNvSpPr/>
          <p:nvPr/>
        </p:nvSpPr>
        <p:spPr>
          <a:xfrm>
            <a:off x="1692275" y="4581525"/>
            <a:ext cx="433388" cy="360362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23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23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9E18D07-E643-4074-87FF-252EEB3D4417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12307" name="TextBox 123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000"/>
              <a:t>死亡医学证明书的基本格式</a:t>
            </a:r>
            <a:br>
              <a:rPr lang="zh-CN" altLang="en-US" sz="4000"/>
            </a:br>
            <a:endParaRPr lang="zh-CN" altLang="en-US" sz="4000"/>
          </a:p>
        </p:txBody>
      </p:sp>
      <p:sp>
        <p:nvSpPr>
          <p:cNvPr id="27651" name=""/>
          <p:cNvSpPr/>
          <p:nvPr>
            <p:ph type="body" idx="4294967295"/>
          </p:nvPr>
        </p:nvSpPr>
        <p:spPr>
          <a:xfrm>
            <a:off x="684212" y="1412875"/>
            <a:ext cx="7773988" cy="46069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死亡原因的第</a:t>
            </a:r>
            <a:r>
              <a:rPr lang="en-US" altLang="zh-CN" b="1"/>
              <a:t>Ⅰ</a:t>
            </a:r>
            <a:r>
              <a:rPr lang="zh-CN" altLang="en-US" b="1"/>
              <a:t>部分</a:t>
            </a:r>
            <a:r>
              <a:rPr lang="zh-CN" altLang="en-US" sz="2800"/>
              <a:t>：直接导致死亡的疾病或情况</a:t>
            </a:r>
            <a:r>
              <a:rPr lang="en-US" altLang="zh-CN" sz="2800"/>
              <a:t>(</a:t>
            </a:r>
            <a:r>
              <a:rPr lang="zh-CN" altLang="en-US" sz="2800"/>
              <a:t>损伤中毒等</a:t>
            </a:r>
            <a:r>
              <a:rPr lang="en-US" altLang="zh-CN" sz="2800"/>
              <a:t>)</a:t>
            </a:r>
            <a:r>
              <a:rPr lang="zh-CN" altLang="en-US" sz="2800"/>
              <a:t> </a:t>
            </a:r>
            <a:endParaRPr lang="zh-CN" altLang="en-US" sz="2800"/>
          </a:p>
          <a:p>
            <a:pPr lvl="0"/>
            <a:r>
              <a:rPr lang="en-US" altLang="zh-CN" sz="2800"/>
              <a:t>1</a:t>
            </a:r>
            <a:r>
              <a:rPr lang="zh-CN" altLang="en-US" sz="2800"/>
              <a:t>、死因链：由</a:t>
            </a:r>
            <a:r>
              <a:rPr lang="en-US" altLang="zh-CN" sz="2800"/>
              <a:t>(a)</a:t>
            </a:r>
            <a:r>
              <a:rPr lang="zh-CN" altLang="en-US" sz="2800"/>
              <a:t>到</a:t>
            </a:r>
            <a:r>
              <a:rPr lang="en-US" altLang="zh-CN" sz="2800"/>
              <a:t>(d)</a:t>
            </a:r>
            <a:r>
              <a:rPr lang="zh-CN" altLang="en-US" sz="2800"/>
              <a:t>共</a:t>
            </a:r>
            <a:r>
              <a:rPr lang="en-US" altLang="zh-CN" sz="2800"/>
              <a:t>4</a:t>
            </a:r>
            <a:r>
              <a:rPr lang="zh-CN" altLang="en-US" sz="2800"/>
              <a:t>行</a:t>
            </a:r>
            <a:endParaRPr lang="zh-CN" altLang="en-US" sz="2800"/>
          </a:p>
          <a:p>
            <a:pPr lvl="1">
              <a:lnSpc>
                <a:spcPct val="120000"/>
              </a:lnSpc>
              <a:buNone/>
            </a:pPr>
            <a:r>
              <a:rPr lang="zh-CN" altLang="en-US" i="1">
                <a:sym typeface="Wingdings" pitchFamily="2" charset="2"/>
              </a:rPr>
              <a:t>	</a:t>
            </a:r>
            <a:r>
              <a:rPr lang="en-US" altLang="zh-CN" sz="2400" i="1">
                <a:sym typeface="Wingdings" pitchFamily="2" charset="2"/>
              </a:rPr>
              <a:t>(d) </a:t>
            </a:r>
            <a:r>
              <a:rPr lang="zh-CN" altLang="en-US" sz="2400" i="1">
                <a:sym typeface="Wingdings" pitchFamily="2" charset="2"/>
              </a:rPr>
              <a:t>病（根本死因）</a:t>
            </a:r>
            <a:r>
              <a:rPr lang="zh-CN" altLang="en-US" sz="2400" i="1" baseline="30000">
                <a:sym typeface="Wingdings" pitchFamily="2" charset="2"/>
              </a:rPr>
              <a:t>发展</a:t>
            </a:r>
            <a:r>
              <a:rPr lang="zh-CN" altLang="en-US" sz="2400" i="1">
                <a:sym typeface="Wingdings" pitchFamily="2" charset="2"/>
              </a:rPr>
              <a:t> </a:t>
            </a:r>
            <a:r>
              <a:rPr lang="en-US" altLang="zh-CN" sz="2400" i="1">
                <a:sym typeface="Wingdings" pitchFamily="2" charset="2"/>
              </a:rPr>
              <a:t>(c)</a:t>
            </a:r>
            <a:r>
              <a:rPr lang="zh-CN" altLang="en-US" sz="2400" i="1">
                <a:sym typeface="Wingdings" pitchFamily="2" charset="2"/>
              </a:rPr>
              <a:t>病（中介原因）  </a:t>
            </a:r>
            <a:r>
              <a:rPr lang="zh-CN" altLang="en-US" sz="2400" i="1" baseline="30000">
                <a:sym typeface="Wingdings" pitchFamily="2" charset="2"/>
              </a:rPr>
              <a:t>发展</a:t>
            </a:r>
            <a:r>
              <a:rPr lang="zh-CN" altLang="en-US" sz="2400" i="1">
                <a:sym typeface="Wingdings" pitchFamily="2" charset="2"/>
              </a:rPr>
              <a:t> </a:t>
            </a:r>
            <a:r>
              <a:rPr lang="en-US" altLang="zh-CN" sz="2400" i="1">
                <a:sym typeface="Wingdings" pitchFamily="2" charset="2"/>
              </a:rPr>
              <a:t>(b)</a:t>
            </a:r>
            <a:r>
              <a:rPr lang="zh-CN" altLang="en-US" sz="2400" i="1">
                <a:sym typeface="Wingdings" pitchFamily="2" charset="2"/>
              </a:rPr>
              <a:t>病（中介原因）  </a:t>
            </a:r>
            <a:r>
              <a:rPr lang="zh-CN" altLang="en-US" sz="2400" i="1" baseline="30000">
                <a:sym typeface="Wingdings" pitchFamily="2" charset="2"/>
              </a:rPr>
              <a:t>发展</a:t>
            </a:r>
            <a:r>
              <a:rPr lang="zh-CN" altLang="en-US" sz="2400" i="1">
                <a:sym typeface="Wingdings" pitchFamily="2" charset="2"/>
              </a:rPr>
              <a:t>  </a:t>
            </a:r>
            <a:r>
              <a:rPr lang="en-US" altLang="zh-CN" sz="2400" i="1">
                <a:sym typeface="Wingdings" pitchFamily="2" charset="2"/>
              </a:rPr>
              <a:t>(a)</a:t>
            </a:r>
            <a:r>
              <a:rPr lang="zh-CN" altLang="en-US" sz="2400" i="1">
                <a:sym typeface="Wingdings" pitchFamily="2" charset="2"/>
              </a:rPr>
              <a:t>病（直接死因）</a:t>
            </a:r>
            <a:r>
              <a:rPr lang="zh-CN" altLang="en-US" sz="2400" i="1" baseline="30000">
                <a:sym typeface="Wingdings" pitchFamily="2" charset="2"/>
              </a:rPr>
              <a:t>导致</a:t>
            </a:r>
            <a:r>
              <a:rPr lang="zh-CN" altLang="en-US" sz="2400" i="1">
                <a:sym typeface="Wingdings" pitchFamily="2" charset="2"/>
              </a:rPr>
              <a:t>  死亡。</a:t>
            </a:r>
            <a:endParaRPr lang="zh-CN" altLang="en-US" sz="2400"/>
          </a:p>
          <a:p>
            <a:pPr lvl="0"/>
            <a:r>
              <a:rPr lang="en-US" altLang="zh-CN" sz="2800"/>
              <a:t>          (d) </a:t>
            </a:r>
            <a:r>
              <a:rPr lang="en-US" altLang="zh-CN" sz="2800">
                <a:sym typeface="Symbol" pitchFamily="18" charset="2"/>
              </a:rPr>
              <a:t></a:t>
            </a:r>
            <a:r>
              <a:rPr lang="en-US" altLang="zh-CN" sz="2800"/>
              <a:t>(c) </a:t>
            </a:r>
            <a:r>
              <a:rPr lang="en-US" altLang="zh-CN" sz="2800">
                <a:sym typeface="Symbol" pitchFamily="18" charset="2"/>
              </a:rPr>
              <a:t></a:t>
            </a:r>
            <a:r>
              <a:rPr lang="en-US" altLang="zh-CN" sz="2800"/>
              <a:t>(b) </a:t>
            </a:r>
            <a:r>
              <a:rPr lang="en-US" altLang="zh-CN" sz="2800">
                <a:sym typeface="Symbol" pitchFamily="18" charset="2"/>
              </a:rPr>
              <a:t></a:t>
            </a:r>
            <a:r>
              <a:rPr lang="en-US" altLang="zh-CN" sz="2800"/>
              <a:t> (a) </a:t>
            </a:r>
            <a:r>
              <a:rPr lang="en-US" altLang="zh-CN" sz="2800">
                <a:sym typeface="Symbol" pitchFamily="18" charset="2"/>
              </a:rPr>
              <a:t></a:t>
            </a:r>
            <a:r>
              <a:rPr lang="zh-CN" altLang="en-US" sz="2800"/>
              <a:t>死亡</a:t>
            </a:r>
            <a:endParaRPr lang="zh-CN" altLang="en-US" sz="2800"/>
          </a:p>
          <a:p>
            <a:pPr lvl="0"/>
            <a:r>
              <a:rPr lang="en-US" altLang="zh-CN" sz="2800"/>
              <a:t>     (1) </a:t>
            </a:r>
            <a:r>
              <a:rPr lang="zh-CN" altLang="en-US" sz="2800"/>
              <a:t>慢支</a:t>
            </a:r>
            <a:r>
              <a:rPr lang="zh-CN" altLang="en-US" sz="2800">
                <a:sym typeface="Symbol" pitchFamily="18" charset="2"/>
              </a:rPr>
              <a:t></a:t>
            </a:r>
            <a:r>
              <a:rPr lang="zh-CN" altLang="en-US" sz="2800"/>
              <a:t>肺气肿</a:t>
            </a:r>
            <a:r>
              <a:rPr lang="zh-CN" altLang="en-US" sz="2800">
                <a:sym typeface="Symbol" pitchFamily="18" charset="2"/>
              </a:rPr>
              <a:t></a:t>
            </a:r>
            <a:r>
              <a:rPr lang="zh-CN" altLang="en-US" sz="2800"/>
              <a:t>肺心病</a:t>
            </a:r>
            <a:r>
              <a:rPr lang="zh-CN" altLang="en-US" sz="2800">
                <a:sym typeface="Symbol" pitchFamily="18" charset="2"/>
              </a:rPr>
              <a:t></a:t>
            </a:r>
            <a:r>
              <a:rPr lang="zh-CN" altLang="en-US" sz="2800"/>
              <a:t>死亡</a:t>
            </a:r>
            <a:endParaRPr lang="zh-CN" altLang="en-US" sz="2800"/>
          </a:p>
          <a:p>
            <a:pPr lvl="0"/>
            <a:r>
              <a:rPr lang="en-US" altLang="zh-CN" sz="2800"/>
              <a:t>     (2) </a:t>
            </a:r>
            <a:r>
              <a:rPr lang="zh-CN" altLang="en-US" sz="2800"/>
              <a:t>意外被撞</a:t>
            </a:r>
            <a:r>
              <a:rPr lang="zh-CN" altLang="en-US" sz="2800">
                <a:sym typeface="Symbol" pitchFamily="18" charset="2"/>
              </a:rPr>
              <a:t></a:t>
            </a:r>
            <a:r>
              <a:rPr lang="zh-CN" altLang="en-US" sz="2800"/>
              <a:t>颅骨骨折</a:t>
            </a:r>
            <a:r>
              <a:rPr lang="zh-CN" altLang="en-US" sz="2800">
                <a:sym typeface="Symbol" pitchFamily="18" charset="2"/>
              </a:rPr>
              <a:t></a:t>
            </a:r>
            <a:r>
              <a:rPr lang="zh-CN" altLang="en-US" sz="2800"/>
              <a:t>颅内损伤</a:t>
            </a:r>
            <a:r>
              <a:rPr lang="zh-CN" altLang="en-US" sz="2800">
                <a:sym typeface="Symbol" pitchFamily="18" charset="2"/>
              </a:rPr>
              <a:t></a:t>
            </a:r>
            <a:r>
              <a:rPr lang="zh-CN" altLang="en-US" sz="2800"/>
              <a:t>死亡</a:t>
            </a:r>
            <a:endParaRPr lang="zh-CN" altLang="en-US" sz="2800"/>
          </a:p>
          <a:p>
            <a:pPr lvl="0"/>
            <a:endParaRPr lang="zh-CN" altLang="en-US" sz="2800"/>
          </a:p>
        </p:txBody>
      </p:sp>
      <p:sp>
        <p:nvSpPr>
          <p:cNvPr id="27653" name=""/>
          <p:cNvSpPr/>
          <p:nvPr/>
        </p:nvSpPr>
        <p:spPr>
          <a:xfrm>
            <a:off x="7019925" y="3357562"/>
            <a:ext cx="647700" cy="71438"/>
          </a:xfrm>
          <a:prstGeom prst="rightArrow">
            <a:avLst>
              <a:gd name="adj1" fmla="val 50000"/>
              <a:gd name="adj2" fmla="val 22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7654" name=""/>
          <p:cNvSpPr/>
          <p:nvPr/>
        </p:nvSpPr>
        <p:spPr>
          <a:xfrm>
            <a:off x="3995738" y="3357562"/>
            <a:ext cx="647700" cy="71438"/>
          </a:xfrm>
          <a:prstGeom prst="rightArrow">
            <a:avLst>
              <a:gd name="adj1" fmla="val 50000"/>
              <a:gd name="adj2" fmla="val 22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7655" name=""/>
          <p:cNvSpPr/>
          <p:nvPr/>
        </p:nvSpPr>
        <p:spPr>
          <a:xfrm>
            <a:off x="3419475" y="3789362"/>
            <a:ext cx="647700" cy="71438"/>
          </a:xfrm>
          <a:prstGeom prst="rightArrow">
            <a:avLst>
              <a:gd name="adj1" fmla="val 50000"/>
              <a:gd name="adj2" fmla="val 22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7656" name=""/>
          <p:cNvSpPr/>
          <p:nvPr/>
        </p:nvSpPr>
        <p:spPr>
          <a:xfrm>
            <a:off x="6443662" y="3789362"/>
            <a:ext cx="647700" cy="71438"/>
          </a:xfrm>
          <a:prstGeom prst="rightArrow">
            <a:avLst>
              <a:gd name="adj1" fmla="val 50000"/>
              <a:gd name="adj2" fmla="val 22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765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2765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B251003-4A55-4EF7-9165-5DDAA2AD26D4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27659" name="TextBox 276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"/>
          <p:cNvSpPr/>
          <p:nvPr>
            <p:ph type="title" idx="4294967295"/>
          </p:nvPr>
        </p:nvSpPr>
        <p:spPr>
          <a:xfrm>
            <a:off x="2057400" y="2438400"/>
            <a:ext cx="6477000" cy="3200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>
              <a:lnSpc>
                <a:spcPct val="105000"/>
              </a:lnSpc>
            </a:pPr>
            <a:r>
              <a:rPr lang="zh-CN" altLang="en-US" sz="4800">
                <a:latin typeface="华文中宋" pitchFamily="2" charset="-122"/>
                <a:ea typeface="华文中宋" pitchFamily="2" charset="-122"/>
              </a:rPr>
              <a:t> </a:t>
            </a:r>
            <a:endParaRPr lang="zh-CN" altLang="en-US" sz="48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78851" name=""/>
          <p:cNvSpPr/>
          <p:nvPr/>
        </p:nvSpPr>
        <p:spPr>
          <a:xfrm>
            <a:off x="468312" y="333375"/>
            <a:ext cx="74168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30" tIns="45715" rIns="91430" bIns="45715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1" lang="zh-CN" altLang="en-US" sz="3600">
                <a:latin typeface="Arial"/>
                <a:ea typeface="黑体" pitchFamily="2" charset="-122"/>
              </a:rPr>
              <a:t>国际死因医学证明书基本格式</a:t>
            </a:r>
            <a:endParaRPr kumimoji="1" lang="zh-CN" altLang="en-US" sz="3600">
              <a:latin typeface="Arial"/>
              <a:ea typeface="黑体" pitchFamily="2" charset="-122"/>
            </a:endParaRPr>
          </a:p>
        </p:txBody>
      </p:sp>
      <p:sp>
        <p:nvSpPr>
          <p:cNvPr id="78852" name=""/>
          <p:cNvSpPr/>
          <p:nvPr/>
        </p:nvSpPr>
        <p:spPr>
          <a:xfrm>
            <a:off x="684212" y="1341438"/>
            <a:ext cx="7632700" cy="4559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>
              <a:tabLst>
                <a:tab pos="5734050"/>
              </a:tabLst>
            </a:pP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                                                  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                                             死    亡    原    因                                           	发病至死亡之间  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                     	大概的时间间隔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     </a:t>
            </a:r>
            <a:r>
              <a:rPr kumimoji="1" lang="en-US" altLang="zh-CN" sz="1400" b="1">
                <a:ea typeface="华文中宋" pitchFamily="2" charset="-122"/>
              </a:rPr>
              <a:t>Ⅰ                                            	                                            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</a:t>
            </a:r>
            <a:r>
              <a:rPr kumimoji="1" lang="zh-CN" altLang="en-US" sz="1400" b="1">
                <a:ea typeface="华文中宋" pitchFamily="2" charset="-122"/>
              </a:rPr>
              <a:t>直接导致死亡        </a:t>
            </a:r>
            <a:r>
              <a:rPr kumimoji="1" lang="en-US" altLang="zh-CN" sz="1400" b="1">
                <a:ea typeface="华文中宋" pitchFamily="2" charset="-122"/>
              </a:rPr>
              <a:t>(a) ... ... ... ... ... ... ... ... ... ... ... ... ... ... ... ... ... ... ... ..         ... ... ... ... ... ... ... .. 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</a:t>
            </a:r>
            <a:r>
              <a:rPr kumimoji="1" lang="zh-CN" altLang="en-US" sz="1400" b="1">
                <a:ea typeface="华文中宋" pitchFamily="2" charset="-122"/>
              </a:rPr>
              <a:t>的疾病或情况*             由于</a:t>
            </a:r>
            <a:r>
              <a:rPr kumimoji="1" lang="en-US" altLang="zh-CN" sz="1400" b="1">
                <a:ea typeface="华文中宋" pitchFamily="2" charset="-122"/>
              </a:rPr>
              <a:t>(</a:t>
            </a:r>
            <a:r>
              <a:rPr kumimoji="1" lang="zh-CN" altLang="en-US" sz="1400" b="1">
                <a:ea typeface="华文中宋" pitchFamily="2" charset="-122"/>
              </a:rPr>
              <a:t>或作为</a:t>
            </a:r>
            <a:r>
              <a:rPr kumimoji="1" lang="en-US" altLang="zh-CN" sz="1400" b="1">
                <a:ea typeface="华文中宋" pitchFamily="2" charset="-122"/>
              </a:rPr>
              <a:t>... </a:t>
            </a:r>
            <a:r>
              <a:rPr kumimoji="1" lang="zh-CN" altLang="en-US" sz="1400" b="1">
                <a:ea typeface="华文中宋" pitchFamily="2" charset="-122"/>
              </a:rPr>
              <a:t>的后果</a:t>
            </a:r>
            <a:r>
              <a:rPr kumimoji="1" lang="en-US" altLang="zh-CN" sz="1400" b="1">
                <a:ea typeface="华文中宋" pitchFamily="2" charset="-122"/>
              </a:rPr>
              <a:t>) </a:t>
            </a:r>
            <a:r>
              <a:rPr kumimoji="1" lang="zh-CN" altLang="en-US" sz="1400" b="1">
                <a:ea typeface="华文中宋" pitchFamily="2" charset="-122"/>
              </a:rPr>
              <a:t>所引起	            	  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前因                        </a:t>
            </a:r>
            <a:r>
              <a:rPr kumimoji="1" lang="en-US" altLang="zh-CN" sz="1400" b="1">
                <a:ea typeface="华文中宋" pitchFamily="2" charset="-122"/>
              </a:rPr>
              <a:t>(b) ... ... ... ... ... ... ... ... ... ... ... ... ... ... ... ... ... ... ... ..         ... ... ... ... ... ... ... ..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</a:t>
            </a:r>
            <a:r>
              <a:rPr kumimoji="1" lang="zh-CN" altLang="en-US" sz="1400" b="1">
                <a:ea typeface="华文中宋" pitchFamily="2" charset="-122"/>
              </a:rPr>
              <a:t>任何引起上述原           由于</a:t>
            </a:r>
            <a:r>
              <a:rPr kumimoji="1" lang="en-US" altLang="zh-CN" sz="1400" b="1">
                <a:ea typeface="华文中宋" pitchFamily="2" charset="-122"/>
              </a:rPr>
              <a:t>(</a:t>
            </a:r>
            <a:r>
              <a:rPr kumimoji="1" lang="zh-CN" altLang="en-US" sz="1400" b="1">
                <a:ea typeface="华文中宋" pitchFamily="2" charset="-122"/>
              </a:rPr>
              <a:t>或作为</a:t>
            </a:r>
            <a:r>
              <a:rPr kumimoji="1" lang="en-US" altLang="zh-CN" sz="1400" b="1">
                <a:ea typeface="华文中宋" pitchFamily="2" charset="-122"/>
              </a:rPr>
              <a:t>... </a:t>
            </a:r>
            <a:r>
              <a:rPr kumimoji="1" lang="zh-CN" altLang="en-US" sz="1400" b="1">
                <a:ea typeface="华文中宋" pitchFamily="2" charset="-122"/>
              </a:rPr>
              <a:t>的后果</a:t>
            </a:r>
            <a:r>
              <a:rPr kumimoji="1" lang="en-US" altLang="zh-CN" sz="1400" b="1">
                <a:ea typeface="华文中宋" pitchFamily="2" charset="-122"/>
              </a:rPr>
              <a:t>) </a:t>
            </a:r>
            <a:r>
              <a:rPr kumimoji="1" lang="zh-CN" altLang="en-US" sz="1400" b="1">
                <a:ea typeface="华文中宋" pitchFamily="2" charset="-122"/>
              </a:rPr>
              <a:t>所引起	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因的疾病情况，    </a:t>
            </a:r>
            <a:r>
              <a:rPr kumimoji="1" lang="en-US" altLang="zh-CN" sz="1400" b="1">
                <a:ea typeface="华文中宋" pitchFamily="2" charset="-122"/>
              </a:rPr>
              <a:t>(c) ... ... ... ... ... ... ... ... ... ... ... ... ... ... ... ... ... ... ... ..         ... ... ... ... ... ... ... ..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</a:t>
            </a:r>
            <a:r>
              <a:rPr kumimoji="1" lang="zh-CN" altLang="en-US" sz="1400" b="1">
                <a:ea typeface="华文中宋" pitchFamily="2" charset="-122"/>
              </a:rPr>
              <a:t>把根本情况陈述            由于</a:t>
            </a:r>
            <a:r>
              <a:rPr kumimoji="1" lang="en-US" altLang="zh-CN" sz="1400" b="1">
                <a:ea typeface="华文中宋" pitchFamily="2" charset="-122"/>
              </a:rPr>
              <a:t>(</a:t>
            </a:r>
            <a:r>
              <a:rPr kumimoji="1" lang="zh-CN" altLang="en-US" sz="1400" b="1">
                <a:ea typeface="华文中宋" pitchFamily="2" charset="-122"/>
              </a:rPr>
              <a:t>或作为</a:t>
            </a:r>
            <a:r>
              <a:rPr kumimoji="1" lang="en-US" altLang="zh-CN" sz="1400" b="1">
                <a:ea typeface="华文中宋" pitchFamily="2" charset="-122"/>
              </a:rPr>
              <a:t>... </a:t>
            </a:r>
            <a:r>
              <a:rPr kumimoji="1" lang="zh-CN" altLang="en-US" sz="1400" b="1">
                <a:ea typeface="华文中宋" pitchFamily="2" charset="-122"/>
              </a:rPr>
              <a:t>的后果</a:t>
            </a:r>
            <a:r>
              <a:rPr kumimoji="1" lang="en-US" altLang="zh-CN" sz="1400" b="1">
                <a:ea typeface="华文中宋" pitchFamily="2" charset="-122"/>
              </a:rPr>
              <a:t>) </a:t>
            </a:r>
            <a:r>
              <a:rPr kumimoji="1" lang="zh-CN" altLang="en-US" sz="1400" b="1">
                <a:ea typeface="华文中宋" pitchFamily="2" charset="-122"/>
              </a:rPr>
              <a:t>所引起	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在最后                     </a:t>
            </a:r>
            <a:r>
              <a:rPr kumimoji="1" lang="en-US" altLang="zh-CN" sz="1400" b="1">
                <a:ea typeface="华文中宋" pitchFamily="2" charset="-122"/>
              </a:rPr>
              <a:t>(d) ... ... ... ... ... ... ... ... ... ... ... ... ... ... ... ... ... ..... ..         ... ... ... ... ... ... ... .. 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  Ⅱ                                             	 	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</a:t>
            </a:r>
            <a:r>
              <a:rPr kumimoji="1" lang="zh-CN" altLang="en-US" sz="1400" b="1">
                <a:ea typeface="华文中宋" pitchFamily="2" charset="-122"/>
              </a:rPr>
              <a:t>促进死亡，但与导致死亡的疾病  </a:t>
            </a:r>
            <a:r>
              <a:rPr kumimoji="1" lang="en-US" altLang="zh-CN" sz="1400" b="1">
                <a:ea typeface="华文中宋" pitchFamily="2" charset="-122"/>
              </a:rPr>
              <a:t>... ... ... ... ... ... ... ... ... ... ... ..... .... ..         ... ... ... ... ... ... ... .. 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	                           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 </a:t>
            </a:r>
            <a:r>
              <a:rPr kumimoji="1" lang="zh-CN" altLang="en-US" sz="1400" b="1">
                <a:ea typeface="华文中宋" pitchFamily="2" charset="-122"/>
              </a:rPr>
              <a:t>或情况无关的其他有意义的情况  </a:t>
            </a:r>
            <a:r>
              <a:rPr kumimoji="1" lang="en-US" altLang="zh-CN" sz="1400" b="1">
                <a:ea typeface="华文中宋" pitchFamily="2" charset="-122"/>
              </a:rPr>
              <a:t>... ... ... ... ... ... ... ... ... ... ... ..... .... ..         ... ... ... ... ... ... ... .. </a:t>
            </a: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endParaRPr kumimoji="1" lang="en-US" altLang="zh-CN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en-US" altLang="zh-CN" sz="1400" b="1">
                <a:ea typeface="华文中宋" pitchFamily="2" charset="-122"/>
              </a:rPr>
              <a:t>   * </a:t>
            </a:r>
            <a:r>
              <a:rPr kumimoji="1" lang="zh-CN" altLang="en-US" sz="1400" b="1">
                <a:ea typeface="华文中宋" pitchFamily="2" charset="-122"/>
              </a:rPr>
              <a:t>此处不指临死方式，如，心力衰竭、呼吸衰竭。   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r>
              <a:rPr kumimoji="1" lang="zh-CN" altLang="en-US" sz="1400" b="1">
                <a:ea typeface="华文中宋" pitchFamily="2" charset="-122"/>
              </a:rPr>
              <a:t>      它指引起死亡的疾病、损伤或并发症。</a:t>
            </a:r>
            <a:endParaRPr kumimoji="1" lang="zh-CN" altLang="en-US" sz="1400" b="1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5734050"/>
              </a:tabLst>
            </a:pPr>
            <a:endParaRPr kumimoji="1" lang="zh-CN" altLang="en-US" sz="1400" b="1">
              <a:ea typeface="华文中宋" pitchFamily="2" charset="-122"/>
            </a:endParaRPr>
          </a:p>
        </p:txBody>
      </p:sp>
      <p:cxnSp>
        <p:nvCxnSpPr>
          <p:cNvPr id="78853" name=""/>
          <p:cNvCxnSpPr/>
          <p:nvPr/>
        </p:nvCxnSpPr>
        <p:spPr>
          <a:xfrm>
            <a:off x="762000" y="1676400"/>
            <a:ext cx="73914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78854" name=""/>
          <p:cNvCxnSpPr/>
          <p:nvPr/>
        </p:nvCxnSpPr>
        <p:spPr>
          <a:xfrm flipH="1">
            <a:off x="8153400" y="1676400"/>
            <a:ext cx="0" cy="34290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78855" name=""/>
          <p:cNvCxnSpPr/>
          <p:nvPr/>
        </p:nvCxnSpPr>
        <p:spPr>
          <a:xfrm flipH="1">
            <a:off x="762000" y="1676400"/>
            <a:ext cx="0" cy="34290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78856" name=""/>
          <p:cNvCxnSpPr/>
          <p:nvPr/>
        </p:nvCxnSpPr>
        <p:spPr>
          <a:xfrm>
            <a:off x="762000" y="5105400"/>
            <a:ext cx="73914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78857" name=""/>
          <p:cNvCxnSpPr/>
          <p:nvPr/>
        </p:nvCxnSpPr>
        <p:spPr>
          <a:xfrm flipH="1">
            <a:off x="762000" y="2286000"/>
            <a:ext cx="7391400" cy="0"/>
          </a:xfrm>
          <a:prstGeom prst="line">
            <a:avLst/>
          </a:prstGeom>
          <a:noFill/>
          <a:ln w="6350">
            <a:solidFill>
              <a:schemeClr val="tx1"/>
            </a:solidFill>
            <a:miter lim="800000"/>
          </a:ln>
        </p:spPr>
      </p:cxnSp>
      <p:cxnSp>
        <p:nvCxnSpPr>
          <p:cNvPr id="78858" name=""/>
          <p:cNvCxnSpPr/>
          <p:nvPr/>
        </p:nvCxnSpPr>
        <p:spPr>
          <a:xfrm flipH="1">
            <a:off x="6248400" y="1676400"/>
            <a:ext cx="0" cy="34290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78859" name=""/>
          <p:cNvCxnSpPr/>
          <p:nvPr/>
        </p:nvCxnSpPr>
        <p:spPr>
          <a:xfrm>
            <a:off x="762000" y="4038600"/>
            <a:ext cx="73914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7886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7886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E6F9D07-CD2F-4BF4-9B87-2CF07043AA70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78862" name="TextBox 788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"/>
          <p:cNvSpPr/>
          <p:nvPr>
            <p:ph type="title" idx="4294967295"/>
          </p:nvPr>
        </p:nvSpPr>
        <p:spPr>
          <a:xfrm>
            <a:off x="2057400" y="2438400"/>
            <a:ext cx="6477000" cy="32019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>
              <a:defRPr lang="en-US" altLang="en-US"/>
            </a:lvl2pPr>
            <a:lvl3pPr>
              <a:defRPr lang="en-US" altLang="en-US"/>
            </a:lvl3pPr>
            <a:lvl4pPr>
              <a:defRPr lang="en-US" altLang="en-US"/>
            </a:lvl4pPr>
            <a:lvl5pPr>
              <a:defRPr lang="en-US" altLang="en-US"/>
            </a:lvl5pPr>
          </a:lstStyle>
          <a:p>
            <a:pPr marL="0" lvl="0" indent="0" defTabSz="1316038">
              <a:lnSpc>
                <a:spcPct val="105000"/>
              </a:lnSpc>
            </a:pPr>
            <a:r>
              <a:rPr lang="zh-CN" altLang="en-US" sz="4800">
                <a:latin typeface="华文中宋" pitchFamily="2" charset="-122"/>
                <a:ea typeface="华文中宋" pitchFamily="2" charset="-122"/>
              </a:rPr>
              <a:t> </a:t>
            </a:r>
            <a:endParaRPr lang="zh-CN" altLang="en-US" sz="4800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77827" name=""/>
          <p:cNvSpPr/>
          <p:nvPr/>
        </p:nvSpPr>
        <p:spPr>
          <a:xfrm>
            <a:off x="711200" y="2195512"/>
            <a:ext cx="7721600" cy="38163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  <a:effectLst>
            <a:prstShdw prst="shdw18" dist="17961" dir="13500000">
              <a:schemeClr val="tx1">
                <a:gamma/>
                <a:shade val="60000"/>
                <a:invGamma/>
              </a:schemeClr>
            </a:prstShdw>
          </a:effectLst>
        </p:spPr>
        <p:txBody>
          <a:bodyPr lIns="91402" tIns="45702" rIns="91402" bIns="45702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tabLst>
                <a:tab pos="3733800"/>
                <a:tab pos="4932362"/>
              </a:tabLst>
            </a:pPr>
            <a:r>
              <a:rPr kumimoji="1" lang="zh-CN" altLang="en-US" sz="2500">
                <a:ea typeface="华文中宋" pitchFamily="2" charset="-122"/>
              </a:rPr>
              <a:t>                    死亡原因                          发病至死亡之间  </a:t>
            </a:r>
            <a:endParaRPr kumimoji="1" lang="zh-CN" altLang="en-US" sz="25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zh-CN" altLang="en-US" sz="2500">
                <a:ea typeface="华文中宋" pitchFamily="2" charset="-122"/>
              </a:rPr>
              <a:t>		大概的时间间隔  </a:t>
            </a:r>
            <a:endParaRPr kumimoji="1" lang="zh-CN" altLang="en-US" sz="25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zh-CN" altLang="en-US" sz="2500">
                <a:ea typeface="华文中宋" pitchFamily="2" charset="-122"/>
              </a:rPr>
              <a:t>                                       	   </a:t>
            </a:r>
            <a:endParaRPr kumimoji="1" lang="zh-CN" altLang="en-US" sz="25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en-US" altLang="zh-CN" sz="2800">
                <a:ea typeface="华文中宋" pitchFamily="2" charset="-122"/>
              </a:rPr>
              <a:t>Ⅰ (a) </a:t>
            </a:r>
            <a:r>
              <a:rPr kumimoji="1" lang="zh-CN" altLang="en-US" sz="2800">
                <a:ea typeface="华文中宋" pitchFamily="2" charset="-122"/>
              </a:rPr>
              <a:t>颅内损伤			  </a:t>
            </a:r>
            <a:r>
              <a:rPr kumimoji="1" lang="en-US" altLang="zh-CN" sz="2800">
                <a:ea typeface="华文中宋" pitchFamily="2" charset="-122"/>
              </a:rPr>
              <a:t>1</a:t>
            </a:r>
            <a:r>
              <a:rPr kumimoji="1" lang="zh-CN" altLang="en-US" sz="2800">
                <a:ea typeface="华文中宋" pitchFamily="2" charset="-122"/>
              </a:rPr>
              <a:t>小时</a:t>
            </a:r>
            <a:endParaRPr kumimoji="1" lang="zh-CN" altLang="en-US" sz="28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zh-CN" altLang="en-US" sz="2800">
                <a:ea typeface="华文中宋" pitchFamily="2" charset="-122"/>
              </a:rPr>
              <a:t>     </a:t>
            </a:r>
            <a:r>
              <a:rPr kumimoji="1" lang="en-US" altLang="zh-CN" sz="2800">
                <a:ea typeface="华文中宋" pitchFamily="2" charset="-122"/>
              </a:rPr>
              <a:t>(b) </a:t>
            </a:r>
            <a:r>
              <a:rPr kumimoji="1" lang="zh-CN" altLang="en-US" sz="2800">
                <a:ea typeface="华文中宋" pitchFamily="2" charset="-122"/>
              </a:rPr>
              <a:t>颅骨骨折			  </a:t>
            </a:r>
            <a:r>
              <a:rPr kumimoji="1" lang="en-US" altLang="zh-CN" sz="2800">
                <a:ea typeface="华文中宋" pitchFamily="2" charset="-122"/>
              </a:rPr>
              <a:t>1</a:t>
            </a:r>
            <a:r>
              <a:rPr kumimoji="1" lang="zh-CN" altLang="en-US" sz="2800">
                <a:ea typeface="华文中宋" pitchFamily="2" charset="-122"/>
              </a:rPr>
              <a:t>小时</a:t>
            </a:r>
            <a:endParaRPr kumimoji="1" lang="zh-CN" altLang="en-US" sz="28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zh-CN" altLang="en-US" sz="2800">
                <a:ea typeface="华文中宋" pitchFamily="2" charset="-122"/>
              </a:rPr>
              <a:t>     </a:t>
            </a:r>
            <a:r>
              <a:rPr kumimoji="1" lang="en-US" altLang="zh-CN" sz="2800">
                <a:ea typeface="华文中宋" pitchFamily="2" charset="-122"/>
              </a:rPr>
              <a:t>(c) </a:t>
            </a:r>
            <a:r>
              <a:rPr kumimoji="1" lang="zh-CN" altLang="en-US" sz="2800">
                <a:ea typeface="华文中宋" pitchFamily="2" charset="-122"/>
              </a:rPr>
              <a:t>行人在道路上行走                     </a:t>
            </a:r>
            <a:r>
              <a:rPr kumimoji="1" lang="en-US" altLang="zh-CN" sz="2800">
                <a:ea typeface="华文中宋" pitchFamily="2" charset="-122"/>
              </a:rPr>
              <a:t>1</a:t>
            </a:r>
            <a:r>
              <a:rPr kumimoji="1" lang="zh-CN" altLang="en-US" sz="2800">
                <a:ea typeface="华文中宋" pitchFamily="2" charset="-122"/>
              </a:rPr>
              <a:t>小时</a:t>
            </a:r>
            <a:endParaRPr kumimoji="1" lang="zh-CN" altLang="en-US" sz="28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zh-CN" altLang="en-US" sz="2800">
                <a:ea typeface="华文中宋" pitchFamily="2" charset="-122"/>
              </a:rPr>
              <a:t>          意外被卡车撞倒</a:t>
            </a:r>
            <a:endParaRPr kumimoji="1" lang="zh-CN" altLang="en-US" sz="28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endParaRPr kumimoji="1" lang="zh-CN" altLang="en-US" sz="2800">
              <a:ea typeface="华文中宋" pitchFamily="2" charset="-122"/>
            </a:endParaRPr>
          </a:p>
          <a:p>
            <a:pPr marL="0" lvl="0" indent="0" algn="just" eaLnBrk="0" hangingPunct="0">
              <a:tabLst>
                <a:tab pos="3733800"/>
                <a:tab pos="4932362"/>
              </a:tabLst>
            </a:pPr>
            <a:r>
              <a:rPr kumimoji="1" lang="en-US" altLang="zh-CN" sz="2800">
                <a:ea typeface="华文中宋" pitchFamily="2" charset="-122"/>
              </a:rPr>
              <a:t>Ⅱ</a:t>
            </a:r>
            <a:endParaRPr kumimoji="1" lang="en-US" altLang="zh-CN" sz="2800">
              <a:ea typeface="华文中宋" pitchFamily="2" charset="-122"/>
            </a:endParaRPr>
          </a:p>
        </p:txBody>
      </p:sp>
      <p:cxnSp>
        <p:nvCxnSpPr>
          <p:cNvPr id="77828" name=""/>
          <p:cNvCxnSpPr/>
          <p:nvPr/>
        </p:nvCxnSpPr>
        <p:spPr>
          <a:xfrm flipH="1">
            <a:off x="711200" y="3141662"/>
            <a:ext cx="76708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77829" name=""/>
          <p:cNvCxnSpPr/>
          <p:nvPr/>
        </p:nvCxnSpPr>
        <p:spPr>
          <a:xfrm flipH="1">
            <a:off x="5580062" y="2205038"/>
            <a:ext cx="71438" cy="381635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77830" name=""/>
          <p:cNvCxnSpPr/>
          <p:nvPr/>
        </p:nvCxnSpPr>
        <p:spPr>
          <a:xfrm>
            <a:off x="684212" y="5445125"/>
            <a:ext cx="7672388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77831" name=""/>
          <p:cNvSpPr/>
          <p:nvPr/>
        </p:nvSpPr>
        <p:spPr>
          <a:xfrm>
            <a:off x="539750" y="1052512"/>
            <a:ext cx="8045450" cy="579438"/>
          </a:xfrm>
          <a:prstGeom prst="rect">
            <a:avLst/>
          </a:prstGeom>
          <a:noFill/>
          <a:ln>
            <a:noFill/>
            <a:miter lim="800000"/>
          </a:ln>
          <a:effectLst/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000000"/>
            </a:extrusionClr>
          </a:sp3d>
        </p:spPr>
        <p:txBody>
          <a:bodyPr lIns="91402" tIns="45702" rIns="91402" bIns="45702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190500" lvl="1" indent="0">
              <a:spcBef>
                <a:spcPct val="50000"/>
              </a:spcBef>
            </a:pPr>
            <a:r>
              <a:rPr kumimoji="1" lang="en-US" altLang="zh-CN" sz="3200">
                <a:ea typeface="华文中宋" pitchFamily="2" charset="-122"/>
              </a:rPr>
              <a:t>(2) </a:t>
            </a:r>
            <a:r>
              <a:rPr kumimoji="1" lang="zh-CN" altLang="en-US" sz="3200">
                <a:ea typeface="华文中宋" pitchFamily="2" charset="-122"/>
              </a:rPr>
              <a:t>意外被撞</a:t>
            </a:r>
            <a:r>
              <a:rPr kumimoji="1" lang="en-US" altLang="zh-CN" sz="3200">
                <a:ea typeface="华文中宋" pitchFamily="2" charset="-122"/>
              </a:rPr>
              <a:t>→</a:t>
            </a:r>
            <a:r>
              <a:rPr kumimoji="1" lang="zh-CN" altLang="en-US" sz="3200">
                <a:ea typeface="华文中宋" pitchFamily="2" charset="-122"/>
              </a:rPr>
              <a:t>颅骨骨折</a:t>
            </a:r>
            <a:r>
              <a:rPr kumimoji="1" lang="en-US" altLang="zh-CN" sz="3200">
                <a:ea typeface="华文中宋" pitchFamily="2" charset="-122"/>
              </a:rPr>
              <a:t>→</a:t>
            </a:r>
            <a:r>
              <a:rPr kumimoji="1" lang="zh-CN" altLang="en-US" sz="3200">
                <a:ea typeface="华文中宋" pitchFamily="2" charset="-122"/>
              </a:rPr>
              <a:t>颅内损伤</a:t>
            </a:r>
            <a:r>
              <a:rPr kumimoji="1" lang="en-US" altLang="zh-CN" sz="3200">
                <a:ea typeface="华文中宋" pitchFamily="2" charset="-122"/>
              </a:rPr>
              <a:t>→</a:t>
            </a:r>
            <a:r>
              <a:rPr kumimoji="1" lang="zh-CN" altLang="en-US" sz="3200">
                <a:ea typeface="华文中宋" pitchFamily="2" charset="-122"/>
              </a:rPr>
              <a:t>死亡</a:t>
            </a:r>
            <a:endParaRPr kumimoji="1" lang="zh-CN" altLang="en-US" sz="3200">
              <a:ea typeface="华文中宋" pitchFamily="2" charset="-122"/>
            </a:endParaRPr>
          </a:p>
        </p:txBody>
      </p:sp>
      <p:sp>
        <p:nvSpPr>
          <p:cNvPr id="7783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7783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24F69FB-B7B6-4D8B-969B-0A87D2AA7203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77834" name="TextBox 778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zh-CN" b="1"/>
              <a:t>·</a:t>
            </a:r>
            <a:r>
              <a:rPr lang="zh-CN" altLang="en-US" b="1"/>
              <a:t>其他填写要求</a:t>
            </a:r>
            <a:endParaRPr lang="zh-CN" altLang="en-US" b="1"/>
          </a:p>
        </p:txBody>
      </p:sp>
      <p:sp>
        <p:nvSpPr>
          <p:cNvPr id="30723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 sz="3600" b="1"/>
              <a:t>传染病和寄生虫病类</a:t>
            </a:r>
            <a:r>
              <a:rPr lang="zh-CN" altLang="en-US" sz="2800"/>
              <a:t>：疾病的性质、病   原体、传播方式、侵害部位等；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en-US" altLang="zh-CN" sz="2800"/>
              <a:t>·</a:t>
            </a:r>
            <a:r>
              <a:rPr lang="zh-CN" altLang="en-US" sz="2800"/>
              <a:t>痢疾：病原体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en-US" altLang="zh-CN" sz="2800"/>
              <a:t>·</a:t>
            </a:r>
            <a:r>
              <a:rPr lang="zh-CN" altLang="en-US" sz="2800"/>
              <a:t>腹泻、胃肠炎：是否传染性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en-US" altLang="zh-CN" sz="2800"/>
              <a:t>·</a:t>
            </a:r>
            <a:r>
              <a:rPr lang="zh-CN" altLang="en-US" sz="2800"/>
              <a:t>破伤风：是否严重损伤引起的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en-US" altLang="zh-CN" sz="2800"/>
              <a:t>·</a:t>
            </a:r>
            <a:r>
              <a:rPr lang="zh-CN" altLang="en-US" sz="2800"/>
              <a:t>败血症：是否产褥期、长期卧床、新生儿或医疗原因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en-US" altLang="zh-CN" sz="2800"/>
              <a:t>·</a:t>
            </a:r>
            <a:r>
              <a:rPr lang="zh-CN" altLang="en-US" sz="2800"/>
              <a:t>病毒性肝炎：传染性、分型</a:t>
            </a:r>
            <a:endParaRPr lang="zh-CN" altLang="en-US" sz="2800"/>
          </a:p>
        </p:txBody>
      </p:sp>
      <p:sp>
        <p:nvSpPr>
          <p:cNvPr id="307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07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A048140-3D90-47F8-8CA2-47440085189C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0726" name="TextBox 307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32771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/>
              <a:t>精神障碍：</a:t>
            </a:r>
            <a:r>
              <a:rPr lang="zh-CN" altLang="en-US"/>
              <a:t>诊断由</a:t>
            </a:r>
            <a:r>
              <a:rPr lang="zh-CN" altLang="en-US">
                <a:solidFill>
                  <a:srgbClr val="FF3300"/>
                </a:solidFill>
              </a:rPr>
              <a:t>专业医生</a:t>
            </a:r>
            <a:r>
              <a:rPr lang="zh-CN" altLang="en-US"/>
              <a:t>作出；</a:t>
            </a:r>
            <a:endParaRPr lang="zh-CN" altLang="en-US"/>
          </a:p>
          <a:p>
            <a:pPr lvl="0"/>
            <a:r>
              <a:rPr lang="zh-CN" altLang="en-US" sz="3600" b="1"/>
              <a:t>自杀或意外死亡：</a:t>
            </a:r>
            <a:r>
              <a:rPr lang="zh-CN" altLang="en-US"/>
              <a:t>按</a:t>
            </a:r>
            <a:r>
              <a:rPr lang="zh-CN" altLang="en-US">
                <a:solidFill>
                  <a:srgbClr val="FF3300"/>
                </a:solidFill>
              </a:rPr>
              <a:t>损伤</a:t>
            </a:r>
            <a:r>
              <a:rPr lang="zh-CN" altLang="en-US"/>
              <a:t>报告</a:t>
            </a:r>
            <a:endParaRPr lang="zh-CN" altLang="en-US"/>
          </a:p>
          <a:p>
            <a:pPr lvl="0"/>
            <a:r>
              <a:rPr lang="zh-CN" altLang="en-US" sz="3600" b="1"/>
              <a:t>酒精中毒：</a:t>
            </a:r>
            <a:r>
              <a:rPr lang="zh-CN" altLang="en-US">
                <a:solidFill>
                  <a:srgbClr val="FF3300"/>
                </a:solidFill>
              </a:rPr>
              <a:t>需排除酒瘾综合征、非瘾  性滥用，最常见的意外酒精中毒</a:t>
            </a:r>
            <a:endParaRPr lang="zh-CN" altLang="en-US">
              <a:solidFill>
                <a:srgbClr val="FF3300"/>
              </a:solidFill>
            </a:endParaRPr>
          </a:p>
        </p:txBody>
      </p:sp>
      <p:sp>
        <p:nvSpPr>
          <p:cNvPr id="327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27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2C5D79A-3FE1-48B2-95CC-FFD3AB632E2D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2774" name="TextBox 327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35843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/>
              <a:t>消化系病：</a:t>
            </a:r>
            <a:r>
              <a:rPr lang="zh-CN" altLang="en-US"/>
              <a:t>性质、部位及并发症；</a:t>
            </a:r>
            <a:endParaRPr lang="zh-CN" altLang="en-US"/>
          </a:p>
          <a:p>
            <a:pPr lvl="0"/>
            <a:r>
              <a:rPr lang="en-US" altLang="zh-CN"/>
              <a:t>·</a:t>
            </a:r>
            <a:r>
              <a:rPr lang="zh-CN" altLang="en-US"/>
              <a:t>溃疡：不要笼统为“上消化道”</a:t>
            </a:r>
            <a:endParaRPr lang="zh-CN" altLang="en-US"/>
          </a:p>
          <a:p>
            <a:pPr lvl="0"/>
            <a:r>
              <a:rPr lang="en-US" altLang="zh-CN"/>
              <a:t>·</a:t>
            </a:r>
            <a:r>
              <a:rPr lang="zh-CN" altLang="en-US"/>
              <a:t>肝病</a:t>
            </a:r>
            <a:r>
              <a:rPr lang="en-US" altLang="zh-CN"/>
              <a:t>/</a:t>
            </a:r>
            <a:r>
              <a:rPr lang="zh-CN" altLang="en-US"/>
              <a:t>肝硬化：应尽量报告原因</a:t>
            </a:r>
            <a:endParaRPr lang="zh-CN" altLang="en-US"/>
          </a:p>
        </p:txBody>
      </p:sp>
      <p:sp>
        <p:nvSpPr>
          <p:cNvPr id="358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58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9A9448F-A60F-46B3-8594-D9D80F970717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5846" name="TextBox 358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37891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4000" u="sng"/>
              <a:t>诊断不明</a:t>
            </a:r>
            <a:r>
              <a:rPr lang="zh-CN" altLang="en-US" sz="3600" b="1"/>
              <a:t>：</a:t>
            </a:r>
            <a:r>
              <a:rPr lang="zh-CN" altLang="en-US"/>
              <a:t>一般不应做根本死因</a:t>
            </a:r>
            <a:endParaRPr lang="zh-CN" altLang="en-US"/>
          </a:p>
          <a:p>
            <a:pPr lvl="0"/>
            <a:r>
              <a:rPr lang="en-US" altLang="zh-CN"/>
              <a:t>·</a:t>
            </a:r>
            <a:r>
              <a:rPr lang="zh-CN" altLang="en-US"/>
              <a:t>应尽量报告明确的疾病</a:t>
            </a:r>
            <a:endParaRPr lang="zh-CN" altLang="en-US"/>
          </a:p>
          <a:p>
            <a:pPr lvl="0"/>
            <a:r>
              <a:rPr lang="en-US" altLang="zh-CN"/>
              <a:t>·</a:t>
            </a:r>
            <a:r>
              <a:rPr lang="zh-CN" altLang="en-US"/>
              <a:t>实在无法获得，可以在调查记录中报告其家属的叙述</a:t>
            </a:r>
            <a:endParaRPr lang="zh-CN" altLang="en-US"/>
          </a:p>
        </p:txBody>
      </p:sp>
      <p:sp>
        <p:nvSpPr>
          <p:cNvPr id="378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78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4C78346-2A78-4897-AC82-A9E4BCE7C855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7894" name="TextBox 378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39939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>
                <a:solidFill>
                  <a:srgbClr val="FF3300"/>
                </a:solidFill>
              </a:rPr>
              <a:t>运输事故</a:t>
            </a:r>
            <a:r>
              <a:rPr lang="zh-CN" altLang="en-US" sz="2400"/>
              <a:t>： 涉及人员、运输工具、事故发生地点、事故方式等</a:t>
            </a:r>
            <a:endParaRPr lang="zh-CN" altLang="en-US" sz="2400"/>
          </a:p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>
                <a:solidFill>
                  <a:srgbClr val="FF3300"/>
                </a:solidFill>
              </a:rPr>
              <a:t>意外跌倒</a:t>
            </a:r>
            <a:r>
              <a:rPr lang="zh-CN" altLang="en-US" sz="2400"/>
              <a:t>： 明确没有任何可能发生跌落的疾病</a:t>
            </a:r>
            <a:r>
              <a:rPr lang="en-US" altLang="zh-CN" sz="2400"/>
              <a:t>(</a:t>
            </a:r>
            <a:r>
              <a:rPr lang="zh-CN" altLang="en-US" sz="2400"/>
              <a:t>循环系统疾病</a:t>
            </a:r>
            <a:r>
              <a:rPr lang="en-US" altLang="zh-CN" sz="2400"/>
              <a:t>)</a:t>
            </a:r>
            <a:r>
              <a:rPr lang="zh-CN" altLang="en-US" sz="2400"/>
              <a:t>；如为跌倒致长期卧床也应报告</a:t>
            </a:r>
            <a:endParaRPr lang="zh-CN" altLang="en-US" sz="2400"/>
          </a:p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/>
              <a:t>意外窒息： 多指婴幼儿意外被床上用品或大人身体闷死</a:t>
            </a:r>
            <a:endParaRPr lang="zh-CN" altLang="en-US" sz="2400"/>
          </a:p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>
                <a:solidFill>
                  <a:srgbClr val="FF3300"/>
                </a:solidFill>
              </a:rPr>
              <a:t>中毒</a:t>
            </a:r>
            <a:r>
              <a:rPr lang="zh-CN" altLang="en-US" sz="2400"/>
              <a:t>： 应区别给错、服错或药物过量以及正确服用的有害效应</a:t>
            </a:r>
            <a:endParaRPr lang="zh-CN" altLang="en-US" sz="2400"/>
          </a:p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>
                <a:solidFill>
                  <a:srgbClr val="FF3300"/>
                </a:solidFill>
              </a:rPr>
              <a:t>自杀</a:t>
            </a:r>
            <a:r>
              <a:rPr lang="zh-CN" altLang="en-US" sz="2400"/>
              <a:t>： 尽量报告自杀的：</a:t>
            </a:r>
            <a:endParaRPr lang="zh-CN" altLang="en-US" sz="2400"/>
          </a:p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/>
              <a:t>形式：服毒、自缢、跳楼</a:t>
            </a:r>
            <a:endParaRPr lang="zh-CN" altLang="en-US" sz="2400"/>
          </a:p>
          <a:p>
            <a:pPr lvl="0">
              <a:lnSpc>
                <a:spcPct val="80000"/>
              </a:lnSpc>
            </a:pPr>
            <a:r>
              <a:rPr lang="en-US" altLang="zh-CN" sz="2400"/>
              <a:t>·</a:t>
            </a:r>
            <a:r>
              <a:rPr lang="zh-CN" altLang="en-US" sz="2400"/>
              <a:t>原因：家庭、社会、经济</a:t>
            </a:r>
            <a:endParaRPr lang="zh-CN" altLang="en-US" sz="2400"/>
          </a:p>
        </p:txBody>
      </p:sp>
      <p:sp>
        <p:nvSpPr>
          <p:cNvPr id="399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99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EBE5C49-2840-4AF4-AD00-10931DD992D0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39942" name="TextBox 399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000" b="1"/>
              <a:t>四、死亡诊断医院和依据的填写</a:t>
            </a:r>
            <a:endParaRPr lang="zh-CN" altLang="en-US" sz="4000" b="1"/>
          </a:p>
        </p:txBody>
      </p:sp>
      <p:sp>
        <p:nvSpPr>
          <p:cNvPr id="59395" name=""/>
          <p:cNvSpPr/>
          <p:nvPr>
            <p:ph type="body" idx="4294967295"/>
          </p:nvPr>
        </p:nvSpPr>
        <p:spPr>
          <a:xfrm>
            <a:off x="606425" y="1928812"/>
            <a:ext cx="7702550" cy="32083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/>
              <a:t>死者生前上述疾病最高诊断单位：死者生前所就诊并得出诊断结论的</a:t>
            </a:r>
            <a:r>
              <a:rPr lang="zh-CN" altLang="en-US">
                <a:solidFill>
                  <a:srgbClr val="FF3300"/>
                </a:solidFill>
              </a:rPr>
              <a:t>最高级别医院</a:t>
            </a:r>
            <a:endParaRPr lang="zh-CN" altLang="en-US">
              <a:solidFill>
                <a:srgbClr val="FF3300"/>
              </a:solidFill>
            </a:endParaRPr>
          </a:p>
          <a:p>
            <a:pPr lvl="0"/>
            <a:r>
              <a:rPr lang="zh-CN" altLang="en-US"/>
              <a:t>死者生前上述疾病最高诊断依据</a:t>
            </a:r>
            <a:r>
              <a:rPr lang="en-US" altLang="zh-CN"/>
              <a:t>: </a:t>
            </a:r>
            <a:r>
              <a:rPr lang="zh-CN" altLang="en-US"/>
              <a:t> 与死者生前所患疾病所做的相关检查有关，</a:t>
            </a:r>
            <a:r>
              <a:rPr lang="zh-CN" altLang="en-US">
                <a:solidFill>
                  <a:srgbClr val="FF3300"/>
                </a:solidFill>
              </a:rPr>
              <a:t>与死亡所在医院是否做检查无关。</a:t>
            </a:r>
            <a:endParaRPr lang="zh-CN" altLang="en-US">
              <a:solidFill>
                <a:srgbClr val="FF3300"/>
              </a:solidFill>
            </a:endParaRPr>
          </a:p>
        </p:txBody>
      </p:sp>
      <p:sp>
        <p:nvSpPr>
          <p:cNvPr id="5939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939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C7943A9E-84BC-4E2D-8CAC-00A4DC44F56D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59398" name="TextBox 593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"/>
          <p:cNvSpPr/>
          <p:nvPr/>
        </p:nvSpPr>
        <p:spPr>
          <a:xfrm>
            <a:off x="755650" y="908050"/>
            <a:ext cx="7632700" cy="4392612"/>
          </a:xfrm>
          <a:prstGeom prst="roundRect">
            <a:avLst>
              <a:gd name="adj" fmla="val 16667"/>
            </a:avLst>
          </a:prstGeom>
          <a:solidFill>
            <a:srgbClr val="000066"/>
          </a:solidFill>
          <a:ln>
            <a:noFill/>
            <a:miter lim="800000"/>
          </a:ln>
          <a:effectLst/>
          <a:scene3d>
            <a:camera prst="legacyPerspectiveBottom">
              <a:rot lat="0" lon="0" rev="0"/>
            </a:camera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rgbClr val="000066"/>
            </a:extrusionClr>
          </a:sp3d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1923" name=""/>
          <p:cNvSpPr/>
          <p:nvPr/>
        </p:nvSpPr>
        <p:spPr>
          <a:xfrm>
            <a:off x="1042988" y="2276475"/>
            <a:ext cx="7058025" cy="701675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1" lang="zh-CN" altLang="en-US" sz="4000" b="1">
                <a:solidFill>
                  <a:srgbClr val="FF0066"/>
                </a:solidFill>
                <a:ea typeface="华文中宋" pitchFamily="2" charset="-122"/>
              </a:rPr>
              <a:t>死亡原因的调查</a:t>
            </a:r>
            <a:endParaRPr kumimoji="1" lang="zh-CN" altLang="en-US" sz="4000" b="1">
              <a:solidFill>
                <a:srgbClr val="FF0066"/>
              </a:solidFill>
              <a:ea typeface="华文中宋" pitchFamily="2" charset="-122"/>
            </a:endParaRPr>
          </a:p>
        </p:txBody>
      </p:sp>
      <p:sp>
        <p:nvSpPr>
          <p:cNvPr id="8192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8192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DA3016C-F454-4E7F-AD4D-C9252DB37B4F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81926" name="TextBox 819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"/>
          <p:cNvSpPr/>
          <p:nvPr>
            <p:ph type="title"/>
          </p:nvPr>
        </p:nvSpPr>
        <p:spPr>
          <a:xfrm>
            <a:off x="1258888" y="188912"/>
            <a:ext cx="7156450" cy="6826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3600" b="1">
                <a:latin typeface="宋体" pitchFamily="2" charset="-122"/>
              </a:rPr>
              <a:t>（一）</a:t>
            </a:r>
            <a:r>
              <a:rPr lang="zh-CN" altLang="en-US" sz="4000" b="1">
                <a:latin typeface="宋体" pitchFamily="2" charset="-122"/>
              </a:rPr>
              <a:t>死因调查的资料来源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86019" name=""/>
          <p:cNvSpPr/>
          <p:nvPr>
            <p:ph type="body" idx="4294967295"/>
          </p:nvPr>
        </p:nvSpPr>
        <p:spPr>
          <a:xfrm>
            <a:off x="1187450" y="1484312"/>
            <a:ext cx="7488238" cy="46116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None/>
            </a:pPr>
            <a:r>
              <a:rPr lang="en-US" altLang="zh-CN" b="1">
                <a:latin typeface="宋体" pitchFamily="2" charset="-122"/>
              </a:rPr>
              <a:t>1. </a:t>
            </a:r>
            <a:r>
              <a:rPr lang="zh-CN" altLang="en-US" b="1">
                <a:latin typeface="宋体" pitchFamily="2" charset="-122"/>
              </a:rPr>
              <a:t>医院死亡</a:t>
            </a:r>
            <a:r>
              <a:rPr lang="zh-CN" altLang="en-US" b="1"/>
              <a:t> ：以医院病史为主</a:t>
            </a:r>
            <a:endParaRPr lang="zh-CN" altLang="en-US" b="1"/>
          </a:p>
          <a:p>
            <a:pPr lvl="0">
              <a:buFont typeface="Wingdings" pitchFamily="2" charset="2"/>
              <a:buNone/>
            </a:pPr>
            <a:r>
              <a:rPr lang="en-US" altLang="zh-CN" b="1">
                <a:latin typeface="宋体" pitchFamily="2" charset="-122"/>
              </a:rPr>
              <a:t>2. </a:t>
            </a:r>
            <a:r>
              <a:rPr lang="zh-CN" altLang="en-US" b="1">
                <a:latin typeface="宋体" pitchFamily="2" charset="-122"/>
              </a:rPr>
              <a:t>在家死亡</a:t>
            </a:r>
            <a:r>
              <a:rPr lang="zh-CN" altLang="en-US" b="1"/>
              <a:t> ：以调查死者家属为主，如以前看病有病史的可作为依据</a:t>
            </a:r>
            <a:endParaRPr lang="zh-CN" altLang="en-US" b="1"/>
          </a:p>
          <a:p>
            <a:pPr lvl="0">
              <a:buFont typeface="Wingdings" pitchFamily="2" charset="2"/>
              <a:buNone/>
            </a:pPr>
            <a:r>
              <a:rPr lang="en-US" altLang="zh-CN" b="1">
                <a:latin typeface="宋体" pitchFamily="2" charset="-122"/>
              </a:rPr>
              <a:t>3. </a:t>
            </a:r>
            <a:r>
              <a:rPr lang="zh-CN" altLang="en-US" b="1">
                <a:latin typeface="宋体" pitchFamily="2" charset="-122"/>
              </a:rPr>
              <a:t>传染病、精神疾病、肿瘤、孕产妇、新生儿死亡</a:t>
            </a:r>
            <a:r>
              <a:rPr lang="zh-CN" altLang="en-US" b="1"/>
              <a:t> ：可与</a:t>
            </a:r>
            <a:r>
              <a:rPr lang="zh-CN" altLang="en-US" b="1">
                <a:solidFill>
                  <a:srgbClr val="FF3300"/>
                </a:solidFill>
              </a:rPr>
              <a:t>相关专业机构核实</a:t>
            </a:r>
            <a:endParaRPr lang="zh-CN" altLang="en-US" b="1">
              <a:solidFill>
                <a:srgbClr val="FF3300"/>
              </a:solidFill>
            </a:endParaRPr>
          </a:p>
          <a:p>
            <a:pPr lvl="0">
              <a:buFont typeface="Wingdings" pitchFamily="2" charset="2"/>
              <a:buNone/>
            </a:pPr>
            <a:r>
              <a:rPr lang="en-US" altLang="zh-CN" b="1">
                <a:latin typeface="宋体" pitchFamily="2" charset="-122"/>
              </a:rPr>
              <a:t>4. </a:t>
            </a:r>
            <a:r>
              <a:rPr lang="zh-CN" altLang="en-US" b="1">
                <a:latin typeface="宋体" pitchFamily="2" charset="-122"/>
              </a:rPr>
              <a:t>损伤和中毒死亡</a:t>
            </a:r>
            <a:r>
              <a:rPr lang="zh-CN" altLang="en-US" b="1"/>
              <a:t> ：</a:t>
            </a:r>
            <a:r>
              <a:rPr lang="zh-CN" altLang="en-US" b="1">
                <a:solidFill>
                  <a:srgbClr val="FF3300"/>
                </a:solidFill>
              </a:rPr>
              <a:t>可向公安部门或死者单位、居委会等联系，核实死因证据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860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860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B188730-C5CA-4508-B90C-F9600B700B3C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86022" name="TextBox 860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"/>
          <p:cNvSpPr/>
          <p:nvPr>
            <p:ph type="title"/>
          </p:nvPr>
        </p:nvSpPr>
        <p:spPr>
          <a:xfrm>
            <a:off x="685800" y="584200"/>
            <a:ext cx="8458200" cy="701675"/>
          </a:xfrm>
          <a:prstGeom prst="rect">
            <a:avLst/>
          </a:prstGeom>
          <a:noFill/>
          <a:ln>
            <a:miter lim="800000"/>
          </a:ln>
        </p:spPr>
        <p:txBody>
          <a:bodyPr wrap="square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000" b="1">
                <a:solidFill>
                  <a:srgbClr val="FFFF00"/>
                </a:solidFill>
              </a:rPr>
              <a:t>调查记录的填写要求</a:t>
            </a:r>
            <a:br>
              <a:rPr lang="zh-CN" altLang="en-US" sz="4000" b="1"/>
            </a:br>
            <a:endParaRPr lang="zh-CN" altLang="en-US" sz="4000" b="1"/>
          </a:p>
        </p:txBody>
      </p:sp>
      <p:sp>
        <p:nvSpPr>
          <p:cNvPr id="92163" name=""/>
          <p:cNvSpPr/>
          <p:nvPr>
            <p:ph type="body" idx="4294967295"/>
          </p:nvPr>
        </p:nvSpPr>
        <p:spPr>
          <a:xfrm>
            <a:off x="684212" y="1125538"/>
            <a:ext cx="7772400" cy="4968875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eaLnBrk="0" hangingPunct="0">
              <a:spcBef>
                <a:spcPct val="0"/>
              </a:spcBef>
              <a:buNone/>
            </a:pPr>
            <a:endParaRPr lang="zh-CN" altLang="en-US" b="1"/>
          </a:p>
          <a:p>
            <a:pPr lvl="0">
              <a:buNone/>
            </a:pPr>
            <a:r>
              <a:rPr lang="en-US" altLang="zh-CN" b="1"/>
              <a:t>1</a:t>
            </a:r>
            <a:r>
              <a:rPr lang="zh-CN" altLang="en-US" b="1"/>
              <a:t>、</a:t>
            </a:r>
            <a:r>
              <a:rPr lang="zh-CN" altLang="en-US" b="1">
                <a:solidFill>
                  <a:srgbClr val="FF0000"/>
                </a:solidFill>
              </a:rPr>
              <a:t>死者生前病史及症状体征：</a:t>
            </a:r>
            <a:r>
              <a:rPr lang="zh-CN" altLang="en-US" b="1"/>
              <a:t>病历摘要和家属提供情况；内容应包括：</a:t>
            </a:r>
            <a:endParaRPr lang="zh-CN" altLang="en-US" b="1"/>
          </a:p>
          <a:p>
            <a:pPr lvl="0">
              <a:buNone/>
            </a:pPr>
            <a:r>
              <a:rPr lang="zh-CN" altLang="en-US" b="1"/>
              <a:t> </a:t>
            </a:r>
            <a:r>
              <a:rPr lang="en-US" altLang="zh-CN" b="1"/>
              <a:t>(1)</a:t>
            </a:r>
            <a:r>
              <a:rPr lang="zh-CN" altLang="en-US" b="1"/>
              <a:t>本次发病的症状体征；包括起病急缓、病程长短、病情轻重、原发病的并发和继发、实验室检查结果、疾病的演变和治疗经过、有否后遗症即晚期效应等。</a:t>
            </a:r>
            <a:endParaRPr lang="zh-CN" altLang="en-US" b="1"/>
          </a:p>
          <a:p>
            <a:pPr lvl="0">
              <a:buNone/>
            </a:pPr>
            <a:r>
              <a:rPr lang="zh-CN" altLang="en-US" b="1"/>
              <a:t> </a:t>
            </a:r>
            <a:r>
              <a:rPr lang="en-US" altLang="zh-CN" b="1"/>
              <a:t>(2)</a:t>
            </a:r>
            <a:r>
              <a:rPr lang="zh-CN" altLang="en-US" b="1"/>
              <a:t>发病时间；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921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921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CE200F8-A1A3-4D77-B34C-8127A56BE45D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92166" name="TextBox 921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"/>
          <p:cNvSpPr/>
          <p:nvPr>
            <p:ph type="title"/>
          </p:nvPr>
        </p:nvSpPr>
        <p:spPr>
          <a:xfrm>
            <a:off x="2339975" y="404812"/>
            <a:ext cx="6075362" cy="609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>
                <a:solidFill>
                  <a:srgbClr val="FFFF00"/>
                </a:solidFill>
              </a:rPr>
              <a:t>调查记录的填写要求</a:t>
            </a:r>
            <a:endParaRPr lang="zh-CN" altLang="en-US" b="1">
              <a:solidFill>
                <a:srgbClr val="FFFF00"/>
              </a:solidFill>
            </a:endParaRPr>
          </a:p>
        </p:txBody>
      </p:sp>
      <p:sp>
        <p:nvSpPr>
          <p:cNvPr id="94211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1">
              <a:lnSpc>
                <a:spcPct val="125000"/>
              </a:lnSpc>
              <a:buNone/>
            </a:pPr>
            <a:r>
              <a:rPr lang="zh-CN" altLang="en-US">
                <a:solidFill>
                  <a:srgbClr val="FF0000"/>
                </a:solidFill>
              </a:rPr>
              <a:t>致死疾病全称，最高诊断单位，发病诊断时间，诊断依据，现患慢性疾病。</a:t>
            </a:r>
            <a:endParaRPr lang="zh-CN" altLang="en-US">
              <a:solidFill>
                <a:srgbClr val="FF0000"/>
              </a:solidFill>
            </a:endParaRPr>
          </a:p>
          <a:p>
            <a:pPr lvl="1">
              <a:lnSpc>
                <a:spcPct val="125000"/>
              </a:lnSpc>
            </a:pPr>
            <a:r>
              <a:rPr lang="zh-CN" altLang="en-US"/>
              <a:t>调查记录与致死疾病诊断一致。</a:t>
            </a:r>
            <a:endParaRPr lang="zh-CN" altLang="en-US"/>
          </a:p>
          <a:p>
            <a:pPr lvl="1">
              <a:lnSpc>
                <a:spcPct val="125000"/>
              </a:lnSpc>
            </a:pPr>
            <a:r>
              <a:rPr lang="zh-CN" altLang="en-US"/>
              <a:t>致死疾病诊断与根本死亡原因一致。</a:t>
            </a:r>
            <a:endParaRPr lang="zh-CN" altLang="en-US"/>
          </a:p>
          <a:p>
            <a:pPr lvl="1">
              <a:lnSpc>
                <a:spcPct val="125000"/>
              </a:lnSpc>
            </a:pPr>
            <a:r>
              <a:rPr lang="zh-CN" altLang="en-US"/>
              <a:t>调查记录与诊断单位一致。</a:t>
            </a:r>
            <a:endParaRPr lang="zh-CN" altLang="en-US"/>
          </a:p>
          <a:p>
            <a:pPr lvl="1">
              <a:lnSpc>
                <a:spcPct val="125000"/>
              </a:lnSpc>
            </a:pPr>
            <a:r>
              <a:rPr lang="zh-CN" altLang="en-US"/>
              <a:t>致死疾病诊断与诊断依据一致。</a:t>
            </a:r>
            <a:endParaRPr lang="zh-CN" altLang="en-US"/>
          </a:p>
        </p:txBody>
      </p:sp>
      <p:sp>
        <p:nvSpPr>
          <p:cNvPr id="942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942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043627E-0837-4A6D-A282-36F6B499FB0D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94214" name="TextBox 942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"/>
          <p:cNvSpPr/>
          <p:nvPr>
            <p:ph type="title"/>
          </p:nvPr>
        </p:nvSpPr>
        <p:spPr>
          <a:xfrm>
            <a:off x="1619250" y="404812"/>
            <a:ext cx="6797675" cy="609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/>
              <a:t>死因调查记录填写举例</a:t>
            </a:r>
            <a:endParaRPr lang="zh-CN" altLang="en-US" sz="3700" b="1"/>
          </a:p>
        </p:txBody>
      </p:sp>
      <p:sp>
        <p:nvSpPr>
          <p:cNvPr id="96259" name=""/>
          <p:cNvSpPr/>
          <p:nvPr>
            <p:ph type="body" idx="4294967295"/>
          </p:nvPr>
        </p:nvSpPr>
        <p:spPr>
          <a:xfrm>
            <a:off x="468312" y="1484312"/>
            <a:ext cx="8302625" cy="8651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908050" indent="-436562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304925" indent="-395288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93862" indent="-38735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93912" indent="-398462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在家服安眠药自杀，本人患有肝癌。</a:t>
            </a:r>
            <a:endParaRPr lang="zh-CN" altLang="en-US" b="1"/>
          </a:p>
        </p:txBody>
      </p:sp>
      <p:sp>
        <p:nvSpPr>
          <p:cNvPr id="96260" name=""/>
          <p:cNvSpPr/>
          <p:nvPr/>
        </p:nvSpPr>
        <p:spPr>
          <a:xfrm>
            <a:off x="1116012" y="2420938"/>
            <a:ext cx="7096125" cy="1079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800100" lvl="1" indent="-342900" algn="just">
              <a:lnSpc>
                <a:spcPct val="84000"/>
              </a:lnSpc>
              <a:buAutoNum type="alphaLcParenR"/>
            </a:pPr>
            <a:r>
              <a:rPr lang="zh-CN" altLang="en-US" sz="2800" b="1"/>
              <a:t>在家服安眠药自杀</a:t>
            </a:r>
            <a:r>
              <a:rPr lang="zh-CN" altLang="en-US" sz="2800" b="1">
                <a:latin typeface="Arial"/>
              </a:rPr>
              <a:t> 	</a:t>
            </a:r>
            <a:endParaRPr lang="zh-CN" altLang="en-US" sz="2800" b="1">
              <a:latin typeface="Arial"/>
              <a:ea typeface="方正舒体" pitchFamily="2" charset="-122"/>
            </a:endParaRPr>
          </a:p>
          <a:p>
            <a:pPr marL="800100" lvl="1" indent="-342900" algn="just">
              <a:lnSpc>
                <a:spcPct val="84000"/>
              </a:lnSpc>
              <a:buAutoNum type="alphaLcParenR"/>
            </a:pPr>
            <a:r>
              <a:rPr lang="zh-CN" altLang="en-US" sz="2800" b="1"/>
              <a:t>安眠药中毒</a:t>
            </a:r>
            <a:endParaRPr lang="zh-CN" altLang="en-US" sz="2800" b="1"/>
          </a:p>
        </p:txBody>
      </p:sp>
      <p:sp>
        <p:nvSpPr>
          <p:cNvPr id="96261" name=""/>
          <p:cNvSpPr/>
          <p:nvPr/>
        </p:nvSpPr>
        <p:spPr>
          <a:xfrm>
            <a:off x="1258888" y="3789362"/>
            <a:ext cx="7561262" cy="16033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800" b="1">
                <a:latin typeface="Arial"/>
              </a:rPr>
              <a:t>【</a:t>
            </a:r>
            <a:r>
              <a:rPr lang="zh-CN" altLang="en-US" sz="1800" b="1">
                <a:latin typeface="Arial"/>
              </a:rPr>
              <a:t>注</a:t>
            </a:r>
            <a:r>
              <a:rPr lang="en-US" altLang="zh-CN" sz="1800" b="1">
                <a:latin typeface="Arial"/>
              </a:rPr>
              <a:t>】</a:t>
            </a:r>
            <a:r>
              <a:rPr lang="zh-CN" altLang="en-US" sz="1800" b="1">
                <a:latin typeface="Arial"/>
              </a:rPr>
              <a:t>本例报告应是明确的“服安眠药自杀”</a:t>
            </a:r>
            <a:endParaRPr lang="zh-CN" altLang="en-US" sz="1800" b="1">
              <a:latin typeface="Arial"/>
            </a:endParaRPr>
          </a:p>
          <a:p>
            <a:pPr lvl="1"/>
            <a:r>
              <a:rPr lang="zh-CN" altLang="en-US" sz="1800" b="1">
                <a:latin typeface="Arial"/>
              </a:rPr>
              <a:t>注意不要把“肝癌”作为引起自杀的原因</a:t>
            </a:r>
            <a:endParaRPr lang="zh-CN" altLang="en-US" sz="1800" b="1">
              <a:latin typeface="Arial"/>
            </a:endParaRPr>
          </a:p>
          <a:p>
            <a:pPr lvl="1"/>
            <a:r>
              <a:rPr lang="zh-CN" altLang="en-US" sz="1800" b="1">
                <a:latin typeface="Arial"/>
              </a:rPr>
              <a:t>即使家属坚持认为是因病自杀也只能把“肝癌”填写在第</a:t>
            </a:r>
            <a:r>
              <a:rPr lang="en-US" altLang="zh-CN" sz="1800" b="1">
                <a:latin typeface="Arial"/>
              </a:rPr>
              <a:t>Ⅱ</a:t>
            </a:r>
            <a:r>
              <a:rPr lang="zh-CN" altLang="en-US" sz="1800" b="1">
                <a:latin typeface="Arial"/>
              </a:rPr>
              <a:t>部分</a:t>
            </a:r>
            <a:endParaRPr lang="zh-CN" altLang="en-US" sz="1800" b="1">
              <a:latin typeface="Arial"/>
            </a:endParaRPr>
          </a:p>
          <a:p>
            <a:pPr lvl="1"/>
            <a:r>
              <a:rPr lang="zh-CN" altLang="en-US" sz="1800" b="1">
                <a:latin typeface="Arial"/>
              </a:rPr>
              <a:t>如果能了解到更详细的情况，应具体填写导致中毒的药物名称</a:t>
            </a:r>
            <a:endParaRPr lang="zh-CN" altLang="en-US" sz="1800" b="1">
              <a:latin typeface="Arial"/>
            </a:endParaRPr>
          </a:p>
          <a:p>
            <a:pPr lvl="0">
              <a:spcBef>
                <a:spcPct val="50000"/>
              </a:spcBef>
            </a:pPr>
            <a:endParaRPr lang="zh-CN" altLang="en-US" sz="1800">
              <a:latin typeface="Arial"/>
            </a:endParaRPr>
          </a:p>
        </p:txBody>
      </p:sp>
      <p:sp>
        <p:nvSpPr>
          <p:cNvPr id="9626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9626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B4841BB-B115-4389-A83D-186FEC7DFE5F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96264" name="TextBox 9626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  <p:bldP spid="96261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/>
              <a:t>医学死亡证明书填写管理规定</a:t>
            </a:r>
            <a:endParaRPr lang="zh-CN" altLang="en-US" b="1"/>
          </a:p>
        </p:txBody>
      </p:sp>
      <p:sp>
        <p:nvSpPr>
          <p:cNvPr id="62467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1.</a:t>
            </a:r>
            <a:r>
              <a:rPr lang="zh-CN" altLang="en-US" sz="2800" b="1"/>
              <a:t>严格控制上报时间，杜绝迟报、漏报现象</a:t>
            </a:r>
            <a:endParaRPr lang="zh-CN" altLang="en-US" sz="2800"/>
          </a:p>
          <a:p>
            <a:pPr lvl="0">
              <a:buNone/>
            </a:pPr>
            <a:r>
              <a:rPr lang="zh-CN" altLang="en-US" sz="2800"/>
              <a:t>    根据国家规定，死亡诊断证明书须在病人死后</a:t>
            </a:r>
            <a:r>
              <a:rPr lang="en-US" altLang="zh-CN" sz="2800"/>
              <a:t>7</a:t>
            </a:r>
            <a:r>
              <a:rPr lang="zh-CN" altLang="en-US" sz="2800"/>
              <a:t>日内通过网络上报国家疾控中心。这就要求医生如发现病人死亡，就要在</a:t>
            </a:r>
            <a:r>
              <a:rPr lang="en-US" altLang="zh-CN" sz="2800">
                <a:solidFill>
                  <a:srgbClr val="FF3300"/>
                </a:solidFill>
              </a:rPr>
              <a:t>3</a:t>
            </a:r>
            <a:r>
              <a:rPr lang="zh-CN" altLang="en-US" sz="2800">
                <a:solidFill>
                  <a:srgbClr val="FF3300"/>
                </a:solidFill>
              </a:rPr>
              <a:t>日之内</a:t>
            </a:r>
            <a:r>
              <a:rPr lang="zh-CN" altLang="en-US" sz="2800"/>
              <a:t>将填写完好的</a:t>
            </a:r>
            <a:r>
              <a:rPr lang="en-US" altLang="zh-CN" sz="2800"/>
              <a:t>《</a:t>
            </a:r>
            <a:r>
              <a:rPr lang="zh-CN" altLang="en-US" sz="2800"/>
              <a:t>死亡诊断证明书</a:t>
            </a:r>
            <a:r>
              <a:rPr lang="en-US" altLang="zh-CN" sz="2800"/>
              <a:t>》</a:t>
            </a:r>
            <a:r>
              <a:rPr lang="zh-CN" altLang="en-US" sz="2800"/>
              <a:t>第二联上交至</a:t>
            </a:r>
            <a:r>
              <a:rPr lang="zh-CN" altLang="en-US" sz="2800">
                <a:solidFill>
                  <a:srgbClr val="FF3300"/>
                </a:solidFill>
              </a:rPr>
              <a:t>本院保健科</a:t>
            </a:r>
            <a:r>
              <a:rPr lang="zh-CN" altLang="en-US" sz="2800"/>
              <a:t>，经审核合格后</a:t>
            </a:r>
            <a:r>
              <a:rPr lang="en-US" altLang="zh-CN" sz="2800"/>
              <a:t>,</a:t>
            </a:r>
            <a:r>
              <a:rPr lang="zh-CN" altLang="en-US" sz="2800"/>
              <a:t>及时通过网络上级国家疾控中心。</a:t>
            </a:r>
            <a:r>
              <a:rPr lang="en-US" altLang="zh-CN" sz="2800"/>
              <a:t>《</a:t>
            </a:r>
            <a:r>
              <a:rPr lang="zh-CN" altLang="en-US" sz="2800"/>
              <a:t>死亡诊断证明书</a:t>
            </a:r>
            <a:r>
              <a:rPr lang="en-US" altLang="zh-CN" sz="2800"/>
              <a:t>》</a:t>
            </a:r>
            <a:r>
              <a:rPr lang="zh-CN" altLang="en-US" sz="2800"/>
              <a:t>上交不得晚于病人开据后</a:t>
            </a:r>
            <a:r>
              <a:rPr lang="en-US" altLang="zh-CN" sz="2800"/>
              <a:t>3</a:t>
            </a:r>
            <a:r>
              <a:rPr lang="zh-CN" altLang="en-US" sz="2800"/>
              <a:t>天</a:t>
            </a:r>
            <a:endParaRPr lang="zh-CN" altLang="en-US" sz="2800"/>
          </a:p>
          <a:p>
            <a:pPr lvl="0"/>
            <a:endParaRPr lang="zh-CN" altLang="en-US" sz="2800"/>
          </a:p>
        </p:txBody>
      </p:sp>
      <p:sp>
        <p:nvSpPr>
          <p:cNvPr id="624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24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C4395E4-BE6B-41DF-B986-6FF679BA626D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2470" name="TextBox 624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>
                <a:solidFill>
                  <a:srgbClr val="FF3300"/>
                </a:solidFill>
              </a:rPr>
              <a:t>医学死亡证明书填写管理规定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64515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/>
              <a:t>死因诊断栏里一行只能填写一个疾病。杜绝流水账式填写，一行多填，没有顺序，造成根本死因选择不当。</a:t>
            </a: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直接死因要写出具体疾病尽量不要填写临床症状。</a:t>
            </a: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死因不明者要求填写调查纪录，在调查纪录中填写生前病史，或根据临死症状做出死因推断。</a:t>
            </a:r>
            <a:endParaRPr lang="zh-CN" altLang="en-US"/>
          </a:p>
          <a:p>
            <a:pPr lvl="0">
              <a:lnSpc>
                <a:spcPct val="90000"/>
              </a:lnSpc>
            </a:pPr>
            <a:endParaRPr lang="zh-CN" altLang="en-US"/>
          </a:p>
        </p:txBody>
      </p:sp>
      <p:sp>
        <p:nvSpPr>
          <p:cNvPr id="645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45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55B9545-CC92-4718-9B03-34A150D8D9DB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4518" name="TextBox 645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"/>
          <p:cNvSpPr/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/>
              <a:t>医学死亡证明书填写管理规定</a:t>
            </a:r>
            <a:endParaRPr lang="zh-CN" altLang="en-US" b="1"/>
          </a:p>
        </p:txBody>
      </p:sp>
      <p:sp>
        <p:nvSpPr>
          <p:cNvPr id="66563" name=""/>
          <p:cNvSpPr/>
          <p:nvPr>
            <p:ph type="body" idx="4294967295"/>
          </p:nvPr>
        </p:nvSpPr>
        <p:spPr>
          <a:xfrm>
            <a:off x="457200" y="1600200"/>
            <a:ext cx="82296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zh-CN" sz="2800" b="1"/>
              <a:t>3</a:t>
            </a:r>
            <a:r>
              <a:rPr lang="zh-CN" altLang="en-US" sz="2800" b="1"/>
              <a:t>．各科要明确责任人，做到奖罚分明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zh-CN" altLang="en-US" sz="2800"/>
              <a:t>国家规定死亡诊断证明书属于法律文书，只有具有国家执业医师资格的医生才有资格填写死亡证明书。死者的主管医生是开据</a:t>
            </a:r>
            <a:r>
              <a:rPr lang="en-US" altLang="zh-CN" sz="2800"/>
              <a:t>《</a:t>
            </a:r>
            <a:r>
              <a:rPr lang="zh-CN" altLang="en-US" sz="2800"/>
              <a:t>死亡诊断证明书</a:t>
            </a:r>
            <a:r>
              <a:rPr lang="en-US" altLang="zh-CN" sz="2800"/>
              <a:t>》</a:t>
            </a:r>
            <a:r>
              <a:rPr lang="zh-CN" altLang="en-US" sz="2800"/>
              <a:t>的直接责任人。保健科将在每半年公布</a:t>
            </a:r>
            <a:r>
              <a:rPr lang="en-US" altLang="zh-CN" sz="2800"/>
              <a:t>《</a:t>
            </a:r>
            <a:r>
              <a:rPr lang="zh-CN" altLang="en-US" sz="2800"/>
              <a:t>死亡诊断证明书监测报表</a:t>
            </a:r>
            <a:r>
              <a:rPr lang="en-US" altLang="zh-CN" sz="2800"/>
              <a:t>》</a:t>
            </a:r>
            <a:r>
              <a:rPr lang="zh-CN" altLang="en-US" sz="2800"/>
              <a:t>，将对存在严重迟报、漏报或填写错误率较高的相关各人，纳入综合质量考评。</a:t>
            </a:r>
            <a:endParaRPr lang="zh-CN" altLang="en-US" sz="2800"/>
          </a:p>
          <a:p>
            <a:pPr lvl="0">
              <a:lnSpc>
                <a:spcPct val="90000"/>
              </a:lnSpc>
            </a:pPr>
            <a:r>
              <a:rPr lang="zh-CN" altLang="en-US" sz="2800"/>
              <a:t>                           </a:t>
            </a:r>
            <a:endParaRPr lang="zh-CN" altLang="en-US" sz="2800"/>
          </a:p>
          <a:p>
            <a:pPr lvl="0">
              <a:lnSpc>
                <a:spcPct val="90000"/>
              </a:lnSpc>
            </a:pPr>
            <a:endParaRPr lang="zh-CN" altLang="en-US" sz="2800"/>
          </a:p>
          <a:p>
            <a:pPr lvl="0">
              <a:lnSpc>
                <a:spcPct val="90000"/>
              </a:lnSpc>
            </a:pPr>
            <a:endParaRPr lang="zh-CN" altLang="en-US" sz="2800"/>
          </a:p>
          <a:p>
            <a:pPr lvl="0">
              <a:lnSpc>
                <a:spcPct val="90000"/>
              </a:lnSpc>
            </a:pPr>
            <a:endParaRPr lang="zh-CN" altLang="en-US" sz="2800"/>
          </a:p>
        </p:txBody>
      </p:sp>
      <p:sp>
        <p:nvSpPr>
          <p:cNvPr id="665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65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F538C9A-304B-42D5-8BB9-A1E0E8312ADA}" type="footer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</a:rPr>
              <a:t/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Arial"/>
            </a:endParaRPr>
          </a:p>
        </p:txBody>
      </p:sp>
      <p:sp>
        <p:nvSpPr>
          <p:cNvPr id="66566" name="TextBox 665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en-US" sz="2000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死亡证明书的正确填写共40页，您现在浏览的是第20页!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https://d.book118.com/957052060141006033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Mountain Top">
  <a:themeElements>
    <a:clrScheme name="">
      <a:dk1>
        <a:srgbClr val="003399"/>
      </a:dk1>
      <a:lt1>
        <a:srgbClr val="FFFFFF"/>
      </a:lt1>
      <a:dk2>
        <a:srgbClr val="463416"/>
      </a:dk2>
      <a:lt2>
        <a:srgbClr val="E3E3FF"/>
      </a:lt2>
      <a:accent1>
        <a:srgbClr val="3399FF"/>
      </a:accent1>
      <a:accent2>
        <a:srgbClr val="33CC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FFCC"/>
      </a:hlink>
      <a:folHlink>
        <a:srgbClr val="808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993300"/>
        </a:dk1>
        <a:lt1>
          <a:srgbClr val="FFFFFF"/>
        </a:lt1>
        <a:dk2>
          <a:srgbClr val="4C3A1C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7DC97"/>
        </a:folHlink>
      </a:clrScheme>
    </a:extraClrScheme>
    <a:extraClrScheme>
      <a:clrScheme name="">
        <a:dk1>
          <a:srgbClr val="9188B0"/>
        </a:dk1>
        <a:lt1>
          <a:srgbClr val="FFFFFF"/>
        </a:lt1>
        <a:dk2>
          <a:srgbClr val="3D0058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43D78"/>
        </a:hlink>
        <a:folHlink>
          <a:srgbClr val="CC9900"/>
        </a:folHlink>
      </a:clrScheme>
    </a:extraClrScheme>
    <a:extraClrScheme>
      <a:clrScheme name="">
        <a:dk1>
          <a:srgbClr val="003366"/>
        </a:dk1>
        <a:lt1>
          <a:srgbClr val="FFFFFF"/>
        </a:lt1>
        <a:dk2>
          <a:srgbClr val="10104C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529AB"/>
        </a:hlink>
        <a:folHlink>
          <a:srgbClr val="00CC9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B0C8CA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FF"/>
        </a:hlink>
        <a:folHlink>
          <a:srgbClr val="C0C0C0"/>
        </a:folHlink>
      </a:clrScheme>
    </a:extraClrScheme>
    <a:extraClrScheme>
      <a:clrScheme name="">
        <a:dk1>
          <a:srgbClr val="003399"/>
        </a:dk1>
        <a:lt1>
          <a:srgbClr val="FFFFFF"/>
        </a:lt1>
        <a:dk2>
          <a:srgbClr val="463416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CC"/>
        </a:hlink>
        <a:folHlink>
          <a:srgbClr val="808000"/>
        </a:folHlink>
      </a:clrScheme>
    </a:extraClrScheme>
    <a:extraClrScheme>
      <a:clrScheme name="">
        <a:dk1>
          <a:srgbClr val="6699FF"/>
        </a:dk1>
        <a:lt1>
          <a:srgbClr val="FFFFFF"/>
        </a:lt1>
        <a:dk2>
          <a:srgbClr val="809296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FAB"/>
        </a:hlink>
        <a:folHlink>
          <a:srgbClr val="CC9900"/>
        </a:folHlink>
      </a:clrScheme>
    </a:extraClrScheme>
    <a:extraClrScheme>
      <a:clrScheme name="">
        <a:dk1>
          <a:srgbClr val="85D1E3"/>
        </a:dk1>
        <a:lt1>
          <a:srgbClr val="FFFFFF"/>
        </a:lt1>
        <a:dk2>
          <a:srgbClr val="006666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FF"/>
        </a:hlink>
        <a:folHlink>
          <a:srgbClr val="6600CC"/>
        </a:folHlink>
      </a:clrScheme>
    </a:extraClrScheme>
    <a:extraClrScheme>
      <a:clrScheme name="">
        <a:dk1>
          <a:srgbClr val="A7A491"/>
        </a:dk1>
        <a:lt1>
          <a:srgbClr val="FFFFFF"/>
        </a:lt1>
        <a:dk2>
          <a:srgbClr val="404B3D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77781"/>
        </a:hlink>
        <a:folHlink>
          <a:srgbClr val="85CC74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676597"/>
        </a:dk2>
        <a:lt2>
          <a:srgbClr val="FFFFAF"/>
        </a:lt2>
        <a:accent1>
          <a:srgbClr val="66CCFF"/>
        </a:accent1>
        <a:accent2>
          <a:srgbClr val="CCE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CC"/>
        </a:hlink>
        <a:folHlink>
          <a:srgbClr val="00808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Wingdings</vt:lpstr>
      <vt:lpstr>Symbol</vt:lpstr>
      <vt:lpstr>华文中宋</vt:lpstr>
      <vt:lpstr>黑体</vt:lpstr>
      <vt:lpstr>方正舒体</vt:lpstr>
      <vt:lpstr>Office Theme</vt:lpstr>
      <vt:lpstr>PowerPoint Presentation</vt:lpstr>
      <vt:lpstr>一、死亡报告要求：</vt:lpstr>
      <vt:lpstr>临床医生如何填写死亡医学证明书</vt:lpstr>
      <vt:lpstr>死亡医学证明书的基本格式</vt:lpstr>
      <vt:lpstr> </vt:lpstr>
      <vt:lpstr> </vt:lpstr>
      <vt:lpstr>·其他填写要求</vt:lpstr>
      <vt:lpstr>PowerPoint Presentation</vt:lpstr>
      <vt:lpstr>PowerPoint Presentation</vt:lpstr>
      <vt:lpstr>PowerPoint Presentation</vt:lpstr>
      <vt:lpstr>PowerPoint Presentation</vt:lpstr>
      <vt:lpstr>四、死亡诊断医院和依据的填写</vt:lpstr>
      <vt:lpstr>PowerPoint Presentation</vt:lpstr>
      <vt:lpstr>（一）死因调查的资料来源 </vt:lpstr>
      <vt:lpstr>调查记录的填写要求</vt:lpstr>
      <vt:lpstr>调查记录的填写要求</vt:lpstr>
      <vt:lpstr>死因调查记录填写举例</vt:lpstr>
      <vt:lpstr>医学死亡证明书填写管理规定</vt:lpstr>
      <vt:lpstr>医学死亡证明书填写管理规定</vt:lpstr>
      <vt:lpstr>医学死亡证明书填写管理规定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2024-09-07T08:13:28.541</cp:lastPrinted>
  <dcterms:created xsi:type="dcterms:W3CDTF">2024-09-07T00:13:28Z</dcterms:created>
  <dcterms:modified xsi:type="dcterms:W3CDTF">2024-09-07T00:13:30Z</dcterms:modified>
</cp:coreProperties>
</file>