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09"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_rels/chart5.xml.rels>&#65279;<?xml version="1.0" encoding="utf-8" standalone="yes"?><Relationships xmlns="http://schemas.openxmlformats.org/package/2006/relationships"><Relationship Id="rId1" Type="http://schemas.openxmlformats.org/officeDocument/2006/relationships/package" Target="../embeddings/Microsoft_Excel_Worksheet5.xlsx" /></Relationships>
</file>

<file path=ppt/charts/_rels/chart6.xml.rels>&#65279;<?xml version="1.0" encoding="utf-8" standalone="yes"?><Relationships xmlns="http://schemas.openxmlformats.org/package/2006/relationships"><Relationship Id="rId1" Type="http://schemas.openxmlformats.org/officeDocument/2006/relationships/package" Target="../embeddings/Microsoft_Excel_Worksheet6.xlsx" /></Relationships>
</file>

<file path=ppt/charts/_rels/chart7.xml.rels>&#65279;<?xml version="1.0" encoding="utf-8" standalone="yes"?><Relationships xmlns="http://schemas.openxmlformats.org/package/2006/relationships"><Relationship Id="rId1" Type="http://schemas.openxmlformats.org/officeDocument/2006/relationships/package" Target="../embeddings/Microsoft_Excel_Worksheet7.xlsx" /></Relationships>
</file>

<file path=ppt/charts/_rels/chart8.xml.rels>&#65279;<?xml version="1.0" encoding="utf-8" standalone="yes"?><Relationships xmlns="http://schemas.openxmlformats.org/package/2006/relationships"><Relationship Id="rId1" Type="http://schemas.openxmlformats.org/officeDocument/2006/relationships/package" Target="../embeddings/Microsoft_Excel_Worksheet8.xlsx" /></Relationships>
</file>

<file path=ppt/charts/_rels/chart9.xml.rels>&#65279;<?xml version="1.0" encoding="utf-8" standalone="yes"?><Relationships xmlns="http://schemas.openxmlformats.org/package/2006/relationships"><Relationship Id="rId1" Type="http://schemas.openxmlformats.org/officeDocument/2006/relationships/package" Target="../embeddings/Microsoft_Excel_Worksheet9.xlsx" /></Relationships>
</file>

<file path=ppt/charts/_rels/chart10.xml.rels>&#65279;<?xml version="1.0" encoding="utf-8" standalone="yes"?><Relationships xmlns="http://schemas.openxmlformats.org/package/2006/relationships"><Relationship Id="rId1" Type="http://schemas.openxmlformats.org/officeDocument/2006/relationships/package" Target="../embeddings/Microsoft_Excel_Worksheet10.xlsx" /></Relationships>
</file>

<file path=ppt/charts/_rels/chart11.xml.rels>&#65279;<?xml version="1.0" encoding="utf-8" standalone="yes"?><Relationships xmlns="http://schemas.openxmlformats.org/package/2006/relationships"><Relationship Id="rId1" Type="http://schemas.openxmlformats.org/officeDocument/2006/relationships/package" Target="../embeddings/Microsoft_Excel_Worksheet11.xlsx" /></Relationships>
</file>

<file path=ppt/charts/_rels/chart12.xml.rels>&#65279;<?xml version="1.0" encoding="utf-8" standalone="yes"?><Relationships xmlns="http://schemas.openxmlformats.org/package/2006/relationships"><Relationship Id="rId1" Type="http://schemas.openxmlformats.org/officeDocument/2006/relationships/package" Target="../embeddings/Microsoft_Excel_Worksheet12.xlsx" /></Relationships>
</file>

<file path=ppt/charts/_rels/chart13.xml.rels>&#65279;<?xml version="1.0" encoding="utf-8" standalone="yes"?><Relationships xmlns="http://schemas.openxmlformats.org/package/2006/relationships"><Relationship Id="rId1" Type="http://schemas.openxmlformats.org/officeDocument/2006/relationships/package" Target="../embeddings/Microsoft_Excel_Worksheet13.xlsx" /></Relationships>
</file>

<file path=ppt/charts/_rels/chart14.xml.rels>&#65279;<?xml version="1.0" encoding="utf-8" standalone="yes"?><Relationships xmlns="http://schemas.openxmlformats.org/package/2006/relationships"><Relationship Id="rId1" Type="http://schemas.openxmlformats.org/officeDocument/2006/relationships/package" Target="../embeddings/Microsoft_Excel_Worksheet14.xlsx" /></Relationships>
</file>

<file path=ppt/charts/_rels/chart15.xml.rels>&#65279;<?xml version="1.0" encoding="utf-8" standalone="yes"?><Relationships xmlns="http://schemas.openxmlformats.org/package/2006/relationships"><Relationship Id="rId1" Type="http://schemas.openxmlformats.org/officeDocument/2006/relationships/package" Target="../embeddings/Microsoft_Excel_Worksheet15.xlsx" /></Relationships>
</file>

<file path=ppt/charts/_rels/chart16.xml.rels>&#65279;<?xml version="1.0" encoding="utf-8" standalone="yes"?><Relationships xmlns="http://schemas.openxmlformats.org/package/2006/relationships"><Relationship Id="rId1" Type="http://schemas.openxmlformats.org/officeDocument/2006/relationships/package" Target="../embeddings/Microsoft_Excel_Worksheet16.xlsx" /></Relationships>
</file>

<file path=ppt/charts/_rels/chart17.xml.rels>&#65279;<?xml version="1.0" encoding="utf-8" standalone="yes"?><Relationships xmlns="http://schemas.openxmlformats.org/package/2006/relationships"><Relationship Id="rId1" Type="http://schemas.openxmlformats.org/officeDocument/2006/relationships/package" Target="../embeddings/Microsoft_Excel_Worksheet17.xlsx" /></Relationships>
</file>

<file path=ppt/charts/_rels/chart18.xml.rels>&#65279;<?xml version="1.0" encoding="utf-8" standalone="yes"?><Relationships xmlns="http://schemas.openxmlformats.org/package/2006/relationships"><Relationship Id="rId1" Type="http://schemas.openxmlformats.org/officeDocument/2006/relationships/package" Target="../embeddings/Microsoft_Excel_Worksheet18.xlsx" /></Relationships>
</file>

<file path=ppt/charts/_rels/chart19.xml.rels>&#65279;<?xml version="1.0" encoding="utf-8" standalone="yes"?><Relationships xmlns="http://schemas.openxmlformats.org/package/2006/relationships"><Relationship Id="rId1" Type="http://schemas.openxmlformats.org/officeDocument/2006/relationships/package" Target="../embeddings/Microsoft_Excel_Worksheet19.xlsx" /></Relationships>
</file>

<file path=ppt/charts/_rels/chart20.xml.rels>&#65279;<?xml version="1.0" encoding="utf-8" standalone="yes"?><Relationships xmlns="http://schemas.openxmlformats.org/package/2006/relationships"><Relationship Id="rId1" Type="http://schemas.openxmlformats.org/officeDocument/2006/relationships/package" Target="../embeddings/Microsoft_Excel_Worksheet20.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Repared!$A$1:$A$1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Repared!$B$1:$B$2</c:f>
              <c:strCache>
                <c:ptCount val="2"/>
                <c:pt idx="0">
                  <c:v>第一季度</c:v>
                </c:pt>
                <c:pt idx="1">
                  <c:v>第二季度</c:v>
                </c:pt>
              </c:strCache>
            </c:strRef>
          </c:cat>
          <c:val>
            <c:numRef>
              <c:f>Repared!$C$1:$C$2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Repared!$D$1:$D$1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Repared!$E$1:$E$2</c:f>
              <c:strCache>
                <c:ptCount val="2"/>
                <c:pt idx="0">
                  <c:v>第一季度</c:v>
                </c:pt>
                <c:pt idx="1">
                  <c:v>第二季度</c:v>
                </c:pt>
              </c:strCache>
            </c:strRef>
          </c:cat>
          <c:val>
            <c:numRef>
              <c:f>Repared!$F$1:$F$2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Repared!$G$1:$G$1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Repared!$H$1:$H$2</c:f>
              <c:strCache>
                <c:ptCount val="2"/>
                <c:pt idx="0">
                  <c:v>第一季度</c:v>
                </c:pt>
                <c:pt idx="1">
                  <c:v>第二季度</c:v>
                </c:pt>
              </c:strCache>
            </c:strRef>
          </c:cat>
          <c:val>
            <c:numRef>
              <c:f>Repared!$I$1:$I$2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Repared!$J$1:$J$1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Repared!$K$1:$K$2</c:f>
              <c:strCache>
                <c:ptCount val="2"/>
                <c:pt idx="0">
                  <c:v>第一季度</c:v>
                </c:pt>
                <c:pt idx="1">
                  <c:v>第二季度</c:v>
                </c:pt>
              </c:strCache>
            </c:strRef>
          </c:cat>
          <c:val>
            <c:numRef>
              <c:f>Repared!$L$1:$L$2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Repared!$M$1:$M$1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Repared!$N$1:$N$2</c:f>
              <c:strCache>
                <c:ptCount val="2"/>
                <c:pt idx="0">
                  <c:v>第一季度</c:v>
                </c:pt>
                <c:pt idx="1">
                  <c:v>第二季度</c:v>
                </c:pt>
              </c:strCache>
            </c:strRef>
          </c:cat>
          <c:val>
            <c:numRef>
              <c:f>Repared!$O$1:$O$2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Repared!$P$1:$P$1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Repared!$Q$1:$Q$2</c:f>
              <c:strCache>
                <c:ptCount val="2"/>
                <c:pt idx="0">
                  <c:v>第一季度</c:v>
                </c:pt>
                <c:pt idx="1">
                  <c:v>第二季度</c:v>
                </c:pt>
              </c:strCache>
            </c:strRef>
          </c:cat>
          <c:val>
            <c:numRef>
              <c:f>Repared!$R$1:$R$2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Repared!$S$1:$S$1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Repared!$T$1:$T$2</c:f>
              <c:strCache>
                <c:ptCount val="2"/>
                <c:pt idx="0">
                  <c:v>第一季度</c:v>
                </c:pt>
                <c:pt idx="1">
                  <c:v>第二季度</c:v>
                </c:pt>
              </c:strCache>
            </c:strRef>
          </c:cat>
          <c:val>
            <c:numRef>
              <c:f>Repared!$U$1:$U$2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Repared!$V$1:$V$1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Repared!$W$1:$W$2</c:f>
              <c:strCache>
                <c:ptCount val="2"/>
                <c:pt idx="0">
                  <c:v>第一季度</c:v>
                </c:pt>
                <c:pt idx="1">
                  <c:v>第二季度</c:v>
                </c:pt>
              </c:strCache>
            </c:strRef>
          </c:cat>
          <c:val>
            <c:numRef>
              <c:f>Repared!$X$1:$X$2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Repared!$Y$1:$Y$1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Repared!$Z$1:$Z$2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Repared!$_$1:$_$1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Repared!$a$1:$a$2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Repared!$b$1:$b$1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Repared!$c$1:$c$2</c:f>
              <c:strCache>
                <c:ptCount val="2"/>
                <c:pt idx="0">
                  <c:v>第一季度</c:v>
                </c:pt>
                <c:pt idx="1">
                  <c:v>第二季度</c:v>
                </c:pt>
              </c:strCache>
            </c:strRef>
          </c:cat>
          <c:val>
            <c:numRef>
              <c:f>Repared!$d$1:$d$2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Repared!$e$1:$e$1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Repared!$f$1:$f$2</c:f>
              <c:strCache>
                <c:ptCount val="2"/>
                <c:pt idx="0">
                  <c:v>第一季度</c:v>
                </c:pt>
                <c:pt idx="1">
                  <c:v>第二季度</c:v>
                </c:pt>
              </c:strCache>
            </c:strRef>
          </c:cat>
          <c:val>
            <c:numRef>
              <c:f>Repared!$g$1:$g$2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Repared!$h$1:$h$1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Repared!$i$1:$i$2</c:f>
              <c:strCache>
                <c:ptCount val="2"/>
                <c:pt idx="0">
                  <c:v>第一季度</c:v>
                </c:pt>
                <c:pt idx="1">
                  <c:v>第二季度</c:v>
                </c:pt>
              </c:strCache>
            </c:strRef>
          </c:cat>
          <c:val>
            <c:numRef>
              <c:f>Repared!$j$1:$j$2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Repared!$k$1:$k$1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Repared!$l$1:$l$2</c:f>
              <c:strCache>
                <c:ptCount val="2"/>
                <c:pt idx="0">
                  <c:v>第一季度</c:v>
                </c:pt>
                <c:pt idx="1">
                  <c:v>第二季度</c:v>
                </c:pt>
              </c:strCache>
            </c:strRef>
          </c:cat>
          <c:val>
            <c:numRef>
              <c:f>Repared!$m$1:$m$2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Repared!$n$1:$n$1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Repared!$o$1:$o$2</c:f>
              <c:strCache>
                <c:ptCount val="2"/>
                <c:pt idx="0">
                  <c:v>第一季度</c:v>
                </c:pt>
                <c:pt idx="1">
                  <c:v>第二季度</c:v>
                </c:pt>
              </c:strCache>
            </c:strRef>
          </c:cat>
          <c:val>
            <c:numRef>
              <c:f>Repared!$p$1:$p$2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Repared!$q$1:$q$1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Repared!$r$1:$r$2</c:f>
              <c:strCache>
                <c:ptCount val="2"/>
                <c:pt idx="0">
                  <c:v>第一季度</c:v>
                </c:pt>
                <c:pt idx="1">
                  <c:v>第二季度</c:v>
                </c:pt>
              </c:strCache>
            </c:strRef>
          </c:cat>
          <c:val>
            <c:numRef>
              <c:f>Repared!$s$1:$s$2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Repared!$t$1:$t$1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Repared!$u$1:$u$2</c:f>
              <c:strCache>
                <c:ptCount val="2"/>
                <c:pt idx="0">
                  <c:v>第一季度</c:v>
                </c:pt>
                <c:pt idx="1">
                  <c:v>第二季度</c:v>
                </c:pt>
              </c:strCache>
            </c:strRef>
          </c:cat>
          <c:val>
            <c:numRef>
              <c:f>Repared!$v$1:$v$2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Repared!$w$1:$w$1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Repared!$x$1:$x$2</c:f>
              <c:strCache>
                <c:ptCount val="2"/>
                <c:pt idx="0">
                  <c:v>第一季度</c:v>
                </c:pt>
                <c:pt idx="1">
                  <c:v>第二季度</c:v>
                </c:pt>
              </c:strCache>
            </c:strRef>
          </c:cat>
          <c:val>
            <c:numRef>
              <c:f>Repared!$y$1:$y$2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Repared!$z$1:$z$1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AE096103-5339-4933-8705-2CB2ADFAC6E9}"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89" name="PlaceHolder 1"/>
          <p:cNvSpPr>
            <a:spLocks noGrp="1"/>
          </p:cNvSpPr>
          <p:nvPr>
            <p:ph type="sldImg"/>
          </p:nvPr>
        </p:nvSpPr>
        <p:spPr>
          <a:xfrm>
            <a:off x="685800" y="1143000"/>
            <a:ext cx="5486040" cy="3085920"/>
          </a:xfrm>
          <a:prstGeom prst="rect">
            <a:avLst/>
          </a:prstGeom>
          <a:ln w="0">
            <a:noFill/>
          </a:ln>
        </p:spPr>
      </p:sp>
      <p:sp>
        <p:nvSpPr>
          <p:cNvPr id="69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9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92" name="PlaceHolder 1"/>
          <p:cNvSpPr>
            <a:spLocks noGrp="1"/>
          </p:cNvSpPr>
          <p:nvPr>
            <p:ph type="sldImg"/>
          </p:nvPr>
        </p:nvSpPr>
        <p:spPr>
          <a:xfrm>
            <a:off x="685800" y="1143000"/>
            <a:ext cx="5486040" cy="3085920"/>
          </a:xfrm>
          <a:prstGeom prst="rect">
            <a:avLst/>
          </a:prstGeom>
          <a:ln w="0">
            <a:noFill/>
          </a:ln>
        </p:spPr>
      </p:sp>
      <p:sp>
        <p:nvSpPr>
          <p:cNvPr id="69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9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95" name="PlaceHolder 1"/>
          <p:cNvSpPr>
            <a:spLocks noGrp="1"/>
          </p:cNvSpPr>
          <p:nvPr>
            <p:ph type="sldImg"/>
          </p:nvPr>
        </p:nvSpPr>
        <p:spPr>
          <a:xfrm>
            <a:off x="685800" y="1143000"/>
            <a:ext cx="5486040" cy="3085920"/>
          </a:xfrm>
          <a:prstGeom prst="rect">
            <a:avLst/>
          </a:prstGeom>
          <a:ln w="0">
            <a:noFill/>
          </a:ln>
        </p:spPr>
      </p:sp>
      <p:sp>
        <p:nvSpPr>
          <p:cNvPr id="69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69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98" name="PlaceHolder 1"/>
          <p:cNvSpPr>
            <a:spLocks noGrp="1"/>
          </p:cNvSpPr>
          <p:nvPr>
            <p:ph type="sldImg"/>
          </p:nvPr>
        </p:nvSpPr>
        <p:spPr>
          <a:xfrm>
            <a:off x="685800" y="1143000"/>
            <a:ext cx="5486040" cy="3085920"/>
          </a:xfrm>
          <a:prstGeom prst="rect">
            <a:avLst/>
          </a:prstGeom>
          <a:ln w="0">
            <a:noFill/>
          </a:ln>
        </p:spPr>
      </p:sp>
      <p:sp>
        <p:nvSpPr>
          <p:cNvPr id="69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0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01" name="PlaceHolder 1"/>
          <p:cNvSpPr>
            <a:spLocks noGrp="1"/>
          </p:cNvSpPr>
          <p:nvPr>
            <p:ph type="sldImg"/>
          </p:nvPr>
        </p:nvSpPr>
        <p:spPr>
          <a:xfrm>
            <a:off x="685800" y="1143000"/>
            <a:ext cx="5486040" cy="3085920"/>
          </a:xfrm>
          <a:prstGeom prst="rect">
            <a:avLst/>
          </a:prstGeom>
          <a:ln w="0">
            <a:noFill/>
          </a:ln>
        </p:spPr>
      </p:sp>
      <p:sp>
        <p:nvSpPr>
          <p:cNvPr id="70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0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04" name="PlaceHolder 1"/>
          <p:cNvSpPr>
            <a:spLocks noGrp="1"/>
          </p:cNvSpPr>
          <p:nvPr>
            <p:ph type="sldImg"/>
          </p:nvPr>
        </p:nvSpPr>
        <p:spPr>
          <a:xfrm>
            <a:off x="685800" y="1143000"/>
            <a:ext cx="5486040" cy="3085920"/>
          </a:xfrm>
          <a:prstGeom prst="rect">
            <a:avLst/>
          </a:prstGeom>
          <a:ln w="0">
            <a:noFill/>
          </a:ln>
        </p:spPr>
      </p:sp>
      <p:sp>
        <p:nvSpPr>
          <p:cNvPr id="705"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06"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4984AC7-A9A9-49BD-B35B-9F7943DA72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AD2797-6864-4CC8-B479-DB9FFA3BD0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D336E6F-DBE8-4026-97CF-C757F07250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996BAA-5275-43B6-9895-D50EAFBC36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AC20D8-128B-4CA4-AC14-361678E1DD5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59F7F71-C131-4D53-AFF5-CBEFDAEC50D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95D340-68C2-42B8-91D5-1347A9A077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1C9885-BD31-452E-B9E2-E3548A4335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27DBC1-DB0D-4DB2-AF5D-71B6BB16B6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4C589A-AE0D-4727-984A-EFB3770B0D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D942CC-EF0C-4435-BE11-8FD65BCC48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AA8104CB-1F3B-4388-BAE9-FA982848AF11}"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CC2CCD6-A2B4-48C1-9B4B-BEA1EFF1B1AE}"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xml" /><Relationship Id="rId3" Type="http://schemas.openxmlformats.org/officeDocument/2006/relationships/chart" Target="../charts/chart2.xml" /><Relationship Id="rId4" Type="http://schemas.openxmlformats.org/officeDocument/2006/relationships/chart" Target="../charts/chart3.xml" /><Relationship Id="rId5" Type="http://schemas.openxmlformats.org/officeDocument/2006/relationships/chart" Target="../charts/chart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5.xml" /><Relationship Id="rId3" Type="http://schemas.openxmlformats.org/officeDocument/2006/relationships/chart" Target="../charts/chart6.xml" /><Relationship Id="rId4" Type="http://schemas.openxmlformats.org/officeDocument/2006/relationships/chart" Target="../charts/chart7.xml" /><Relationship Id="rId5" Type="http://schemas.openxmlformats.org/officeDocument/2006/relationships/chart" Target="../charts/chart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9.xml" /><Relationship Id="rId3" Type="http://schemas.openxmlformats.org/officeDocument/2006/relationships/chart" Target="../charts/chart10.xml" /><Relationship Id="rId4" Type="http://schemas.openxmlformats.org/officeDocument/2006/relationships/chart" Target="../charts/chart11.xml" /><Relationship Id="rId5" Type="http://schemas.openxmlformats.org/officeDocument/2006/relationships/chart" Target="../charts/char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3.xml" /><Relationship Id="rId3" Type="http://schemas.openxmlformats.org/officeDocument/2006/relationships/chart" Target="../charts/chart14.xml" /><Relationship Id="rId4" Type="http://schemas.openxmlformats.org/officeDocument/2006/relationships/chart" Target="../charts/chart15.xml" /><Relationship Id="rId5" Type="http://schemas.openxmlformats.org/officeDocument/2006/relationships/chart" Target="../charts/char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7.xml" /><Relationship Id="rId3" Type="http://schemas.openxmlformats.org/officeDocument/2006/relationships/chart" Target="../charts/chart18.xml" /><Relationship Id="rId4" Type="http://schemas.openxmlformats.org/officeDocument/2006/relationships/chart" Target="../charts/chart19.xml" /><Relationship Id="rId5" Type="http://schemas.openxmlformats.org/officeDocument/2006/relationships/chart" Target="../charts/char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7054132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2" name="图片 4"/>
          <p:cNvPicPr/>
          <p:nvPr/>
        </p:nvPicPr>
        <p:blipFill>
          <a:blip r:embed="rId2"/>
          <a:srcRect l="22204" r="2142"/>
          <a:stretch>
            <a:fillRect/>
          </a:stretch>
        </p:blipFill>
        <p:spPr>
          <a:xfrm>
            <a:off x="0" y="0"/>
            <a:ext cx="12191760" cy="6857640"/>
          </a:xfrm>
          <a:prstGeom prst="rect">
            <a:avLst/>
          </a:prstGeom>
          <a:ln w="0">
            <a:noFill/>
          </a:ln>
        </p:spPr>
      </p:pic>
      <p:sp>
        <p:nvSpPr>
          <p:cNvPr id="73" name="PlaceHolder 1"/>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algn="ctr" defTabSz="914400">
              <a:lnSpc>
                <a:spcPct val="110000"/>
              </a:lnSpc>
              <a:spcAft>
                <a:spcPts val="1001"/>
              </a:spcAft>
              <a:tabLst>
                <a:tab pos="0"/>
              </a:tabLst>
            </a:pPr>
            <a:r>
              <a:rPr lang="en-US" sz="2400" b="0" strike="noStrike" spc="199">
                <a:solidFill>
                  <a:schemeClr val="accent3"/>
                </a:solidFill>
                <a:latin typeface="Arial"/>
                <a:ea typeface="微软雅黑"/>
              </a:rPr>
              <a:t> </a:t>
            </a:r>
            <a:endParaRPr lang="en-US" sz="2400" b="0" strike="noStrike" spc="-1">
              <a:solidFill>
                <a:srgbClr val="000000"/>
              </a:solidFill>
              <a:latin typeface="Arial"/>
            </a:endParaRPr>
          </a:p>
        </p:txBody>
      </p:sp>
      <p:sp>
        <p:nvSpPr>
          <p:cNvPr id="74" name="PlaceHolder 2"/>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绿色施工促进社会发展</a:t>
            </a:r>
            <a:endParaRPr lang="en-US" sz="6000" b="0" strike="noStrike" spc="-1">
              <a:solidFill>
                <a:schemeClr val="dk1"/>
              </a:solidFill>
              <a:latin typeface="Arial"/>
            </a:endParaRPr>
          </a:p>
        </p:txBody>
      </p:sp>
      <p:sp>
        <p:nvSpPr>
          <p:cNvPr id="75" name="文本框 3"/>
          <p:cNvSpPr/>
          <p:nvPr/>
        </p:nvSpPr>
        <p:spPr>
          <a:xfrm>
            <a:off x="2902680" y="513792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accent3"/>
                </a:solidFill>
                <a:latin typeface="Arial"/>
                <a:ea typeface="微软雅黑"/>
              </a:rPr>
              <a:t>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2" dur="50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right)">
                                      <p:cBhvr additive="repl">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6" name="图片 15"/>
          <p:cNvPicPr/>
          <p:nvPr/>
        </p:nvPicPr>
        <p:blipFill>
          <a:blip r:embed="rId3"/>
          <a:srcRect l="22204" r="2142"/>
          <a:stretch>
            <a:fillRect/>
          </a:stretch>
        </p:blipFill>
        <p:spPr>
          <a:xfrm>
            <a:off x="0" y="0"/>
            <a:ext cx="12191760" cy="6857640"/>
          </a:xfrm>
          <a:prstGeom prst="rect">
            <a:avLst/>
          </a:prstGeom>
          <a:ln w="0">
            <a:noFill/>
          </a:ln>
        </p:spPr>
      </p:pic>
      <p:sp>
        <p:nvSpPr>
          <p:cNvPr id="77"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78"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绿色施工的概念</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绿色施工的影响</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绿色施工的实践案例</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绿色施工的挑战与机遇</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绿色施工的监督与评估</a:t>
            </a:r>
            <a:endParaRPr lang="en-US" sz="2400" b="0" strike="noStrike" spc="-1">
              <a:solidFill>
                <a:srgbClr val="000000"/>
              </a:solidFill>
              <a:latin typeface="Arial"/>
            </a:endParaRPr>
          </a:p>
        </p:txBody>
      </p:sp>
      <p:sp>
        <p:nvSpPr>
          <p:cNvPr id="79" name="Shape 541"/>
          <p:cNvSpPr/>
          <p:nvPr/>
        </p:nvSpPr>
        <p:spPr>
          <a:xfrm rot="10800000" flipV="1">
            <a:off x="360" y="2880"/>
            <a:ext cx="1206360" cy="1256400"/>
          </a:xfrm>
          <a:custGeom>
            <a:gdLst>
              <a:gd name="textAreaLeft" fmla="*/ 0 w 1206360"/>
              <a:gd name="textAreaRight" fmla="*/ 1206720 w 1206360"/>
              <a:gd name="textAreaTop" fmla="*/ 360 h 1256400"/>
              <a:gd name="textAreaBottom" fmla="*/ 1257120 h 1256400"/>
            </a:gdLst>
            <a:rect l="textAreaLeft" t="textAreaTop" r="textAreaRight" b="textAreaBottom"/>
            <a:pathLst>
              <a:path w="21600" h="21600">
                <a:moveTo>
                  <a:pt x="0" y="0"/>
                </a:moveTo>
                <a:lnTo>
                  <a:pt x="21600" y="0"/>
                </a:lnTo>
                <a:lnTo>
                  <a:pt x="21600" y="21600"/>
                </a:lnTo>
                <a:lnTo>
                  <a:pt x="0" y="0"/>
                </a:lnTo>
                <a:close/>
              </a:path>
            </a:pathLst>
          </a:custGeom>
          <a:solidFill>
            <a:srgbClr val="6DBACE"/>
          </a:solidFill>
          <a:ln w="12700">
            <a:noFill/>
          </a:ln>
        </p:spPr>
        <p:style>
          <a:lnRef idx="0"/>
          <a:fillRef idx="0"/>
          <a:effectRef idx="0"/>
          <a:fontRef idx="minor"/>
        </p:style>
        <p:txBody>
          <a:bodyPr lIns="19080" tIns="19080" rIns="19080" bIns="19080" anchor="ctr">
            <a:noAutofit/>
          </a:bodyPr>
          <a:lstStyle/>
          <a:p>
            <a:pPr algn="ctr" defTabSz="412920">
              <a:lnSpc>
                <a:spcPct val="100000"/>
              </a:lnSpc>
            </a:pPr>
            <a:endParaRPr lang="en-US" sz="1500" b="0" strike="noStrike" spc="-1">
              <a:solidFill>
                <a:srgbClr val="000000"/>
              </a:solidFill>
              <a:latin typeface="Helvetica Light"/>
              <a:ea typeface="Helvetica Ligh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additive="repl">
                                        <p:cTn id="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0" name="图片 7"/>
          <p:cNvPicPr/>
          <p:nvPr/>
        </p:nvPicPr>
        <p:blipFill>
          <a:blip r:embed="rId3"/>
          <a:srcRect l="22204" r="2142"/>
          <a:stretch>
            <a:fillRect/>
          </a:stretch>
        </p:blipFill>
        <p:spPr>
          <a:xfrm>
            <a:off x="0" y="0"/>
            <a:ext cx="12191760" cy="6857640"/>
          </a:xfrm>
          <a:prstGeom prst="rect">
            <a:avLst/>
          </a:prstGeom>
          <a:ln w="0">
            <a:noFill/>
          </a:ln>
        </p:spPr>
      </p:pic>
      <p:sp>
        <p:nvSpPr>
          <p:cNvPr id="8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第一章 绿色施工的概念</a:t>
            </a:r>
            <a:endParaRPr lang="en-US" sz="3600" b="0" strike="noStrike" spc="-1">
              <a:solidFill>
                <a:schemeClr val="dk1"/>
              </a:solidFill>
              <a:latin typeface="Arial"/>
            </a:endParaRPr>
          </a:p>
        </p:txBody>
      </p:sp>
      <p:sp>
        <p:nvSpPr>
          <p:cNvPr id="8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4"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8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8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什么是绿色施工</a:t>
            </a:r>
            <a:endParaRPr lang="en-US" sz="2800" b="0" strike="noStrike" spc="-1">
              <a:solidFill>
                <a:srgbClr val="000000"/>
              </a:solidFill>
              <a:latin typeface="Arial"/>
            </a:endParaRPr>
          </a:p>
        </p:txBody>
      </p:sp>
      <p:sp>
        <p:nvSpPr>
          <p:cNvPr id="8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绿色施工是指在建筑、施工过程中采用环保、节能、可持续利用资源的理念，以减少对环境的破坏，促进可持续发展。其目标是实现对环境的保护，减少能源消耗，创造一个更宜居的建筑环境。绿色施工的原则包括节能减排、资源循环利用、环境保护等。</a:t>
            </a:r>
            <a:endParaRPr lang="en-US" sz="1800" b="0" strike="noStrike" spc="-1">
              <a:solidFill>
                <a:srgbClr val="000000"/>
              </a:solidFill>
              <a:latin typeface="Arial"/>
            </a:endParaRPr>
          </a:p>
        </p:txBody>
      </p:sp>
      <p:sp>
        <p:nvSpPr>
          <p:cNvPr id="8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89"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additive="repl">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0"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绿色施工的优势</a:t>
            </a:r>
            <a:endParaRPr lang="en-US" sz="3600" b="0" strike="noStrike" spc="-1">
              <a:solidFill>
                <a:schemeClr val="dk1"/>
              </a:solidFill>
              <a:latin typeface="Arial"/>
            </a:endParaRPr>
          </a:p>
        </p:txBody>
      </p:sp>
      <p:sp>
        <p:nvSpPr>
          <p:cNvPr id="91"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减少环境污染</a:t>
            </a:r>
            <a:endParaRPr lang="en-US" sz="1600" b="0" strike="noStrike" spc="-1">
              <a:solidFill>
                <a:srgbClr val="000000"/>
              </a:solidFill>
              <a:latin typeface="Arial"/>
            </a:endParaRPr>
          </a:p>
        </p:txBody>
      </p:sp>
      <p:sp>
        <p:nvSpPr>
          <p:cNvPr id="92"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环保优势</a:t>
            </a:r>
            <a:endParaRPr lang="en-US" sz="2000" b="0" strike="noStrike" spc="-1">
              <a:solidFill>
                <a:srgbClr val="000000"/>
              </a:solidFill>
              <a:latin typeface="Arial"/>
            </a:endParaRPr>
          </a:p>
        </p:txBody>
      </p:sp>
      <p:sp>
        <p:nvSpPr>
          <p:cNvPr id="93"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94"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95"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延长资源使用寿命</a:t>
            </a:r>
            <a:endParaRPr lang="en-US" sz="1600" b="0" strike="noStrike" spc="-1">
              <a:solidFill>
                <a:srgbClr val="000000"/>
              </a:solidFill>
              <a:latin typeface="Arial"/>
            </a:endParaRPr>
          </a:p>
        </p:txBody>
      </p:sp>
      <p:sp>
        <p:nvSpPr>
          <p:cNvPr id="96"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资源可持续利用</a:t>
            </a:r>
            <a:endParaRPr lang="en-US" sz="2000" b="0" strike="noStrike" spc="-1">
              <a:solidFill>
                <a:srgbClr val="000000"/>
              </a:solidFill>
              <a:latin typeface="Arial"/>
            </a:endParaRPr>
          </a:p>
        </p:txBody>
      </p:sp>
      <p:sp>
        <p:nvSpPr>
          <p:cNvPr id="9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98"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降低能源消耗</a:t>
            </a:r>
            <a:endParaRPr lang="en-US" sz="1600" b="0" strike="noStrike" spc="-1">
              <a:solidFill>
                <a:srgbClr val="000000"/>
              </a:solidFill>
              <a:latin typeface="Arial"/>
            </a:endParaRPr>
          </a:p>
        </p:txBody>
      </p:sp>
      <p:sp>
        <p:nvSpPr>
          <p:cNvPr id="99"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节能减排</a:t>
            </a:r>
            <a:endParaRPr lang="en-US" sz="2000" b="0" strike="noStrike" spc="-1">
              <a:solidFill>
                <a:srgbClr val="000000"/>
              </a:solidFill>
              <a:latin typeface="Arial"/>
            </a:endParaRPr>
          </a:p>
        </p:txBody>
      </p:sp>
      <p:sp>
        <p:nvSpPr>
          <p:cNvPr id="100"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01"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additive="repl">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绿色施工的实践</a:t>
            </a:r>
            <a:endParaRPr lang="en-US" sz="3600" b="0" strike="noStrike" spc="-1">
              <a:solidFill>
                <a:schemeClr val="dk1"/>
              </a:solidFill>
              <a:latin typeface="Arial"/>
            </a:endParaRPr>
          </a:p>
        </p:txBody>
      </p:sp>
      <p:sp>
        <p:nvSpPr>
          <p:cNvPr id="103"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选择环保可再生材料</a:t>
            </a:r>
            <a:endParaRPr lang="en-US" sz="1600" b="0" strike="noStrike" spc="-1">
              <a:solidFill>
                <a:srgbClr val="000000"/>
              </a:solidFill>
              <a:latin typeface="Arial"/>
            </a:endParaRPr>
          </a:p>
        </p:txBody>
      </p:sp>
      <p:sp>
        <p:nvSpPr>
          <p:cNvPr id="104"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绿色建筑材料的选择</a:t>
            </a:r>
            <a:endParaRPr lang="en-US" sz="2000" b="0" strike="noStrike" spc="-1">
              <a:solidFill>
                <a:srgbClr val="000000"/>
              </a:solidFill>
              <a:latin typeface="Arial"/>
            </a:endParaRPr>
          </a:p>
        </p:txBody>
      </p:sp>
      <p:sp>
        <p:nvSpPr>
          <p:cNvPr id="105"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利用太阳能、风能等</a:t>
            </a:r>
            <a:endParaRPr lang="en-US" sz="1600" b="0" strike="noStrike" spc="-1">
              <a:solidFill>
                <a:srgbClr val="000000"/>
              </a:solidFill>
              <a:latin typeface="Arial"/>
            </a:endParaRPr>
          </a:p>
        </p:txBody>
      </p:sp>
      <p:sp>
        <p:nvSpPr>
          <p:cNvPr id="106"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节能技术的应用</a:t>
            </a:r>
            <a:endParaRPr lang="en-US" sz="2000" b="0" strike="noStrike" spc="-1">
              <a:solidFill>
                <a:srgbClr val="000000"/>
              </a:solidFill>
              <a:latin typeface="Arial"/>
            </a:endParaRPr>
          </a:p>
        </p:txBody>
      </p:sp>
      <p:sp>
        <p:nvSpPr>
          <p:cNvPr id="107"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考虑生态环境因素</a:t>
            </a:r>
            <a:endParaRPr lang="en-US" sz="1600" b="0" strike="noStrike" spc="-1">
              <a:solidFill>
                <a:srgbClr val="000000"/>
              </a:solidFill>
              <a:latin typeface="Arial"/>
            </a:endParaRPr>
          </a:p>
        </p:txBody>
      </p:sp>
      <p:sp>
        <p:nvSpPr>
          <p:cNvPr id="108"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建筑设计的考量</a:t>
            </a:r>
            <a:endParaRPr lang="en-US" sz="2000" b="0" strike="noStrike" spc="-1">
              <a:solidFill>
                <a:srgbClr val="000000"/>
              </a:solidFill>
              <a:latin typeface="Arial"/>
            </a:endParaRPr>
          </a:p>
        </p:txBody>
      </p:sp>
      <p:sp>
        <p:nvSpPr>
          <p:cNvPr id="109"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10"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11"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112" name="组合 4"/>
          <p:cNvGrpSpPr/>
          <p:nvPr/>
        </p:nvGrpSpPr>
        <p:grpSpPr>
          <a:xfrm>
            <a:off x="577800" y="381240"/>
            <a:ext cx="3060720" cy="2445480"/>
            <a:chOff x="577800" y="381240"/>
            <a:chExt cx="3060720" cy="2445480"/>
          </a:xfrm>
        </p:grpSpPr>
        <p:grpSp>
          <p:nvGrpSpPr>
            <p:cNvPr id="113" name="组合 19"/>
            <p:cNvGrpSpPr/>
            <p:nvPr/>
          </p:nvGrpSpPr>
          <p:grpSpPr>
            <a:xfrm>
              <a:off x="577800" y="381240"/>
              <a:ext cx="3060720" cy="2040480"/>
              <a:chOff x="577800" y="381240"/>
              <a:chExt cx="3060720" cy="2040480"/>
            </a:xfrm>
          </p:grpSpPr>
          <p:graphicFrame>
            <p:nvGraphicFramePr>
              <p:cNvPr id="114"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115" name="组合 25"/>
              <p:cNvGrpSpPr/>
              <p:nvPr/>
            </p:nvGrpSpPr>
            <p:grpSpPr>
              <a:xfrm>
                <a:off x="1387800" y="696600"/>
                <a:ext cx="1394640" cy="1394640"/>
                <a:chOff x="1387800" y="696600"/>
                <a:chExt cx="1394640" cy="1394640"/>
              </a:xfrm>
            </p:grpSpPr>
            <p:sp>
              <p:nvSpPr>
                <p:cNvPr id="116"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17"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18"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19" name="组合 7"/>
          <p:cNvGrpSpPr/>
          <p:nvPr/>
        </p:nvGrpSpPr>
        <p:grpSpPr>
          <a:xfrm>
            <a:off x="3127320" y="385200"/>
            <a:ext cx="3060720" cy="2445480"/>
            <a:chOff x="3127320" y="385200"/>
            <a:chExt cx="3060720" cy="2445480"/>
          </a:xfrm>
        </p:grpSpPr>
        <p:sp>
          <p:nvSpPr>
            <p:cNvPr id="120"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21" name="组合 9"/>
            <p:cNvGrpSpPr/>
            <p:nvPr/>
          </p:nvGrpSpPr>
          <p:grpSpPr>
            <a:xfrm>
              <a:off x="3127320" y="385200"/>
              <a:ext cx="3060720" cy="2445480"/>
              <a:chOff x="3127320" y="385200"/>
              <a:chExt cx="3060720" cy="2445480"/>
            </a:xfrm>
          </p:grpSpPr>
          <p:grpSp>
            <p:nvGrpSpPr>
              <p:cNvPr id="122" name="组合 13"/>
              <p:cNvGrpSpPr/>
              <p:nvPr/>
            </p:nvGrpSpPr>
            <p:grpSpPr>
              <a:xfrm>
                <a:off x="3127320" y="385200"/>
                <a:ext cx="3060720" cy="2040480"/>
                <a:chOff x="3127320" y="385200"/>
                <a:chExt cx="3060720" cy="2040480"/>
              </a:xfrm>
            </p:grpSpPr>
            <p:graphicFrame>
              <p:nvGraphicFramePr>
                <p:cNvPr id="123"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124"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25"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26" name="组合 10"/>
          <p:cNvGrpSpPr/>
          <p:nvPr/>
        </p:nvGrpSpPr>
        <p:grpSpPr>
          <a:xfrm>
            <a:off x="5771880" y="380880"/>
            <a:ext cx="3060720" cy="2445480"/>
            <a:chOff x="5771880" y="380880"/>
            <a:chExt cx="3060720" cy="2445480"/>
          </a:xfrm>
        </p:grpSpPr>
        <p:grpSp>
          <p:nvGrpSpPr>
            <p:cNvPr id="127" name="组合 11"/>
            <p:cNvGrpSpPr/>
            <p:nvPr/>
          </p:nvGrpSpPr>
          <p:grpSpPr>
            <a:xfrm>
              <a:off x="5771880" y="380880"/>
              <a:ext cx="3060720" cy="2445480"/>
              <a:chOff x="5771880" y="380880"/>
              <a:chExt cx="3060720" cy="2445480"/>
            </a:xfrm>
          </p:grpSpPr>
          <p:grpSp>
            <p:nvGrpSpPr>
              <p:cNvPr id="128" name="组合 14"/>
              <p:cNvGrpSpPr/>
              <p:nvPr/>
            </p:nvGrpSpPr>
            <p:grpSpPr>
              <a:xfrm>
                <a:off x="5771880" y="380880"/>
                <a:ext cx="3060720" cy="2040480"/>
                <a:chOff x="5771880" y="380880"/>
                <a:chExt cx="3060720" cy="2040480"/>
              </a:xfrm>
            </p:grpSpPr>
            <p:graphicFrame>
              <p:nvGraphicFramePr>
                <p:cNvPr id="129"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130"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31"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32" name="Group 65"/>
            <p:cNvGrpSpPr/>
            <p:nvPr/>
          </p:nvGrpSpPr>
          <p:grpSpPr>
            <a:xfrm>
              <a:off x="7055640" y="1229040"/>
              <a:ext cx="479880" cy="476640"/>
              <a:chOff x="7055640" y="1229040"/>
              <a:chExt cx="479880" cy="476640"/>
            </a:xfrm>
          </p:grpSpPr>
          <p:sp>
            <p:nvSpPr>
              <p:cNvPr id="133"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34"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35"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36" name="组合 12"/>
          <p:cNvGrpSpPr/>
          <p:nvPr/>
        </p:nvGrpSpPr>
        <p:grpSpPr>
          <a:xfrm>
            <a:off x="8371800" y="384480"/>
            <a:ext cx="3060720" cy="2445480"/>
            <a:chOff x="8371800" y="384480"/>
            <a:chExt cx="3060720" cy="2445480"/>
          </a:xfrm>
        </p:grpSpPr>
        <p:sp>
          <p:nvSpPr>
            <p:cNvPr id="137"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38" name="组合 13"/>
            <p:cNvGrpSpPr/>
            <p:nvPr/>
          </p:nvGrpSpPr>
          <p:grpSpPr>
            <a:xfrm>
              <a:off x="8371800" y="384480"/>
              <a:ext cx="3060720" cy="2445480"/>
              <a:chOff x="8371800" y="384480"/>
              <a:chExt cx="3060720" cy="2445480"/>
            </a:xfrm>
          </p:grpSpPr>
          <p:grpSp>
            <p:nvGrpSpPr>
              <p:cNvPr id="139" name="组合 14"/>
              <p:cNvGrpSpPr/>
              <p:nvPr/>
            </p:nvGrpSpPr>
            <p:grpSpPr>
              <a:xfrm>
                <a:off x="8371800" y="384480"/>
                <a:ext cx="3060720" cy="2040480"/>
                <a:chOff x="8371800" y="384480"/>
                <a:chExt cx="3060720" cy="2040480"/>
              </a:xfrm>
            </p:grpSpPr>
            <p:graphicFrame>
              <p:nvGraphicFramePr>
                <p:cNvPr id="140"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141"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42"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repl">
                                        <p:cTn id="7" dur="500" fill="hold"/>
                                        <p:tgtEl>
                                          <p:spTgt spid="111"/>
                                        </p:tgtEl>
                                        <p:attrNameLst>
                                          <p:attrName>ppt_x</p:attrName>
                                        </p:attrNameLst>
                                      </p:cBhvr>
                                      <p:tavLst>
                                        <p:tav tm="0">
                                          <p:val>
                                            <p:strVal val="#ppt_x"/>
                                          </p:val>
                                        </p:tav>
                                        <p:tav tm="100000">
                                          <p:val>
                                            <p:strVal val="#ppt_x"/>
                                          </p:val>
                                        </p:tav>
                                      </p:tavLst>
                                    </p:anim>
                                    <p:anim calcmode="lin" valueType="num">
                                      <p:cBhvr additive="repl">
                                        <p:cTn id="8" dur="500" fill="hold"/>
                                        <p:tgtEl>
                                          <p:spTgt spid="111"/>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repl">
                                        <p:cTn id="11" dur="500" fill="hold"/>
                                        <p:tgtEl>
                                          <p:spTgt spid="112"/>
                                        </p:tgtEl>
                                        <p:attrNameLst>
                                          <p:attrName>ppt_w</p:attrName>
                                        </p:attrNameLst>
                                      </p:cBhvr>
                                      <p:tavLst>
                                        <p:tav tm="0">
                                          <p:val>
                                            <p:fltVal val="0"/>
                                          </p:val>
                                        </p:tav>
                                        <p:tav tm="100000">
                                          <p:val>
                                            <p:strVal val="#ppt_w"/>
                                          </p:val>
                                        </p:tav>
                                      </p:tavLst>
                                    </p:anim>
                                    <p:anim calcmode="lin" valueType="num">
                                      <p:cBhvr additive="repl">
                                        <p:cTn id="12" dur="500" fill="hold"/>
                                        <p:tgtEl>
                                          <p:spTgt spid="112"/>
                                        </p:tgtEl>
                                        <p:attrNameLst>
                                          <p:attrName>ppt_h</p:attrName>
                                        </p:attrNameLst>
                                      </p:cBhvr>
                                      <p:tavLst>
                                        <p:tav tm="0">
                                          <p:val>
                                            <p:fltVal val="0"/>
                                          </p:val>
                                        </p:tav>
                                        <p:tav tm="100000">
                                          <p:val>
                                            <p:strVal val="#ppt_h"/>
                                          </p:val>
                                        </p:tav>
                                      </p:tavLst>
                                    </p:anim>
                                    <p:animEffect transition="in" filter="fade">
                                      <p:cBhvr additive="repl">
                                        <p:cTn id="13" dur="500"/>
                                        <p:tgtEl>
                                          <p:spTgt spid="112"/>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19"/>
                                        </p:tgtEl>
                                        <p:attrNameLst>
                                          <p:attrName>style.visibility</p:attrName>
                                        </p:attrNameLst>
                                      </p:cBhvr>
                                      <p:to>
                                        <p:strVal val="visible"/>
                                      </p:to>
                                    </p:set>
                                    <p:anim calcmode="lin" valueType="num">
                                      <p:cBhvr additive="repl">
                                        <p:cTn id="18" dur="500" fill="hold"/>
                                        <p:tgtEl>
                                          <p:spTgt spid="119"/>
                                        </p:tgtEl>
                                        <p:attrNameLst>
                                          <p:attrName>ppt_w</p:attrName>
                                        </p:attrNameLst>
                                      </p:cBhvr>
                                      <p:tavLst>
                                        <p:tav tm="0">
                                          <p:val>
                                            <p:fltVal val="0"/>
                                          </p:val>
                                        </p:tav>
                                        <p:tav tm="100000">
                                          <p:val>
                                            <p:strVal val="#ppt_w"/>
                                          </p:val>
                                        </p:tav>
                                      </p:tavLst>
                                    </p:anim>
                                    <p:anim calcmode="lin" valueType="num">
                                      <p:cBhvr additive="repl">
                                        <p:cTn id="19" dur="500" fill="hold"/>
                                        <p:tgtEl>
                                          <p:spTgt spid="119"/>
                                        </p:tgtEl>
                                        <p:attrNameLst>
                                          <p:attrName>ppt_h</p:attrName>
                                        </p:attrNameLst>
                                      </p:cBhvr>
                                      <p:tavLst>
                                        <p:tav tm="0">
                                          <p:val>
                                            <p:fltVal val="0"/>
                                          </p:val>
                                        </p:tav>
                                        <p:tav tm="100000">
                                          <p:val>
                                            <p:strVal val="#ppt_h"/>
                                          </p:val>
                                        </p:tav>
                                      </p:tavLst>
                                    </p:anim>
                                    <p:animEffect transition="in" filter="fade">
                                      <p:cBhvr additive="repl">
                                        <p:cTn id="20" dur="500"/>
                                        <p:tgtEl>
                                          <p:spTgt spid="119"/>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26"/>
                                        </p:tgtEl>
                                        <p:attrNameLst>
                                          <p:attrName>style.visibility</p:attrName>
                                        </p:attrNameLst>
                                      </p:cBhvr>
                                      <p:to>
                                        <p:strVal val="visible"/>
                                      </p:to>
                                    </p:set>
                                    <p:anim calcmode="lin" valueType="num">
                                      <p:cBhvr additive="repl">
                                        <p:cTn id="23" dur="500" fill="hold"/>
                                        <p:tgtEl>
                                          <p:spTgt spid="126"/>
                                        </p:tgtEl>
                                        <p:attrNameLst>
                                          <p:attrName>ppt_w</p:attrName>
                                        </p:attrNameLst>
                                      </p:cBhvr>
                                      <p:tavLst>
                                        <p:tav tm="0">
                                          <p:val>
                                            <p:fltVal val="0"/>
                                          </p:val>
                                        </p:tav>
                                        <p:tav tm="100000">
                                          <p:val>
                                            <p:strVal val="#ppt_w"/>
                                          </p:val>
                                        </p:tav>
                                      </p:tavLst>
                                    </p:anim>
                                    <p:anim calcmode="lin" valueType="num">
                                      <p:cBhvr additive="repl">
                                        <p:cTn id="24" dur="500" fill="hold"/>
                                        <p:tgtEl>
                                          <p:spTgt spid="126"/>
                                        </p:tgtEl>
                                        <p:attrNameLst>
                                          <p:attrName>ppt_h</p:attrName>
                                        </p:attrNameLst>
                                      </p:cBhvr>
                                      <p:tavLst>
                                        <p:tav tm="0">
                                          <p:val>
                                            <p:fltVal val="0"/>
                                          </p:val>
                                        </p:tav>
                                        <p:tav tm="100000">
                                          <p:val>
                                            <p:strVal val="#ppt_h"/>
                                          </p:val>
                                        </p:tav>
                                      </p:tavLst>
                                    </p:anim>
                                    <p:animEffect transition="in" filter="fade">
                                      <p:cBhvr additive="repl">
                                        <p:cTn id="25" dur="500"/>
                                        <p:tgtEl>
                                          <p:spTgt spid="126"/>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additive="repl">
                                        <p:cTn id="28" dur="500" fill="hold"/>
                                        <p:tgtEl>
                                          <p:spTgt spid="136"/>
                                        </p:tgtEl>
                                        <p:attrNameLst>
                                          <p:attrName>ppt_w</p:attrName>
                                        </p:attrNameLst>
                                      </p:cBhvr>
                                      <p:tavLst>
                                        <p:tav tm="0">
                                          <p:val>
                                            <p:fltVal val="0"/>
                                          </p:val>
                                        </p:tav>
                                        <p:tav tm="100000">
                                          <p:val>
                                            <p:strVal val="#ppt_w"/>
                                          </p:val>
                                        </p:tav>
                                      </p:tavLst>
                                    </p:anim>
                                    <p:anim calcmode="lin" valueType="num">
                                      <p:cBhvr additive="repl">
                                        <p:cTn id="29" dur="500" fill="hold"/>
                                        <p:tgtEl>
                                          <p:spTgt spid="136"/>
                                        </p:tgtEl>
                                        <p:attrNameLst>
                                          <p:attrName>ppt_h</p:attrName>
                                        </p:attrNameLst>
                                      </p:cBhvr>
                                      <p:tavLst>
                                        <p:tav tm="0">
                                          <p:val>
                                            <p:fltVal val="0"/>
                                          </p:val>
                                        </p:tav>
                                        <p:tav tm="100000">
                                          <p:val>
                                            <p:strVal val="#ppt_h"/>
                                          </p:val>
                                        </p:tav>
                                      </p:tavLst>
                                    </p:anim>
                                    <p:animEffect transition="in" filter="fade">
                                      <p:cBhvr additive="repl">
                                        <p:cTn id="3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44"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5"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认证体系</a:t>
            </a:r>
            <a:endParaRPr lang="en-US" sz="1800" b="0" strike="noStrike" spc="-1">
              <a:solidFill>
                <a:srgbClr val="000000"/>
              </a:solidFill>
              <a:latin typeface="Arial"/>
            </a:endParaRPr>
          </a:p>
        </p:txBody>
      </p:sp>
      <p:sp>
        <p:nvSpPr>
          <p:cNvPr id="146"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r>
              <a:rPr lang="en-US" sz="1400" b="0" strike="noStrike" spc="-1">
                <a:solidFill>
                  <a:schemeClr val="dk1"/>
                </a:solidFill>
                <a:latin typeface="微软雅黑"/>
                <a:ea typeface="微软雅黑"/>
              </a:rPr>
              <a:t>LEED</a:t>
            </a:r>
            <a:r>
              <a:rPr lang="zh-CN" sz="1400" b="0" strike="noStrike" spc="-1">
                <a:solidFill>
                  <a:schemeClr val="dk1"/>
                </a:solidFill>
                <a:latin typeface="微软雅黑"/>
                <a:ea typeface="微软雅黑"/>
              </a:rPr>
              <a:t>认证</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绿色建筑评估体系</a:t>
            </a:r>
            <a:endParaRPr lang="en-US" sz="1400" b="0" strike="noStrike" spc="-1">
              <a:solidFill>
                <a:srgbClr val="000000"/>
              </a:solidFill>
              <a:latin typeface="Arial"/>
            </a:endParaRPr>
          </a:p>
        </p:txBody>
      </p:sp>
      <p:sp>
        <p:nvSpPr>
          <p:cNvPr id="147"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8"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相关法规政策</a:t>
            </a:r>
            <a:endParaRPr lang="en-US" sz="1800" b="0" strike="noStrike" spc="-1">
              <a:solidFill>
                <a:srgbClr val="000000"/>
              </a:solidFill>
              <a:latin typeface="Arial"/>
            </a:endParaRPr>
          </a:p>
        </p:txBody>
      </p:sp>
      <p:sp>
        <p:nvSpPr>
          <p:cNvPr id="149"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《绿色建筑管理办法》</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绿色建筑政策法规</a:t>
            </a:r>
            <a:endParaRPr lang="en-US" sz="1400" b="0" strike="noStrike" spc="-1">
              <a:solidFill>
                <a:srgbClr val="000000"/>
              </a:solidFill>
              <a:latin typeface="Arial"/>
            </a:endParaRPr>
          </a:p>
        </p:txBody>
      </p:sp>
      <p:sp>
        <p:nvSpPr>
          <p:cNvPr id="150"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1"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52"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153"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绿色施工标准</a:t>
            </a:r>
            <a:endParaRPr lang="en-US" sz="3600" b="0" strike="noStrike" spc="-1">
              <a:solidFill>
                <a:schemeClr val="dk1"/>
              </a:solidFill>
              <a:latin typeface="Arial"/>
            </a:endParaRPr>
          </a:p>
        </p:txBody>
      </p:sp>
      <p:sp>
        <p:nvSpPr>
          <p:cNvPr id="154"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5"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国内绿色建筑标准</a:t>
            </a:r>
            <a:endParaRPr lang="en-US" sz="1800" b="0" strike="noStrike" spc="-1">
              <a:solidFill>
                <a:srgbClr val="000000"/>
              </a:solidFill>
              <a:latin typeface="Arial"/>
            </a:endParaRPr>
          </a:p>
        </p:txBody>
      </p:sp>
      <p:sp>
        <p:nvSpPr>
          <p:cNvPr id="156"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三星级绿色建筑标准</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绿色建筑认证标准</a:t>
            </a:r>
            <a:endParaRPr lang="en-US" sz="1400" b="0" strike="noStrike" spc="-1">
              <a:solidFill>
                <a:srgbClr val="000000"/>
              </a:solidFill>
              <a:latin typeface="Arial"/>
            </a:endParaRPr>
          </a:p>
        </p:txBody>
      </p:sp>
      <p:grpSp>
        <p:nvGrpSpPr>
          <p:cNvPr id="157" name="组合 4"/>
          <p:cNvGrpSpPr/>
          <p:nvPr/>
        </p:nvGrpSpPr>
        <p:grpSpPr>
          <a:xfrm>
            <a:off x="0" y="497520"/>
            <a:ext cx="3060720" cy="2445480"/>
            <a:chOff x="0" y="497520"/>
            <a:chExt cx="3060720" cy="2445480"/>
          </a:xfrm>
        </p:grpSpPr>
        <p:grpSp>
          <p:nvGrpSpPr>
            <p:cNvPr id="158" name="组合 19"/>
            <p:cNvGrpSpPr/>
            <p:nvPr/>
          </p:nvGrpSpPr>
          <p:grpSpPr>
            <a:xfrm>
              <a:off x="0" y="497520"/>
              <a:ext cx="3060720" cy="2040480"/>
              <a:chOff x="0" y="497520"/>
              <a:chExt cx="3060720" cy="2040480"/>
            </a:xfrm>
          </p:grpSpPr>
          <p:graphicFrame>
            <p:nvGraphicFramePr>
              <p:cNvPr id="159"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160" name="组合 25"/>
              <p:cNvGrpSpPr/>
              <p:nvPr/>
            </p:nvGrpSpPr>
            <p:grpSpPr>
              <a:xfrm>
                <a:off x="810000" y="812520"/>
                <a:ext cx="1394640" cy="1394640"/>
                <a:chOff x="810000" y="812520"/>
                <a:chExt cx="1394640" cy="1394640"/>
              </a:xfrm>
            </p:grpSpPr>
            <p:sp>
              <p:nvSpPr>
                <p:cNvPr id="161"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62"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63"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64" name="组合 8"/>
          <p:cNvGrpSpPr/>
          <p:nvPr/>
        </p:nvGrpSpPr>
        <p:grpSpPr>
          <a:xfrm>
            <a:off x="2778120" y="497520"/>
            <a:ext cx="3060720" cy="2445480"/>
            <a:chOff x="2778120" y="497520"/>
            <a:chExt cx="3060720" cy="2445480"/>
          </a:xfrm>
        </p:grpSpPr>
        <p:sp>
          <p:nvSpPr>
            <p:cNvPr id="165"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66" name="组合 6"/>
            <p:cNvGrpSpPr/>
            <p:nvPr/>
          </p:nvGrpSpPr>
          <p:grpSpPr>
            <a:xfrm>
              <a:off x="2778120" y="497520"/>
              <a:ext cx="3060720" cy="2445480"/>
              <a:chOff x="2778120" y="497520"/>
              <a:chExt cx="3060720" cy="2445480"/>
            </a:xfrm>
          </p:grpSpPr>
          <p:grpSp>
            <p:nvGrpSpPr>
              <p:cNvPr id="167" name="组合 13"/>
              <p:cNvGrpSpPr/>
              <p:nvPr/>
            </p:nvGrpSpPr>
            <p:grpSpPr>
              <a:xfrm>
                <a:off x="2778120" y="497520"/>
                <a:ext cx="3060720" cy="2040480"/>
                <a:chOff x="2778120" y="497520"/>
                <a:chExt cx="3060720" cy="2040480"/>
              </a:xfrm>
            </p:grpSpPr>
            <p:graphicFrame>
              <p:nvGraphicFramePr>
                <p:cNvPr id="168"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169"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70"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71" name="组合 10"/>
          <p:cNvGrpSpPr/>
          <p:nvPr/>
        </p:nvGrpSpPr>
        <p:grpSpPr>
          <a:xfrm>
            <a:off x="5469480" y="508320"/>
            <a:ext cx="3060720" cy="2445480"/>
            <a:chOff x="5469480" y="508320"/>
            <a:chExt cx="3060720" cy="2445480"/>
          </a:xfrm>
        </p:grpSpPr>
        <p:grpSp>
          <p:nvGrpSpPr>
            <p:cNvPr id="172" name="组合 11"/>
            <p:cNvGrpSpPr/>
            <p:nvPr/>
          </p:nvGrpSpPr>
          <p:grpSpPr>
            <a:xfrm>
              <a:off x="5469480" y="508320"/>
              <a:ext cx="3060720" cy="2445480"/>
              <a:chOff x="5469480" y="508320"/>
              <a:chExt cx="3060720" cy="2445480"/>
            </a:xfrm>
          </p:grpSpPr>
          <p:grpSp>
            <p:nvGrpSpPr>
              <p:cNvPr id="173" name="组合 14"/>
              <p:cNvGrpSpPr/>
              <p:nvPr/>
            </p:nvGrpSpPr>
            <p:grpSpPr>
              <a:xfrm>
                <a:off x="5469480" y="508320"/>
                <a:ext cx="3060720" cy="2040480"/>
                <a:chOff x="5469480" y="508320"/>
                <a:chExt cx="3060720" cy="2040480"/>
              </a:xfrm>
            </p:grpSpPr>
            <p:graphicFrame>
              <p:nvGraphicFramePr>
                <p:cNvPr id="174"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175"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76"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77" name="Group 65"/>
            <p:cNvGrpSpPr/>
            <p:nvPr/>
          </p:nvGrpSpPr>
          <p:grpSpPr>
            <a:xfrm>
              <a:off x="6753240" y="1356480"/>
              <a:ext cx="479880" cy="476640"/>
              <a:chOff x="6753240" y="1356480"/>
              <a:chExt cx="479880" cy="476640"/>
            </a:xfrm>
          </p:grpSpPr>
          <p:sp>
            <p:nvSpPr>
              <p:cNvPr id="178"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79"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80"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81" name="组合 15"/>
          <p:cNvGrpSpPr/>
          <p:nvPr/>
        </p:nvGrpSpPr>
        <p:grpSpPr>
          <a:xfrm>
            <a:off x="8161920" y="389520"/>
            <a:ext cx="3060720" cy="2445840"/>
            <a:chOff x="8161920" y="389520"/>
            <a:chExt cx="3060720" cy="2445840"/>
          </a:xfrm>
        </p:grpSpPr>
        <p:sp>
          <p:nvSpPr>
            <p:cNvPr id="182"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83" name="组合 16"/>
            <p:cNvGrpSpPr/>
            <p:nvPr/>
          </p:nvGrpSpPr>
          <p:grpSpPr>
            <a:xfrm>
              <a:off x="8161920" y="389520"/>
              <a:ext cx="3060720" cy="2445840"/>
              <a:chOff x="8161920" y="389520"/>
              <a:chExt cx="3060720" cy="2445840"/>
            </a:xfrm>
          </p:grpSpPr>
          <p:grpSp>
            <p:nvGrpSpPr>
              <p:cNvPr id="184" name="组合 14"/>
              <p:cNvGrpSpPr/>
              <p:nvPr/>
            </p:nvGrpSpPr>
            <p:grpSpPr>
              <a:xfrm>
                <a:off x="8161920" y="389520"/>
                <a:ext cx="3060720" cy="2040480"/>
                <a:chOff x="8161920" y="389520"/>
                <a:chExt cx="3060720" cy="2040480"/>
              </a:xfrm>
            </p:grpSpPr>
            <p:graphicFrame>
              <p:nvGraphicFramePr>
                <p:cNvPr id="185"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186"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87"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repl">
                                        <p:cTn id="7" dur="500" fill="hold"/>
                                        <p:tgtEl>
                                          <p:spTgt spid="143"/>
                                        </p:tgtEl>
                                        <p:attrNameLst>
                                          <p:attrName>ppt_x</p:attrName>
                                        </p:attrNameLst>
                                      </p:cBhvr>
                                      <p:tavLst>
                                        <p:tav tm="0">
                                          <p:val>
                                            <p:strVal val="#ppt_x"/>
                                          </p:val>
                                        </p:tav>
                                        <p:tav tm="100000">
                                          <p:val>
                                            <p:strVal val="#ppt_x"/>
                                          </p:val>
                                        </p:tav>
                                      </p:tavLst>
                                    </p:anim>
                                    <p:anim calcmode="lin" valueType="num">
                                      <p:cBhvr additive="repl">
                                        <p:cTn id="8" dur="500" fill="hold"/>
                                        <p:tgtEl>
                                          <p:spTgt spid="143"/>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157"/>
                                        </p:tgtEl>
                                        <p:attrNameLst>
                                          <p:attrName>style.visibility</p:attrName>
                                        </p:attrNameLst>
                                      </p:cBhvr>
                                      <p:to>
                                        <p:strVal val="visible"/>
                                      </p:to>
                                    </p:set>
                                    <p:anim calcmode="lin" valueType="num">
                                      <p:cBhvr additive="repl">
                                        <p:cTn id="11" dur="500" fill="hold"/>
                                        <p:tgtEl>
                                          <p:spTgt spid="157"/>
                                        </p:tgtEl>
                                        <p:attrNameLst>
                                          <p:attrName>ppt_w</p:attrName>
                                        </p:attrNameLst>
                                      </p:cBhvr>
                                      <p:tavLst>
                                        <p:tav tm="0">
                                          <p:val>
                                            <p:fltVal val="0"/>
                                          </p:val>
                                        </p:tav>
                                        <p:tav tm="100000">
                                          <p:val>
                                            <p:strVal val="#ppt_w"/>
                                          </p:val>
                                        </p:tav>
                                      </p:tavLst>
                                    </p:anim>
                                    <p:anim calcmode="lin" valueType="num">
                                      <p:cBhvr additive="repl">
                                        <p:cTn id="12" dur="500" fill="hold"/>
                                        <p:tgtEl>
                                          <p:spTgt spid="157"/>
                                        </p:tgtEl>
                                        <p:attrNameLst>
                                          <p:attrName>ppt_h</p:attrName>
                                        </p:attrNameLst>
                                      </p:cBhvr>
                                      <p:tavLst>
                                        <p:tav tm="0">
                                          <p:val>
                                            <p:fltVal val="0"/>
                                          </p:val>
                                        </p:tav>
                                        <p:tav tm="100000">
                                          <p:val>
                                            <p:strVal val="#ppt_h"/>
                                          </p:val>
                                        </p:tav>
                                      </p:tavLst>
                                    </p:anim>
                                    <p:animEffect transition="in" filter="fade">
                                      <p:cBhvr additive="repl">
                                        <p:cTn id="13" dur="500"/>
                                        <p:tgtEl>
                                          <p:spTgt spid="157"/>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64"/>
                                        </p:tgtEl>
                                        <p:attrNameLst>
                                          <p:attrName>style.visibility</p:attrName>
                                        </p:attrNameLst>
                                      </p:cBhvr>
                                      <p:to>
                                        <p:strVal val="visible"/>
                                      </p:to>
                                    </p:set>
                                    <p:anim calcmode="lin" valueType="num">
                                      <p:cBhvr additive="repl">
                                        <p:cTn id="18" dur="500" fill="hold"/>
                                        <p:tgtEl>
                                          <p:spTgt spid="164"/>
                                        </p:tgtEl>
                                        <p:attrNameLst>
                                          <p:attrName>ppt_w</p:attrName>
                                        </p:attrNameLst>
                                      </p:cBhvr>
                                      <p:tavLst>
                                        <p:tav tm="0">
                                          <p:val>
                                            <p:fltVal val="0"/>
                                          </p:val>
                                        </p:tav>
                                        <p:tav tm="100000">
                                          <p:val>
                                            <p:strVal val="#ppt_w"/>
                                          </p:val>
                                        </p:tav>
                                      </p:tavLst>
                                    </p:anim>
                                    <p:anim calcmode="lin" valueType="num">
                                      <p:cBhvr additive="repl">
                                        <p:cTn id="19" dur="500" fill="hold"/>
                                        <p:tgtEl>
                                          <p:spTgt spid="164"/>
                                        </p:tgtEl>
                                        <p:attrNameLst>
                                          <p:attrName>ppt_h</p:attrName>
                                        </p:attrNameLst>
                                      </p:cBhvr>
                                      <p:tavLst>
                                        <p:tav tm="0">
                                          <p:val>
                                            <p:fltVal val="0"/>
                                          </p:val>
                                        </p:tav>
                                        <p:tav tm="100000">
                                          <p:val>
                                            <p:strVal val="#ppt_h"/>
                                          </p:val>
                                        </p:tav>
                                      </p:tavLst>
                                    </p:anim>
                                    <p:animEffect transition="in" filter="fade">
                                      <p:cBhvr additive="repl">
                                        <p:cTn id="20" dur="500"/>
                                        <p:tgtEl>
                                          <p:spTgt spid="164"/>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additive="repl">
                                        <p:cTn id="23" dur="500" fill="hold"/>
                                        <p:tgtEl>
                                          <p:spTgt spid="171"/>
                                        </p:tgtEl>
                                        <p:attrNameLst>
                                          <p:attrName>ppt_w</p:attrName>
                                        </p:attrNameLst>
                                      </p:cBhvr>
                                      <p:tavLst>
                                        <p:tav tm="0">
                                          <p:val>
                                            <p:fltVal val="0"/>
                                          </p:val>
                                        </p:tav>
                                        <p:tav tm="100000">
                                          <p:val>
                                            <p:strVal val="#ppt_w"/>
                                          </p:val>
                                        </p:tav>
                                      </p:tavLst>
                                    </p:anim>
                                    <p:anim calcmode="lin" valueType="num">
                                      <p:cBhvr additive="repl">
                                        <p:cTn id="24" dur="500" fill="hold"/>
                                        <p:tgtEl>
                                          <p:spTgt spid="171"/>
                                        </p:tgtEl>
                                        <p:attrNameLst>
                                          <p:attrName>ppt_h</p:attrName>
                                        </p:attrNameLst>
                                      </p:cBhvr>
                                      <p:tavLst>
                                        <p:tav tm="0">
                                          <p:val>
                                            <p:fltVal val="0"/>
                                          </p:val>
                                        </p:tav>
                                        <p:tav tm="100000">
                                          <p:val>
                                            <p:strVal val="#ppt_h"/>
                                          </p:val>
                                        </p:tav>
                                      </p:tavLst>
                                    </p:anim>
                                    <p:animEffect transition="in" filter="fade">
                                      <p:cBhvr additive="repl">
                                        <p:cTn id="25" dur="500"/>
                                        <p:tgtEl>
                                          <p:spTgt spid="171"/>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81"/>
                                        </p:tgtEl>
                                        <p:attrNameLst>
                                          <p:attrName>style.visibility</p:attrName>
                                        </p:attrNameLst>
                                      </p:cBhvr>
                                      <p:to>
                                        <p:strVal val="visible"/>
                                      </p:to>
                                    </p:set>
                                    <p:anim calcmode="lin" valueType="num">
                                      <p:cBhvr additive="repl">
                                        <p:cTn id="28" dur="500" fill="hold"/>
                                        <p:tgtEl>
                                          <p:spTgt spid="181"/>
                                        </p:tgtEl>
                                        <p:attrNameLst>
                                          <p:attrName>ppt_w</p:attrName>
                                        </p:attrNameLst>
                                      </p:cBhvr>
                                      <p:tavLst>
                                        <p:tav tm="0">
                                          <p:val>
                                            <p:fltVal val="0"/>
                                          </p:val>
                                        </p:tav>
                                        <p:tav tm="100000">
                                          <p:val>
                                            <p:strVal val="#ppt_w"/>
                                          </p:val>
                                        </p:tav>
                                      </p:tavLst>
                                    </p:anim>
                                    <p:anim calcmode="lin" valueType="num">
                                      <p:cBhvr additive="repl">
                                        <p:cTn id="29" dur="500" fill="hold"/>
                                        <p:tgtEl>
                                          <p:spTgt spid="181"/>
                                        </p:tgtEl>
                                        <p:attrNameLst>
                                          <p:attrName>ppt_h</p:attrName>
                                        </p:attrNameLst>
                                      </p:cBhvr>
                                      <p:tavLst>
                                        <p:tav tm="0">
                                          <p:val>
                                            <p:fltVal val="0"/>
                                          </p:val>
                                        </p:tav>
                                        <p:tav tm="100000">
                                          <p:val>
                                            <p:strVal val="#ppt_h"/>
                                          </p:val>
                                        </p:tav>
                                      </p:tavLst>
                                    </p:anim>
                                    <p:animEffect transition="in" filter="fade">
                                      <p:cBhvr additive="repl">
                                        <p:cTn id="30"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8"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绿色施工的意义</a:t>
            </a:r>
            <a:endParaRPr lang="en-US" sz="3600" b="0" strike="noStrike" spc="-1">
              <a:solidFill>
                <a:schemeClr val="dk1"/>
              </a:solidFill>
              <a:latin typeface="Arial"/>
            </a:endParaRPr>
          </a:p>
        </p:txBody>
      </p:sp>
      <p:sp>
        <p:nvSpPr>
          <p:cNvPr id="189" name="content"/>
          <p:cNvSpPr/>
          <p:nvPr/>
        </p:nvSpPr>
        <p:spPr>
          <a:xfrm>
            <a:off x="5199840" y="246744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绿色施工可以降低建筑对环境的影响，保护生态环境，改善人居环境质量，推动可持续发展。通过绿色施工，可以减少能源消耗、减少废弃物排放、降低建筑运营成本，实现节约和保护资源的目的。</a:t>
            </a:r>
            <a:endParaRPr lang="en-US" sz="2000" b="0" strike="noStrike" spc="-1">
              <a:solidFill>
                <a:srgbClr val="000000"/>
              </a:solidFill>
              <a:latin typeface="Arial"/>
            </a:endParaRPr>
          </a:p>
        </p:txBody>
      </p:sp>
      <p:pic>
        <p:nvPicPr>
          <p:cNvPr id="190" name="图片 1"/>
          <p:cNvPicPr/>
          <p:nvPr/>
        </p:nvPicPr>
        <p:blipFill>
          <a:blip r:embed="rId3"/>
          <a:srcRect l="5972" t="14324" r="70418" b="15094"/>
          <a:stretch>
            <a:fillRect/>
          </a:stretch>
        </p:blipFill>
        <p:spPr>
          <a:xfrm>
            <a:off x="-96840" y="847800"/>
            <a:ext cx="4601520" cy="58543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additive="repl">
                                        <p:cTn id="7" dur="500" fill="hold"/>
                                        <p:tgtEl>
                                          <p:spTgt spid="190"/>
                                        </p:tgtEl>
                                        <p:attrNameLst>
                                          <p:attrName>ppt_w</p:attrName>
                                        </p:attrNameLst>
                                      </p:cBhvr>
                                      <p:tavLst>
                                        <p:tav tm="0">
                                          <p:val>
                                            <p:fltVal val="0"/>
                                          </p:val>
                                        </p:tav>
                                        <p:tav tm="100000">
                                          <p:val>
                                            <p:strVal val="#ppt_w"/>
                                          </p:val>
                                        </p:tav>
                                      </p:tavLst>
                                    </p:anim>
                                    <p:anim calcmode="lin" valueType="num">
                                      <p:cBhvr additive="repl">
                                        <p:cTn id="8" dur="500" fill="hold"/>
                                        <p:tgtEl>
                                          <p:spTgt spid="190"/>
                                        </p:tgtEl>
                                        <p:attrNameLst>
                                          <p:attrName>ppt_h</p:attrName>
                                        </p:attrNameLst>
                                      </p:cBhvr>
                                      <p:tavLst>
                                        <p:tav tm="0">
                                          <p:val>
                                            <p:fltVal val="0"/>
                                          </p:val>
                                        </p:tav>
                                        <p:tav tm="100000">
                                          <p:val>
                                            <p:strVal val="#ppt_h"/>
                                          </p:val>
                                        </p:tav>
                                      </p:tavLst>
                                    </p:anim>
                                    <p:animEffect transition="in" filter="fade">
                                      <p:cBhvr additive="repl">
                                        <p:cTn id="9"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绿色施工的挑战</a:t>
            </a:r>
            <a:endParaRPr lang="en-US" sz="3600" b="0" strike="noStrike" spc="-1">
              <a:solidFill>
                <a:schemeClr val="dk1"/>
              </a:solidFill>
              <a:latin typeface="Arial"/>
            </a:endParaRPr>
          </a:p>
        </p:txBody>
      </p:sp>
      <p:sp>
        <p:nvSpPr>
          <p:cNvPr id="192"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绿色建筑投资高</a:t>
            </a:r>
            <a:endParaRPr lang="en-US" sz="1600" b="0" strike="noStrike" spc="-1">
              <a:solidFill>
                <a:srgbClr val="000000"/>
              </a:solidFill>
              <a:latin typeface="Arial"/>
            </a:endParaRPr>
          </a:p>
        </p:txBody>
      </p:sp>
      <p:sp>
        <p:nvSpPr>
          <p:cNvPr id="193"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成本压力</a:t>
            </a:r>
            <a:endParaRPr lang="en-US" sz="2000" b="0" strike="noStrike" spc="-1">
              <a:solidFill>
                <a:srgbClr val="000000"/>
              </a:solidFill>
              <a:latin typeface="Arial"/>
            </a:endParaRPr>
          </a:p>
        </p:txBody>
      </p:sp>
      <p:sp>
        <p:nvSpPr>
          <p:cNvPr id="194"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需要专业技术支持</a:t>
            </a:r>
            <a:endParaRPr lang="en-US" sz="1600" b="0" strike="noStrike" spc="-1">
              <a:solidFill>
                <a:srgbClr val="000000"/>
              </a:solidFill>
              <a:latin typeface="Arial"/>
            </a:endParaRPr>
          </a:p>
        </p:txBody>
      </p:sp>
      <p:sp>
        <p:nvSpPr>
          <p:cNvPr id="195"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技术难度</a:t>
            </a:r>
            <a:endParaRPr lang="en-US" sz="2000" b="0" strike="noStrike" spc="-1">
              <a:solidFill>
                <a:srgbClr val="000000"/>
              </a:solidFill>
              <a:latin typeface="Arial"/>
            </a:endParaRPr>
          </a:p>
        </p:txBody>
      </p:sp>
      <p:sp>
        <p:nvSpPr>
          <p:cNvPr id="196"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绿色建筑理念尚未普及</a:t>
            </a:r>
            <a:endParaRPr lang="en-US" sz="1600" b="0" strike="noStrike" spc="-1">
              <a:solidFill>
                <a:srgbClr val="000000"/>
              </a:solidFill>
              <a:latin typeface="Arial"/>
            </a:endParaRPr>
          </a:p>
        </p:txBody>
      </p:sp>
      <p:sp>
        <p:nvSpPr>
          <p:cNvPr id="197"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市场认可</a:t>
            </a:r>
            <a:endParaRPr lang="en-US" sz="2000" b="0" strike="noStrike" spc="-1">
              <a:solidFill>
                <a:srgbClr val="000000"/>
              </a:solidFill>
              <a:latin typeface="Arial"/>
            </a:endParaRPr>
          </a:p>
        </p:txBody>
      </p:sp>
      <p:sp>
        <p:nvSpPr>
          <p:cNvPr id="198"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99"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00"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201" name="组合 4"/>
          <p:cNvGrpSpPr/>
          <p:nvPr/>
        </p:nvGrpSpPr>
        <p:grpSpPr>
          <a:xfrm>
            <a:off x="577800" y="381240"/>
            <a:ext cx="3060720" cy="2445480"/>
            <a:chOff x="577800" y="381240"/>
            <a:chExt cx="3060720" cy="2445480"/>
          </a:xfrm>
        </p:grpSpPr>
        <p:grpSp>
          <p:nvGrpSpPr>
            <p:cNvPr id="202" name="组合 19"/>
            <p:cNvGrpSpPr/>
            <p:nvPr/>
          </p:nvGrpSpPr>
          <p:grpSpPr>
            <a:xfrm>
              <a:off x="577800" y="381240"/>
              <a:ext cx="3060720" cy="2040480"/>
              <a:chOff x="577800" y="381240"/>
              <a:chExt cx="3060720" cy="2040480"/>
            </a:xfrm>
          </p:grpSpPr>
          <p:graphicFrame>
            <p:nvGraphicFramePr>
              <p:cNvPr id="203"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204" name="组合 25"/>
              <p:cNvGrpSpPr/>
              <p:nvPr/>
            </p:nvGrpSpPr>
            <p:grpSpPr>
              <a:xfrm>
                <a:off x="1387800" y="696600"/>
                <a:ext cx="1394640" cy="1394640"/>
                <a:chOff x="1387800" y="696600"/>
                <a:chExt cx="1394640" cy="1394640"/>
              </a:xfrm>
            </p:grpSpPr>
            <p:sp>
              <p:nvSpPr>
                <p:cNvPr id="205"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06"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07"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08" name="组合 7"/>
          <p:cNvGrpSpPr/>
          <p:nvPr/>
        </p:nvGrpSpPr>
        <p:grpSpPr>
          <a:xfrm>
            <a:off x="3127320" y="385200"/>
            <a:ext cx="3060720" cy="2445480"/>
            <a:chOff x="3127320" y="385200"/>
            <a:chExt cx="3060720" cy="2445480"/>
          </a:xfrm>
        </p:grpSpPr>
        <p:sp>
          <p:nvSpPr>
            <p:cNvPr id="209"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10" name="组合 9"/>
            <p:cNvGrpSpPr/>
            <p:nvPr/>
          </p:nvGrpSpPr>
          <p:grpSpPr>
            <a:xfrm>
              <a:off x="3127320" y="385200"/>
              <a:ext cx="3060720" cy="2445480"/>
              <a:chOff x="3127320" y="385200"/>
              <a:chExt cx="3060720" cy="2445480"/>
            </a:xfrm>
          </p:grpSpPr>
          <p:grpSp>
            <p:nvGrpSpPr>
              <p:cNvPr id="211" name="组合 13"/>
              <p:cNvGrpSpPr/>
              <p:nvPr/>
            </p:nvGrpSpPr>
            <p:grpSpPr>
              <a:xfrm>
                <a:off x="3127320" y="385200"/>
                <a:ext cx="3060720" cy="2040480"/>
                <a:chOff x="3127320" y="385200"/>
                <a:chExt cx="3060720" cy="2040480"/>
              </a:xfrm>
            </p:grpSpPr>
            <p:graphicFrame>
              <p:nvGraphicFramePr>
                <p:cNvPr id="212"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213"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14"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15" name="组合 10"/>
          <p:cNvGrpSpPr/>
          <p:nvPr/>
        </p:nvGrpSpPr>
        <p:grpSpPr>
          <a:xfrm>
            <a:off x="5771880" y="380880"/>
            <a:ext cx="3060720" cy="2445480"/>
            <a:chOff x="5771880" y="380880"/>
            <a:chExt cx="3060720" cy="2445480"/>
          </a:xfrm>
        </p:grpSpPr>
        <p:grpSp>
          <p:nvGrpSpPr>
            <p:cNvPr id="216" name="组合 11"/>
            <p:cNvGrpSpPr/>
            <p:nvPr/>
          </p:nvGrpSpPr>
          <p:grpSpPr>
            <a:xfrm>
              <a:off x="5771880" y="380880"/>
              <a:ext cx="3060720" cy="2445480"/>
              <a:chOff x="5771880" y="380880"/>
              <a:chExt cx="3060720" cy="2445480"/>
            </a:xfrm>
          </p:grpSpPr>
          <p:grpSp>
            <p:nvGrpSpPr>
              <p:cNvPr id="217" name="组合 14"/>
              <p:cNvGrpSpPr/>
              <p:nvPr/>
            </p:nvGrpSpPr>
            <p:grpSpPr>
              <a:xfrm>
                <a:off x="5771880" y="380880"/>
                <a:ext cx="3060720" cy="2040480"/>
                <a:chOff x="5771880" y="380880"/>
                <a:chExt cx="3060720" cy="2040480"/>
              </a:xfrm>
            </p:grpSpPr>
            <p:graphicFrame>
              <p:nvGraphicFramePr>
                <p:cNvPr id="218"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219"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20"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21" name="Group 65"/>
            <p:cNvGrpSpPr/>
            <p:nvPr/>
          </p:nvGrpSpPr>
          <p:grpSpPr>
            <a:xfrm>
              <a:off x="7055640" y="1229040"/>
              <a:ext cx="479880" cy="476640"/>
              <a:chOff x="7055640" y="1229040"/>
              <a:chExt cx="479880" cy="476640"/>
            </a:xfrm>
          </p:grpSpPr>
          <p:sp>
            <p:nvSpPr>
              <p:cNvPr id="222"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23"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24"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25" name="组合 12"/>
          <p:cNvGrpSpPr/>
          <p:nvPr/>
        </p:nvGrpSpPr>
        <p:grpSpPr>
          <a:xfrm>
            <a:off x="8371800" y="384480"/>
            <a:ext cx="3060720" cy="2445480"/>
            <a:chOff x="8371800" y="384480"/>
            <a:chExt cx="3060720" cy="2445480"/>
          </a:xfrm>
        </p:grpSpPr>
        <p:sp>
          <p:nvSpPr>
            <p:cNvPr id="226"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27" name="组合 13"/>
            <p:cNvGrpSpPr/>
            <p:nvPr/>
          </p:nvGrpSpPr>
          <p:grpSpPr>
            <a:xfrm>
              <a:off x="8371800" y="384480"/>
              <a:ext cx="3060720" cy="2445480"/>
              <a:chOff x="8371800" y="384480"/>
              <a:chExt cx="3060720" cy="2445480"/>
            </a:xfrm>
          </p:grpSpPr>
          <p:grpSp>
            <p:nvGrpSpPr>
              <p:cNvPr id="228" name="组合 14"/>
              <p:cNvGrpSpPr/>
              <p:nvPr/>
            </p:nvGrpSpPr>
            <p:grpSpPr>
              <a:xfrm>
                <a:off x="8371800" y="384480"/>
                <a:ext cx="3060720" cy="2040480"/>
                <a:chOff x="8371800" y="384480"/>
                <a:chExt cx="3060720" cy="2040480"/>
              </a:xfrm>
            </p:grpSpPr>
            <p:graphicFrame>
              <p:nvGraphicFramePr>
                <p:cNvPr id="229"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230"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31"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 calcmode="lin" valueType="num">
                                      <p:cBhvr additive="repl">
                                        <p:cTn id="7" dur="500" fill="hold"/>
                                        <p:tgtEl>
                                          <p:spTgt spid="200"/>
                                        </p:tgtEl>
                                        <p:attrNameLst>
                                          <p:attrName>ppt_x</p:attrName>
                                        </p:attrNameLst>
                                      </p:cBhvr>
                                      <p:tavLst>
                                        <p:tav tm="0">
                                          <p:val>
                                            <p:strVal val="#ppt_x"/>
                                          </p:val>
                                        </p:tav>
                                        <p:tav tm="100000">
                                          <p:val>
                                            <p:strVal val="#ppt_x"/>
                                          </p:val>
                                        </p:tav>
                                      </p:tavLst>
                                    </p:anim>
                                    <p:anim calcmode="lin" valueType="num">
                                      <p:cBhvr additive="repl">
                                        <p:cTn id="8" dur="500" fill="hold"/>
                                        <p:tgtEl>
                                          <p:spTgt spid="200"/>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01"/>
                                        </p:tgtEl>
                                        <p:attrNameLst>
                                          <p:attrName>style.visibility</p:attrName>
                                        </p:attrNameLst>
                                      </p:cBhvr>
                                      <p:to>
                                        <p:strVal val="visible"/>
                                      </p:to>
                                    </p:set>
                                    <p:anim calcmode="lin" valueType="num">
                                      <p:cBhvr additive="repl">
                                        <p:cTn id="11" dur="500" fill="hold"/>
                                        <p:tgtEl>
                                          <p:spTgt spid="201"/>
                                        </p:tgtEl>
                                        <p:attrNameLst>
                                          <p:attrName>ppt_w</p:attrName>
                                        </p:attrNameLst>
                                      </p:cBhvr>
                                      <p:tavLst>
                                        <p:tav tm="0">
                                          <p:val>
                                            <p:fltVal val="0"/>
                                          </p:val>
                                        </p:tav>
                                        <p:tav tm="100000">
                                          <p:val>
                                            <p:strVal val="#ppt_w"/>
                                          </p:val>
                                        </p:tav>
                                      </p:tavLst>
                                    </p:anim>
                                    <p:anim calcmode="lin" valueType="num">
                                      <p:cBhvr additive="repl">
                                        <p:cTn id="12" dur="500" fill="hold"/>
                                        <p:tgtEl>
                                          <p:spTgt spid="201"/>
                                        </p:tgtEl>
                                        <p:attrNameLst>
                                          <p:attrName>ppt_h</p:attrName>
                                        </p:attrNameLst>
                                      </p:cBhvr>
                                      <p:tavLst>
                                        <p:tav tm="0">
                                          <p:val>
                                            <p:fltVal val="0"/>
                                          </p:val>
                                        </p:tav>
                                        <p:tav tm="100000">
                                          <p:val>
                                            <p:strVal val="#ppt_h"/>
                                          </p:val>
                                        </p:tav>
                                      </p:tavLst>
                                    </p:anim>
                                    <p:animEffect transition="in" filter="fade">
                                      <p:cBhvr additive="repl">
                                        <p:cTn id="13" dur="500"/>
                                        <p:tgtEl>
                                          <p:spTgt spid="201"/>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08"/>
                                        </p:tgtEl>
                                        <p:attrNameLst>
                                          <p:attrName>style.visibility</p:attrName>
                                        </p:attrNameLst>
                                      </p:cBhvr>
                                      <p:to>
                                        <p:strVal val="visible"/>
                                      </p:to>
                                    </p:set>
                                    <p:anim calcmode="lin" valueType="num">
                                      <p:cBhvr additive="repl">
                                        <p:cTn id="18" dur="500" fill="hold"/>
                                        <p:tgtEl>
                                          <p:spTgt spid="208"/>
                                        </p:tgtEl>
                                        <p:attrNameLst>
                                          <p:attrName>ppt_w</p:attrName>
                                        </p:attrNameLst>
                                      </p:cBhvr>
                                      <p:tavLst>
                                        <p:tav tm="0">
                                          <p:val>
                                            <p:fltVal val="0"/>
                                          </p:val>
                                        </p:tav>
                                        <p:tav tm="100000">
                                          <p:val>
                                            <p:strVal val="#ppt_w"/>
                                          </p:val>
                                        </p:tav>
                                      </p:tavLst>
                                    </p:anim>
                                    <p:anim calcmode="lin" valueType="num">
                                      <p:cBhvr additive="repl">
                                        <p:cTn id="19" dur="500" fill="hold"/>
                                        <p:tgtEl>
                                          <p:spTgt spid="208"/>
                                        </p:tgtEl>
                                        <p:attrNameLst>
                                          <p:attrName>ppt_h</p:attrName>
                                        </p:attrNameLst>
                                      </p:cBhvr>
                                      <p:tavLst>
                                        <p:tav tm="0">
                                          <p:val>
                                            <p:fltVal val="0"/>
                                          </p:val>
                                        </p:tav>
                                        <p:tav tm="100000">
                                          <p:val>
                                            <p:strVal val="#ppt_h"/>
                                          </p:val>
                                        </p:tav>
                                      </p:tavLst>
                                    </p:anim>
                                    <p:animEffect transition="in" filter="fade">
                                      <p:cBhvr additive="repl">
                                        <p:cTn id="20" dur="500"/>
                                        <p:tgtEl>
                                          <p:spTgt spid="208"/>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15"/>
                                        </p:tgtEl>
                                        <p:attrNameLst>
                                          <p:attrName>style.visibility</p:attrName>
                                        </p:attrNameLst>
                                      </p:cBhvr>
                                      <p:to>
                                        <p:strVal val="visible"/>
                                      </p:to>
                                    </p:set>
                                    <p:anim calcmode="lin" valueType="num">
                                      <p:cBhvr additive="repl">
                                        <p:cTn id="23" dur="500" fill="hold"/>
                                        <p:tgtEl>
                                          <p:spTgt spid="215"/>
                                        </p:tgtEl>
                                        <p:attrNameLst>
                                          <p:attrName>ppt_w</p:attrName>
                                        </p:attrNameLst>
                                      </p:cBhvr>
                                      <p:tavLst>
                                        <p:tav tm="0">
                                          <p:val>
                                            <p:fltVal val="0"/>
                                          </p:val>
                                        </p:tav>
                                        <p:tav tm="100000">
                                          <p:val>
                                            <p:strVal val="#ppt_w"/>
                                          </p:val>
                                        </p:tav>
                                      </p:tavLst>
                                    </p:anim>
                                    <p:anim calcmode="lin" valueType="num">
                                      <p:cBhvr additive="repl">
                                        <p:cTn id="24" dur="500" fill="hold"/>
                                        <p:tgtEl>
                                          <p:spTgt spid="215"/>
                                        </p:tgtEl>
                                        <p:attrNameLst>
                                          <p:attrName>ppt_h</p:attrName>
                                        </p:attrNameLst>
                                      </p:cBhvr>
                                      <p:tavLst>
                                        <p:tav tm="0">
                                          <p:val>
                                            <p:fltVal val="0"/>
                                          </p:val>
                                        </p:tav>
                                        <p:tav tm="100000">
                                          <p:val>
                                            <p:strVal val="#ppt_h"/>
                                          </p:val>
                                        </p:tav>
                                      </p:tavLst>
                                    </p:anim>
                                    <p:animEffect transition="in" filter="fade">
                                      <p:cBhvr additive="repl">
                                        <p:cTn id="25" dur="500"/>
                                        <p:tgtEl>
                                          <p:spTgt spid="215"/>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25"/>
                                        </p:tgtEl>
                                        <p:attrNameLst>
                                          <p:attrName>style.visibility</p:attrName>
                                        </p:attrNameLst>
                                      </p:cBhvr>
                                      <p:to>
                                        <p:strVal val="visible"/>
                                      </p:to>
                                    </p:set>
                                    <p:anim calcmode="lin" valueType="num">
                                      <p:cBhvr additive="repl">
                                        <p:cTn id="28" dur="500" fill="hold"/>
                                        <p:tgtEl>
                                          <p:spTgt spid="225"/>
                                        </p:tgtEl>
                                        <p:attrNameLst>
                                          <p:attrName>ppt_w</p:attrName>
                                        </p:attrNameLst>
                                      </p:cBhvr>
                                      <p:tavLst>
                                        <p:tav tm="0">
                                          <p:val>
                                            <p:fltVal val="0"/>
                                          </p:val>
                                        </p:tav>
                                        <p:tav tm="100000">
                                          <p:val>
                                            <p:strVal val="#ppt_w"/>
                                          </p:val>
                                        </p:tav>
                                      </p:tavLst>
                                    </p:anim>
                                    <p:anim calcmode="lin" valueType="num">
                                      <p:cBhvr additive="repl">
                                        <p:cTn id="29" dur="500" fill="hold"/>
                                        <p:tgtEl>
                                          <p:spTgt spid="225"/>
                                        </p:tgtEl>
                                        <p:attrNameLst>
                                          <p:attrName>ppt_h</p:attrName>
                                        </p:attrNameLst>
                                      </p:cBhvr>
                                      <p:tavLst>
                                        <p:tav tm="0">
                                          <p:val>
                                            <p:fltVal val="0"/>
                                          </p:val>
                                        </p:tav>
                                        <p:tav tm="100000">
                                          <p:val>
                                            <p:strVal val="#ppt_h"/>
                                          </p:val>
                                        </p:tav>
                                      </p:tavLst>
                                    </p:anim>
                                    <p:animEffect transition="in" filter="fade">
                                      <p:cBhvr additive="repl">
                                        <p:cTn id="30"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32" name="图片 7"/>
          <p:cNvPicPr/>
          <p:nvPr/>
        </p:nvPicPr>
        <p:blipFill>
          <a:blip r:embed="rId3"/>
          <a:srcRect l="22204" r="2142"/>
          <a:stretch>
            <a:fillRect/>
          </a:stretch>
        </p:blipFill>
        <p:spPr>
          <a:xfrm>
            <a:off x="0" y="0"/>
            <a:ext cx="12191760" cy="6857640"/>
          </a:xfrm>
          <a:prstGeom prst="rect">
            <a:avLst/>
          </a:prstGeom>
          <a:ln w="0">
            <a:noFill/>
          </a:ln>
        </p:spPr>
      </p:pic>
      <p:sp>
        <p:nvSpPr>
          <p:cNvPr id="233"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234"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绿色施工的影响</a:t>
            </a:r>
            <a:endParaRPr lang="en-US" sz="3600" b="0" strike="noStrike" spc="-1">
              <a:solidFill>
                <a:schemeClr val="dk1"/>
              </a:solidFill>
              <a:latin typeface="Arial"/>
            </a:endParaRPr>
          </a:p>
        </p:txBody>
      </p:sp>
      <p:sp>
        <p:nvSpPr>
          <p:cNvPr id="23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6"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3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38"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社会经济影响</a:t>
            </a:r>
            <a:endParaRPr lang="en-US" sz="2800" b="0" strike="noStrike" spc="-1">
              <a:solidFill>
                <a:srgbClr val="000000"/>
              </a:solidFill>
              <a:latin typeface="Arial"/>
            </a:endParaRPr>
          </a:p>
        </p:txBody>
      </p:sp>
      <p:sp>
        <p:nvSpPr>
          <p:cNvPr id="239"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绿色施工为社会创造了丰富的就业机会，推动了绿色产业的发展，同时提升了城市形象，为城市发展注入新的活力。</a:t>
            </a:r>
            <a:endParaRPr lang="en-US" sz="1800" b="0" strike="noStrike" spc="-1">
              <a:solidFill>
                <a:srgbClr val="000000"/>
              </a:solidFill>
              <a:latin typeface="Arial"/>
            </a:endParaRPr>
          </a:p>
        </p:txBody>
      </p:sp>
      <p:sp>
        <p:nvSpPr>
          <p:cNvPr id="24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241"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additive="repl">
                                        <p:cTn id="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2"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环境效益</a:t>
            </a:r>
            <a:endParaRPr lang="en-US" sz="3600" b="0" strike="noStrike" spc="-1">
              <a:solidFill>
                <a:schemeClr val="dk1"/>
              </a:solidFill>
              <a:latin typeface="Arial"/>
            </a:endParaRPr>
          </a:p>
        </p:txBody>
      </p:sp>
      <p:sp>
        <p:nvSpPr>
          <p:cNvPr id="243"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降低环境污染对人体健康的危害</a:t>
            </a:r>
            <a:endParaRPr lang="en-US" sz="1600" b="0" strike="noStrike" spc="-1">
              <a:solidFill>
                <a:srgbClr val="000000"/>
              </a:solidFill>
              <a:latin typeface="Arial"/>
            </a:endParaRPr>
          </a:p>
        </p:txBody>
      </p:sp>
      <p:sp>
        <p:nvSpPr>
          <p:cNvPr id="244"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减少污染排放</a:t>
            </a:r>
            <a:endParaRPr lang="en-US" sz="2000" b="0" strike="noStrike" spc="-1">
              <a:solidFill>
                <a:srgbClr val="000000"/>
              </a:solidFill>
              <a:latin typeface="Arial"/>
            </a:endParaRPr>
          </a:p>
        </p:txBody>
      </p:sp>
      <p:sp>
        <p:nvSpPr>
          <p:cNvPr id="245"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46"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47"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维护生态平衡，保护植物和动物的生存环境</a:t>
            </a:r>
            <a:endParaRPr lang="en-US" sz="1600" b="0" strike="noStrike" spc="-1">
              <a:solidFill>
                <a:srgbClr val="000000"/>
              </a:solidFill>
              <a:latin typeface="Arial"/>
            </a:endParaRPr>
          </a:p>
        </p:txBody>
      </p:sp>
      <p:sp>
        <p:nvSpPr>
          <p:cNvPr id="248"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保护生态环境</a:t>
            </a:r>
            <a:endParaRPr lang="en-US" sz="2000" b="0" strike="noStrike" spc="-1">
              <a:solidFill>
                <a:srgbClr val="000000"/>
              </a:solidFill>
              <a:latin typeface="Arial"/>
            </a:endParaRPr>
          </a:p>
        </p:txBody>
      </p:sp>
      <p:sp>
        <p:nvSpPr>
          <p:cNvPr id="249"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50"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减少对能源资源的过度消耗，促进可持续发展</a:t>
            </a:r>
            <a:endParaRPr lang="en-US" sz="1600" b="0" strike="noStrike" spc="-1">
              <a:solidFill>
                <a:srgbClr val="000000"/>
              </a:solidFill>
              <a:latin typeface="Arial"/>
            </a:endParaRPr>
          </a:p>
        </p:txBody>
      </p:sp>
      <p:sp>
        <p:nvSpPr>
          <p:cNvPr id="251"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降低能源消耗</a:t>
            </a:r>
            <a:endParaRPr lang="en-US" sz="2000" b="0" strike="noStrike" spc="-1">
              <a:solidFill>
                <a:srgbClr val="000000"/>
              </a:solidFill>
              <a:latin typeface="Arial"/>
            </a:endParaRPr>
          </a:p>
        </p:txBody>
      </p:sp>
      <p:sp>
        <p:nvSpPr>
          <p:cNvPr id="252"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53"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animEffect transition="in" filter="fade">
                                      <p:cBhvr additive="repl">
                                        <p:cTn id="7"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4"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55"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6"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增加居民幸福感</a:t>
            </a:r>
            <a:endParaRPr lang="en-US" sz="1800" b="0" strike="noStrike" spc="-1">
              <a:solidFill>
                <a:srgbClr val="000000"/>
              </a:solidFill>
              <a:latin typeface="Arial"/>
            </a:endParaRPr>
          </a:p>
        </p:txBody>
      </p:sp>
      <p:sp>
        <p:nvSpPr>
          <p:cNvPr id="257"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创造宜居的社区氛围，增强居民幸福感</a:t>
            </a:r>
            <a:endParaRPr lang="en-US" sz="1400" b="0" strike="noStrike" spc="-1">
              <a:solidFill>
                <a:srgbClr val="000000"/>
              </a:solidFill>
              <a:latin typeface="Arial"/>
            </a:endParaRPr>
          </a:p>
        </p:txBody>
      </p:sp>
      <p:sp>
        <p:nvSpPr>
          <p:cNvPr id="258"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9"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促进社会和谐发展</a:t>
            </a:r>
            <a:endParaRPr lang="en-US" sz="1800" b="0" strike="noStrike" spc="-1">
              <a:solidFill>
                <a:srgbClr val="000000"/>
              </a:solidFill>
              <a:latin typeface="Arial"/>
            </a:endParaRPr>
          </a:p>
        </p:txBody>
      </p:sp>
      <p:sp>
        <p:nvSpPr>
          <p:cNvPr id="260"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促进社会各界的共同发展，增进社会和谐稳定</a:t>
            </a:r>
            <a:endParaRPr lang="en-US" sz="1400" b="0" strike="noStrike" spc="-1">
              <a:solidFill>
                <a:srgbClr val="000000"/>
              </a:solidFill>
              <a:latin typeface="Arial"/>
            </a:endParaRPr>
          </a:p>
        </p:txBody>
      </p:sp>
      <p:sp>
        <p:nvSpPr>
          <p:cNvPr id="261"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62"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63"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64"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社会效益</a:t>
            </a:r>
            <a:endParaRPr lang="en-US" sz="3600" b="0" strike="noStrike" spc="-1">
              <a:solidFill>
                <a:schemeClr val="dk1"/>
              </a:solidFill>
              <a:latin typeface="Arial"/>
            </a:endParaRPr>
          </a:p>
        </p:txBody>
      </p:sp>
      <p:sp>
        <p:nvSpPr>
          <p:cNvPr id="265"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66"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提高居住舒适度</a:t>
            </a:r>
            <a:endParaRPr lang="en-US" sz="1800" b="0" strike="noStrike" spc="-1">
              <a:solidFill>
                <a:srgbClr val="000000"/>
              </a:solidFill>
              <a:latin typeface="Arial"/>
            </a:endParaRPr>
          </a:p>
        </p:txBody>
      </p:sp>
      <p:sp>
        <p:nvSpPr>
          <p:cNvPr id="267"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改善住宅环境，提升居民生活品质</a:t>
            </a:r>
            <a:endParaRPr lang="en-US" sz="1400" b="0" strike="noStrike" spc="-1">
              <a:solidFill>
                <a:srgbClr val="000000"/>
              </a:solidFill>
              <a:latin typeface="Arial"/>
            </a:endParaRPr>
          </a:p>
        </p:txBody>
      </p:sp>
      <p:grpSp>
        <p:nvGrpSpPr>
          <p:cNvPr id="268" name="组合 4"/>
          <p:cNvGrpSpPr/>
          <p:nvPr/>
        </p:nvGrpSpPr>
        <p:grpSpPr>
          <a:xfrm>
            <a:off x="0" y="497520"/>
            <a:ext cx="3060720" cy="2445480"/>
            <a:chOff x="0" y="497520"/>
            <a:chExt cx="3060720" cy="2445480"/>
          </a:xfrm>
        </p:grpSpPr>
        <p:grpSp>
          <p:nvGrpSpPr>
            <p:cNvPr id="269" name="组合 19"/>
            <p:cNvGrpSpPr/>
            <p:nvPr/>
          </p:nvGrpSpPr>
          <p:grpSpPr>
            <a:xfrm>
              <a:off x="0" y="497520"/>
              <a:ext cx="3060720" cy="2040480"/>
              <a:chOff x="0" y="497520"/>
              <a:chExt cx="3060720" cy="2040480"/>
            </a:xfrm>
          </p:grpSpPr>
          <p:graphicFrame>
            <p:nvGraphicFramePr>
              <p:cNvPr id="270"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271" name="组合 25"/>
              <p:cNvGrpSpPr/>
              <p:nvPr/>
            </p:nvGrpSpPr>
            <p:grpSpPr>
              <a:xfrm>
                <a:off x="810000" y="812520"/>
                <a:ext cx="1394640" cy="1394640"/>
                <a:chOff x="810000" y="812520"/>
                <a:chExt cx="1394640" cy="1394640"/>
              </a:xfrm>
            </p:grpSpPr>
            <p:sp>
              <p:nvSpPr>
                <p:cNvPr id="272"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73"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74"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75" name="组合 8"/>
          <p:cNvGrpSpPr/>
          <p:nvPr/>
        </p:nvGrpSpPr>
        <p:grpSpPr>
          <a:xfrm>
            <a:off x="2778120" y="497520"/>
            <a:ext cx="3060720" cy="2445480"/>
            <a:chOff x="2778120" y="497520"/>
            <a:chExt cx="3060720" cy="2445480"/>
          </a:xfrm>
        </p:grpSpPr>
        <p:sp>
          <p:nvSpPr>
            <p:cNvPr id="276"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77" name="组合 6"/>
            <p:cNvGrpSpPr/>
            <p:nvPr/>
          </p:nvGrpSpPr>
          <p:grpSpPr>
            <a:xfrm>
              <a:off x="2778120" y="497520"/>
              <a:ext cx="3060720" cy="2445480"/>
              <a:chOff x="2778120" y="497520"/>
              <a:chExt cx="3060720" cy="2445480"/>
            </a:xfrm>
          </p:grpSpPr>
          <p:grpSp>
            <p:nvGrpSpPr>
              <p:cNvPr id="278" name="组合 13"/>
              <p:cNvGrpSpPr/>
              <p:nvPr/>
            </p:nvGrpSpPr>
            <p:grpSpPr>
              <a:xfrm>
                <a:off x="2778120" y="497520"/>
                <a:ext cx="3060720" cy="2040480"/>
                <a:chOff x="2778120" y="497520"/>
                <a:chExt cx="3060720" cy="2040480"/>
              </a:xfrm>
            </p:grpSpPr>
            <p:graphicFrame>
              <p:nvGraphicFramePr>
                <p:cNvPr id="279"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280"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81"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82" name="组合 10"/>
          <p:cNvGrpSpPr/>
          <p:nvPr/>
        </p:nvGrpSpPr>
        <p:grpSpPr>
          <a:xfrm>
            <a:off x="5469480" y="508320"/>
            <a:ext cx="3060720" cy="2445480"/>
            <a:chOff x="5469480" y="508320"/>
            <a:chExt cx="3060720" cy="2445480"/>
          </a:xfrm>
        </p:grpSpPr>
        <p:grpSp>
          <p:nvGrpSpPr>
            <p:cNvPr id="283" name="组合 11"/>
            <p:cNvGrpSpPr/>
            <p:nvPr/>
          </p:nvGrpSpPr>
          <p:grpSpPr>
            <a:xfrm>
              <a:off x="5469480" y="508320"/>
              <a:ext cx="3060720" cy="2445480"/>
              <a:chOff x="5469480" y="508320"/>
              <a:chExt cx="3060720" cy="2445480"/>
            </a:xfrm>
          </p:grpSpPr>
          <p:grpSp>
            <p:nvGrpSpPr>
              <p:cNvPr id="284" name="组合 14"/>
              <p:cNvGrpSpPr/>
              <p:nvPr/>
            </p:nvGrpSpPr>
            <p:grpSpPr>
              <a:xfrm>
                <a:off x="5469480" y="508320"/>
                <a:ext cx="3060720" cy="2040480"/>
                <a:chOff x="5469480" y="508320"/>
                <a:chExt cx="3060720" cy="2040480"/>
              </a:xfrm>
            </p:grpSpPr>
            <p:graphicFrame>
              <p:nvGraphicFramePr>
                <p:cNvPr id="285"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286"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87"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88" name="Group 65"/>
            <p:cNvGrpSpPr/>
            <p:nvPr/>
          </p:nvGrpSpPr>
          <p:grpSpPr>
            <a:xfrm>
              <a:off x="6753240" y="1356480"/>
              <a:ext cx="479880" cy="476640"/>
              <a:chOff x="6753240" y="1356480"/>
              <a:chExt cx="479880" cy="476640"/>
            </a:xfrm>
          </p:grpSpPr>
          <p:sp>
            <p:nvSpPr>
              <p:cNvPr id="289"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0"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1"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92" name="组合 15"/>
          <p:cNvGrpSpPr/>
          <p:nvPr/>
        </p:nvGrpSpPr>
        <p:grpSpPr>
          <a:xfrm>
            <a:off x="8161920" y="389520"/>
            <a:ext cx="3060720" cy="2445840"/>
            <a:chOff x="8161920" y="389520"/>
            <a:chExt cx="3060720" cy="2445840"/>
          </a:xfrm>
        </p:grpSpPr>
        <p:sp>
          <p:nvSpPr>
            <p:cNvPr id="293"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94" name="组合 16"/>
            <p:cNvGrpSpPr/>
            <p:nvPr/>
          </p:nvGrpSpPr>
          <p:grpSpPr>
            <a:xfrm>
              <a:off x="8161920" y="389520"/>
              <a:ext cx="3060720" cy="2445840"/>
              <a:chOff x="8161920" y="389520"/>
              <a:chExt cx="3060720" cy="2445840"/>
            </a:xfrm>
          </p:grpSpPr>
          <p:grpSp>
            <p:nvGrpSpPr>
              <p:cNvPr id="295" name="组合 14"/>
              <p:cNvGrpSpPr/>
              <p:nvPr/>
            </p:nvGrpSpPr>
            <p:grpSpPr>
              <a:xfrm>
                <a:off x="8161920" y="389520"/>
                <a:ext cx="3060720" cy="2040480"/>
                <a:chOff x="8161920" y="389520"/>
                <a:chExt cx="3060720" cy="2040480"/>
              </a:xfrm>
            </p:grpSpPr>
            <p:graphicFrame>
              <p:nvGraphicFramePr>
                <p:cNvPr id="296"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297"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98"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anim calcmode="lin" valueType="num">
                                      <p:cBhvr additive="repl">
                                        <p:cTn id="7" dur="500" fill="hold"/>
                                        <p:tgtEl>
                                          <p:spTgt spid="254"/>
                                        </p:tgtEl>
                                        <p:attrNameLst>
                                          <p:attrName>ppt_x</p:attrName>
                                        </p:attrNameLst>
                                      </p:cBhvr>
                                      <p:tavLst>
                                        <p:tav tm="0">
                                          <p:val>
                                            <p:strVal val="#ppt_x"/>
                                          </p:val>
                                        </p:tav>
                                        <p:tav tm="100000">
                                          <p:val>
                                            <p:strVal val="#ppt_x"/>
                                          </p:val>
                                        </p:tav>
                                      </p:tavLst>
                                    </p:anim>
                                    <p:anim calcmode="lin" valueType="num">
                                      <p:cBhvr additive="repl">
                                        <p:cTn id="8" dur="500" fill="hold"/>
                                        <p:tgtEl>
                                          <p:spTgt spid="254"/>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68"/>
                                        </p:tgtEl>
                                        <p:attrNameLst>
                                          <p:attrName>style.visibility</p:attrName>
                                        </p:attrNameLst>
                                      </p:cBhvr>
                                      <p:to>
                                        <p:strVal val="visible"/>
                                      </p:to>
                                    </p:set>
                                    <p:anim calcmode="lin" valueType="num">
                                      <p:cBhvr additive="repl">
                                        <p:cTn id="11" dur="500" fill="hold"/>
                                        <p:tgtEl>
                                          <p:spTgt spid="268"/>
                                        </p:tgtEl>
                                        <p:attrNameLst>
                                          <p:attrName>ppt_w</p:attrName>
                                        </p:attrNameLst>
                                      </p:cBhvr>
                                      <p:tavLst>
                                        <p:tav tm="0">
                                          <p:val>
                                            <p:fltVal val="0"/>
                                          </p:val>
                                        </p:tav>
                                        <p:tav tm="100000">
                                          <p:val>
                                            <p:strVal val="#ppt_w"/>
                                          </p:val>
                                        </p:tav>
                                      </p:tavLst>
                                    </p:anim>
                                    <p:anim calcmode="lin" valueType="num">
                                      <p:cBhvr additive="repl">
                                        <p:cTn id="12" dur="500" fill="hold"/>
                                        <p:tgtEl>
                                          <p:spTgt spid="268"/>
                                        </p:tgtEl>
                                        <p:attrNameLst>
                                          <p:attrName>ppt_h</p:attrName>
                                        </p:attrNameLst>
                                      </p:cBhvr>
                                      <p:tavLst>
                                        <p:tav tm="0">
                                          <p:val>
                                            <p:fltVal val="0"/>
                                          </p:val>
                                        </p:tav>
                                        <p:tav tm="100000">
                                          <p:val>
                                            <p:strVal val="#ppt_h"/>
                                          </p:val>
                                        </p:tav>
                                      </p:tavLst>
                                    </p:anim>
                                    <p:animEffect transition="in" filter="fade">
                                      <p:cBhvr additive="repl">
                                        <p:cTn id="13" dur="500"/>
                                        <p:tgtEl>
                                          <p:spTgt spid="268"/>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75"/>
                                        </p:tgtEl>
                                        <p:attrNameLst>
                                          <p:attrName>style.visibility</p:attrName>
                                        </p:attrNameLst>
                                      </p:cBhvr>
                                      <p:to>
                                        <p:strVal val="visible"/>
                                      </p:to>
                                    </p:set>
                                    <p:anim calcmode="lin" valueType="num">
                                      <p:cBhvr additive="repl">
                                        <p:cTn id="18" dur="500" fill="hold"/>
                                        <p:tgtEl>
                                          <p:spTgt spid="275"/>
                                        </p:tgtEl>
                                        <p:attrNameLst>
                                          <p:attrName>ppt_w</p:attrName>
                                        </p:attrNameLst>
                                      </p:cBhvr>
                                      <p:tavLst>
                                        <p:tav tm="0">
                                          <p:val>
                                            <p:fltVal val="0"/>
                                          </p:val>
                                        </p:tav>
                                        <p:tav tm="100000">
                                          <p:val>
                                            <p:strVal val="#ppt_w"/>
                                          </p:val>
                                        </p:tav>
                                      </p:tavLst>
                                    </p:anim>
                                    <p:anim calcmode="lin" valueType="num">
                                      <p:cBhvr additive="repl">
                                        <p:cTn id="19" dur="500" fill="hold"/>
                                        <p:tgtEl>
                                          <p:spTgt spid="275"/>
                                        </p:tgtEl>
                                        <p:attrNameLst>
                                          <p:attrName>ppt_h</p:attrName>
                                        </p:attrNameLst>
                                      </p:cBhvr>
                                      <p:tavLst>
                                        <p:tav tm="0">
                                          <p:val>
                                            <p:fltVal val="0"/>
                                          </p:val>
                                        </p:tav>
                                        <p:tav tm="100000">
                                          <p:val>
                                            <p:strVal val="#ppt_h"/>
                                          </p:val>
                                        </p:tav>
                                      </p:tavLst>
                                    </p:anim>
                                    <p:animEffect transition="in" filter="fade">
                                      <p:cBhvr additive="repl">
                                        <p:cTn id="20" dur="500"/>
                                        <p:tgtEl>
                                          <p:spTgt spid="275"/>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82"/>
                                        </p:tgtEl>
                                        <p:attrNameLst>
                                          <p:attrName>style.visibility</p:attrName>
                                        </p:attrNameLst>
                                      </p:cBhvr>
                                      <p:to>
                                        <p:strVal val="visible"/>
                                      </p:to>
                                    </p:set>
                                    <p:anim calcmode="lin" valueType="num">
                                      <p:cBhvr additive="repl">
                                        <p:cTn id="23" dur="500" fill="hold"/>
                                        <p:tgtEl>
                                          <p:spTgt spid="282"/>
                                        </p:tgtEl>
                                        <p:attrNameLst>
                                          <p:attrName>ppt_w</p:attrName>
                                        </p:attrNameLst>
                                      </p:cBhvr>
                                      <p:tavLst>
                                        <p:tav tm="0">
                                          <p:val>
                                            <p:fltVal val="0"/>
                                          </p:val>
                                        </p:tav>
                                        <p:tav tm="100000">
                                          <p:val>
                                            <p:strVal val="#ppt_w"/>
                                          </p:val>
                                        </p:tav>
                                      </p:tavLst>
                                    </p:anim>
                                    <p:anim calcmode="lin" valueType="num">
                                      <p:cBhvr additive="repl">
                                        <p:cTn id="24" dur="500" fill="hold"/>
                                        <p:tgtEl>
                                          <p:spTgt spid="282"/>
                                        </p:tgtEl>
                                        <p:attrNameLst>
                                          <p:attrName>ppt_h</p:attrName>
                                        </p:attrNameLst>
                                      </p:cBhvr>
                                      <p:tavLst>
                                        <p:tav tm="0">
                                          <p:val>
                                            <p:fltVal val="0"/>
                                          </p:val>
                                        </p:tav>
                                        <p:tav tm="100000">
                                          <p:val>
                                            <p:strVal val="#ppt_h"/>
                                          </p:val>
                                        </p:tav>
                                      </p:tavLst>
                                    </p:anim>
                                    <p:animEffect transition="in" filter="fade">
                                      <p:cBhvr additive="repl">
                                        <p:cTn id="25" dur="500"/>
                                        <p:tgtEl>
                                          <p:spTgt spid="282"/>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92"/>
                                        </p:tgtEl>
                                        <p:attrNameLst>
                                          <p:attrName>style.visibility</p:attrName>
                                        </p:attrNameLst>
                                      </p:cBhvr>
                                      <p:to>
                                        <p:strVal val="visible"/>
                                      </p:to>
                                    </p:set>
                                    <p:anim calcmode="lin" valueType="num">
                                      <p:cBhvr additive="repl">
                                        <p:cTn id="28" dur="500" fill="hold"/>
                                        <p:tgtEl>
                                          <p:spTgt spid="292"/>
                                        </p:tgtEl>
                                        <p:attrNameLst>
                                          <p:attrName>ppt_w</p:attrName>
                                        </p:attrNameLst>
                                      </p:cBhvr>
                                      <p:tavLst>
                                        <p:tav tm="0">
                                          <p:val>
                                            <p:fltVal val="0"/>
                                          </p:val>
                                        </p:tav>
                                        <p:tav tm="100000">
                                          <p:val>
                                            <p:strVal val="#ppt_w"/>
                                          </p:val>
                                        </p:tav>
                                      </p:tavLst>
                                    </p:anim>
                                    <p:anim calcmode="lin" valueType="num">
                                      <p:cBhvr additive="repl">
                                        <p:cTn id="29" dur="500" fill="hold"/>
                                        <p:tgtEl>
                                          <p:spTgt spid="292"/>
                                        </p:tgtEl>
                                        <p:attrNameLst>
                                          <p:attrName>ppt_h</p:attrName>
                                        </p:attrNameLst>
                                      </p:cBhvr>
                                      <p:tavLst>
                                        <p:tav tm="0">
                                          <p:val>
                                            <p:fltVal val="0"/>
                                          </p:val>
                                        </p:tav>
                                        <p:tav tm="100000">
                                          <p:val>
                                            <p:strVal val="#ppt_h"/>
                                          </p:val>
                                        </p:tav>
                                      </p:tavLst>
                                    </p:anim>
                                    <p:animEffect transition="in" filter="fade">
                                      <p:cBhvr additive="repl">
                                        <p:cTn id="30" dur="500"/>
                                        <p:tgtEl>
                                          <p:spTgt spid="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9"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经济效益</a:t>
            </a:r>
            <a:endParaRPr lang="en-US" sz="3600" b="0" strike="noStrike" spc="-1">
              <a:solidFill>
                <a:schemeClr val="dk1"/>
              </a:solidFill>
              <a:latin typeface="Arial"/>
            </a:endParaRPr>
          </a:p>
        </p:txBody>
      </p:sp>
      <p:sp>
        <p:nvSpPr>
          <p:cNvPr id="300"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减少施工成本，提高经济效益</a:t>
            </a:r>
            <a:endParaRPr lang="en-US" sz="1600" b="0" strike="noStrike" spc="-1">
              <a:solidFill>
                <a:srgbClr val="000000"/>
              </a:solidFill>
              <a:latin typeface="Arial"/>
            </a:endParaRPr>
          </a:p>
        </p:txBody>
      </p:sp>
      <p:sp>
        <p:nvSpPr>
          <p:cNvPr id="301"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节约建设成本</a:t>
            </a:r>
            <a:endParaRPr lang="en-US" sz="2000" b="0" strike="noStrike" spc="-1">
              <a:solidFill>
                <a:srgbClr val="000000"/>
              </a:solidFill>
              <a:latin typeface="Arial"/>
            </a:endParaRPr>
          </a:p>
        </p:txBody>
      </p:sp>
      <p:sp>
        <p:nvSpPr>
          <p:cNvPr id="302"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提升房产价值，增加房产投资回报</a:t>
            </a:r>
            <a:endParaRPr lang="en-US" sz="1600" b="0" strike="noStrike" spc="-1">
              <a:solidFill>
                <a:srgbClr val="000000"/>
              </a:solidFill>
              <a:latin typeface="Arial"/>
            </a:endParaRPr>
          </a:p>
        </p:txBody>
      </p:sp>
      <p:sp>
        <p:nvSpPr>
          <p:cNvPr id="303"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提高房产价值</a:t>
            </a:r>
            <a:endParaRPr lang="en-US" sz="2000" b="0" strike="noStrike" spc="-1">
              <a:solidFill>
                <a:srgbClr val="000000"/>
              </a:solidFill>
              <a:latin typeface="Arial"/>
            </a:endParaRPr>
          </a:p>
        </p:txBody>
      </p:sp>
      <p:sp>
        <p:nvSpPr>
          <p:cNvPr id="304"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推动绿色产业链的发展，促进经济增长</a:t>
            </a:r>
            <a:endParaRPr lang="en-US" sz="1600" b="0" strike="noStrike" spc="-1">
              <a:solidFill>
                <a:srgbClr val="000000"/>
              </a:solidFill>
              <a:latin typeface="Arial"/>
            </a:endParaRPr>
          </a:p>
        </p:txBody>
      </p:sp>
      <p:sp>
        <p:nvSpPr>
          <p:cNvPr id="305"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激发绿色产业发展</a:t>
            </a:r>
            <a:endParaRPr lang="en-US" sz="2000" b="0" strike="noStrike" spc="-1">
              <a:solidFill>
                <a:srgbClr val="000000"/>
              </a:solidFill>
              <a:latin typeface="Arial"/>
            </a:endParaRPr>
          </a:p>
        </p:txBody>
      </p:sp>
      <p:sp>
        <p:nvSpPr>
          <p:cNvPr id="306"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307"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308"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309" name="组合 4"/>
          <p:cNvGrpSpPr/>
          <p:nvPr/>
        </p:nvGrpSpPr>
        <p:grpSpPr>
          <a:xfrm>
            <a:off x="577800" y="381240"/>
            <a:ext cx="3060720" cy="2445480"/>
            <a:chOff x="577800" y="381240"/>
            <a:chExt cx="3060720" cy="2445480"/>
          </a:xfrm>
        </p:grpSpPr>
        <p:grpSp>
          <p:nvGrpSpPr>
            <p:cNvPr id="310" name="组合 19"/>
            <p:cNvGrpSpPr/>
            <p:nvPr/>
          </p:nvGrpSpPr>
          <p:grpSpPr>
            <a:xfrm>
              <a:off x="577800" y="381240"/>
              <a:ext cx="3060720" cy="2040480"/>
              <a:chOff x="577800" y="381240"/>
              <a:chExt cx="3060720" cy="2040480"/>
            </a:xfrm>
          </p:grpSpPr>
          <p:graphicFrame>
            <p:nvGraphicFramePr>
              <p:cNvPr id="311"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312" name="组合 25"/>
              <p:cNvGrpSpPr/>
              <p:nvPr/>
            </p:nvGrpSpPr>
            <p:grpSpPr>
              <a:xfrm>
                <a:off x="1387800" y="696600"/>
                <a:ext cx="1394640" cy="1394640"/>
                <a:chOff x="1387800" y="696600"/>
                <a:chExt cx="1394640" cy="1394640"/>
              </a:xfrm>
            </p:grpSpPr>
            <p:sp>
              <p:nvSpPr>
                <p:cNvPr id="313"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14"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315"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16" name="组合 7"/>
          <p:cNvGrpSpPr/>
          <p:nvPr/>
        </p:nvGrpSpPr>
        <p:grpSpPr>
          <a:xfrm>
            <a:off x="3127320" y="385200"/>
            <a:ext cx="3060720" cy="2445480"/>
            <a:chOff x="3127320" y="385200"/>
            <a:chExt cx="3060720" cy="2445480"/>
          </a:xfrm>
        </p:grpSpPr>
        <p:sp>
          <p:nvSpPr>
            <p:cNvPr id="317"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18" name="组合 9"/>
            <p:cNvGrpSpPr/>
            <p:nvPr/>
          </p:nvGrpSpPr>
          <p:grpSpPr>
            <a:xfrm>
              <a:off x="3127320" y="385200"/>
              <a:ext cx="3060720" cy="2445480"/>
              <a:chOff x="3127320" y="385200"/>
              <a:chExt cx="3060720" cy="2445480"/>
            </a:xfrm>
          </p:grpSpPr>
          <p:grpSp>
            <p:nvGrpSpPr>
              <p:cNvPr id="319" name="组合 13"/>
              <p:cNvGrpSpPr/>
              <p:nvPr/>
            </p:nvGrpSpPr>
            <p:grpSpPr>
              <a:xfrm>
                <a:off x="3127320" y="385200"/>
                <a:ext cx="3060720" cy="2040480"/>
                <a:chOff x="3127320" y="385200"/>
                <a:chExt cx="3060720" cy="2040480"/>
              </a:xfrm>
            </p:grpSpPr>
            <p:graphicFrame>
              <p:nvGraphicFramePr>
                <p:cNvPr id="320"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321"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22"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323" name="组合 10"/>
          <p:cNvGrpSpPr/>
          <p:nvPr/>
        </p:nvGrpSpPr>
        <p:grpSpPr>
          <a:xfrm>
            <a:off x="5771880" y="380880"/>
            <a:ext cx="3060720" cy="2445480"/>
            <a:chOff x="5771880" y="380880"/>
            <a:chExt cx="3060720" cy="2445480"/>
          </a:xfrm>
        </p:grpSpPr>
        <p:grpSp>
          <p:nvGrpSpPr>
            <p:cNvPr id="324" name="组合 11"/>
            <p:cNvGrpSpPr/>
            <p:nvPr/>
          </p:nvGrpSpPr>
          <p:grpSpPr>
            <a:xfrm>
              <a:off x="5771880" y="380880"/>
              <a:ext cx="3060720" cy="2445480"/>
              <a:chOff x="5771880" y="380880"/>
              <a:chExt cx="3060720" cy="2445480"/>
            </a:xfrm>
          </p:grpSpPr>
          <p:grpSp>
            <p:nvGrpSpPr>
              <p:cNvPr id="325" name="组合 14"/>
              <p:cNvGrpSpPr/>
              <p:nvPr/>
            </p:nvGrpSpPr>
            <p:grpSpPr>
              <a:xfrm>
                <a:off x="5771880" y="380880"/>
                <a:ext cx="3060720" cy="2040480"/>
                <a:chOff x="5771880" y="380880"/>
                <a:chExt cx="3060720" cy="2040480"/>
              </a:xfrm>
            </p:grpSpPr>
            <p:graphicFrame>
              <p:nvGraphicFramePr>
                <p:cNvPr id="326"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327"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28"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29" name="Group 65"/>
            <p:cNvGrpSpPr/>
            <p:nvPr/>
          </p:nvGrpSpPr>
          <p:grpSpPr>
            <a:xfrm>
              <a:off x="7055640" y="1229040"/>
              <a:ext cx="479880" cy="476640"/>
              <a:chOff x="7055640" y="1229040"/>
              <a:chExt cx="479880" cy="476640"/>
            </a:xfrm>
          </p:grpSpPr>
          <p:sp>
            <p:nvSpPr>
              <p:cNvPr id="330"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31"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32"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333" name="组合 12"/>
          <p:cNvGrpSpPr/>
          <p:nvPr/>
        </p:nvGrpSpPr>
        <p:grpSpPr>
          <a:xfrm>
            <a:off x="8371800" y="384480"/>
            <a:ext cx="3060720" cy="2445480"/>
            <a:chOff x="8371800" y="384480"/>
            <a:chExt cx="3060720" cy="2445480"/>
          </a:xfrm>
        </p:grpSpPr>
        <p:sp>
          <p:nvSpPr>
            <p:cNvPr id="334"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35" name="组合 13"/>
            <p:cNvGrpSpPr/>
            <p:nvPr/>
          </p:nvGrpSpPr>
          <p:grpSpPr>
            <a:xfrm>
              <a:off x="8371800" y="384480"/>
              <a:ext cx="3060720" cy="2445480"/>
              <a:chOff x="8371800" y="384480"/>
              <a:chExt cx="3060720" cy="2445480"/>
            </a:xfrm>
          </p:grpSpPr>
          <p:grpSp>
            <p:nvGrpSpPr>
              <p:cNvPr id="336" name="组合 14"/>
              <p:cNvGrpSpPr/>
              <p:nvPr/>
            </p:nvGrpSpPr>
            <p:grpSpPr>
              <a:xfrm>
                <a:off x="8371800" y="384480"/>
                <a:ext cx="3060720" cy="2040480"/>
                <a:chOff x="8371800" y="384480"/>
                <a:chExt cx="3060720" cy="2040480"/>
              </a:xfrm>
            </p:grpSpPr>
            <p:graphicFrame>
              <p:nvGraphicFramePr>
                <p:cNvPr id="337"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338"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39"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anim calcmode="lin" valueType="num">
                                      <p:cBhvr additive="repl">
                                        <p:cTn id="7" dur="500" fill="hold"/>
                                        <p:tgtEl>
                                          <p:spTgt spid="308"/>
                                        </p:tgtEl>
                                        <p:attrNameLst>
                                          <p:attrName>ppt_x</p:attrName>
                                        </p:attrNameLst>
                                      </p:cBhvr>
                                      <p:tavLst>
                                        <p:tav tm="0">
                                          <p:val>
                                            <p:strVal val="#ppt_x"/>
                                          </p:val>
                                        </p:tav>
                                        <p:tav tm="100000">
                                          <p:val>
                                            <p:strVal val="#ppt_x"/>
                                          </p:val>
                                        </p:tav>
                                      </p:tavLst>
                                    </p:anim>
                                    <p:anim calcmode="lin" valueType="num">
                                      <p:cBhvr additive="repl">
                                        <p:cTn id="8" dur="500" fill="hold"/>
                                        <p:tgtEl>
                                          <p:spTgt spid="308"/>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309"/>
                                        </p:tgtEl>
                                        <p:attrNameLst>
                                          <p:attrName>style.visibility</p:attrName>
                                        </p:attrNameLst>
                                      </p:cBhvr>
                                      <p:to>
                                        <p:strVal val="visible"/>
                                      </p:to>
                                    </p:set>
                                    <p:anim calcmode="lin" valueType="num">
                                      <p:cBhvr additive="repl">
                                        <p:cTn id="11" dur="500" fill="hold"/>
                                        <p:tgtEl>
                                          <p:spTgt spid="309"/>
                                        </p:tgtEl>
                                        <p:attrNameLst>
                                          <p:attrName>ppt_w</p:attrName>
                                        </p:attrNameLst>
                                      </p:cBhvr>
                                      <p:tavLst>
                                        <p:tav tm="0">
                                          <p:val>
                                            <p:fltVal val="0"/>
                                          </p:val>
                                        </p:tav>
                                        <p:tav tm="100000">
                                          <p:val>
                                            <p:strVal val="#ppt_w"/>
                                          </p:val>
                                        </p:tav>
                                      </p:tavLst>
                                    </p:anim>
                                    <p:anim calcmode="lin" valueType="num">
                                      <p:cBhvr additive="repl">
                                        <p:cTn id="12" dur="500" fill="hold"/>
                                        <p:tgtEl>
                                          <p:spTgt spid="309"/>
                                        </p:tgtEl>
                                        <p:attrNameLst>
                                          <p:attrName>ppt_h</p:attrName>
                                        </p:attrNameLst>
                                      </p:cBhvr>
                                      <p:tavLst>
                                        <p:tav tm="0">
                                          <p:val>
                                            <p:fltVal val="0"/>
                                          </p:val>
                                        </p:tav>
                                        <p:tav tm="100000">
                                          <p:val>
                                            <p:strVal val="#ppt_h"/>
                                          </p:val>
                                        </p:tav>
                                      </p:tavLst>
                                    </p:anim>
                                    <p:animEffect transition="in" filter="fade">
                                      <p:cBhvr additive="repl">
                                        <p:cTn id="13" dur="500"/>
                                        <p:tgtEl>
                                          <p:spTgt spid="309"/>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16"/>
                                        </p:tgtEl>
                                        <p:attrNameLst>
                                          <p:attrName>style.visibility</p:attrName>
                                        </p:attrNameLst>
                                      </p:cBhvr>
                                      <p:to>
                                        <p:strVal val="visible"/>
                                      </p:to>
                                    </p:set>
                                    <p:anim calcmode="lin" valueType="num">
                                      <p:cBhvr additive="repl">
                                        <p:cTn id="18" dur="500" fill="hold"/>
                                        <p:tgtEl>
                                          <p:spTgt spid="316"/>
                                        </p:tgtEl>
                                        <p:attrNameLst>
                                          <p:attrName>ppt_w</p:attrName>
                                        </p:attrNameLst>
                                      </p:cBhvr>
                                      <p:tavLst>
                                        <p:tav tm="0">
                                          <p:val>
                                            <p:fltVal val="0"/>
                                          </p:val>
                                        </p:tav>
                                        <p:tav tm="100000">
                                          <p:val>
                                            <p:strVal val="#ppt_w"/>
                                          </p:val>
                                        </p:tav>
                                      </p:tavLst>
                                    </p:anim>
                                    <p:anim calcmode="lin" valueType="num">
                                      <p:cBhvr additive="repl">
                                        <p:cTn id="19" dur="500" fill="hold"/>
                                        <p:tgtEl>
                                          <p:spTgt spid="316"/>
                                        </p:tgtEl>
                                        <p:attrNameLst>
                                          <p:attrName>ppt_h</p:attrName>
                                        </p:attrNameLst>
                                      </p:cBhvr>
                                      <p:tavLst>
                                        <p:tav tm="0">
                                          <p:val>
                                            <p:fltVal val="0"/>
                                          </p:val>
                                        </p:tav>
                                        <p:tav tm="100000">
                                          <p:val>
                                            <p:strVal val="#ppt_h"/>
                                          </p:val>
                                        </p:tav>
                                      </p:tavLst>
                                    </p:anim>
                                    <p:animEffect transition="in" filter="fade">
                                      <p:cBhvr additive="repl">
                                        <p:cTn id="20" dur="500"/>
                                        <p:tgtEl>
                                          <p:spTgt spid="316"/>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323"/>
                                        </p:tgtEl>
                                        <p:attrNameLst>
                                          <p:attrName>style.visibility</p:attrName>
                                        </p:attrNameLst>
                                      </p:cBhvr>
                                      <p:to>
                                        <p:strVal val="visible"/>
                                      </p:to>
                                    </p:set>
                                    <p:anim calcmode="lin" valueType="num">
                                      <p:cBhvr additive="repl">
                                        <p:cTn id="23" dur="500" fill="hold"/>
                                        <p:tgtEl>
                                          <p:spTgt spid="323"/>
                                        </p:tgtEl>
                                        <p:attrNameLst>
                                          <p:attrName>ppt_w</p:attrName>
                                        </p:attrNameLst>
                                      </p:cBhvr>
                                      <p:tavLst>
                                        <p:tav tm="0">
                                          <p:val>
                                            <p:fltVal val="0"/>
                                          </p:val>
                                        </p:tav>
                                        <p:tav tm="100000">
                                          <p:val>
                                            <p:strVal val="#ppt_w"/>
                                          </p:val>
                                        </p:tav>
                                      </p:tavLst>
                                    </p:anim>
                                    <p:anim calcmode="lin" valueType="num">
                                      <p:cBhvr additive="repl">
                                        <p:cTn id="24" dur="500" fill="hold"/>
                                        <p:tgtEl>
                                          <p:spTgt spid="323"/>
                                        </p:tgtEl>
                                        <p:attrNameLst>
                                          <p:attrName>ppt_h</p:attrName>
                                        </p:attrNameLst>
                                      </p:cBhvr>
                                      <p:tavLst>
                                        <p:tav tm="0">
                                          <p:val>
                                            <p:fltVal val="0"/>
                                          </p:val>
                                        </p:tav>
                                        <p:tav tm="100000">
                                          <p:val>
                                            <p:strVal val="#ppt_h"/>
                                          </p:val>
                                        </p:tav>
                                      </p:tavLst>
                                    </p:anim>
                                    <p:animEffect transition="in" filter="fade">
                                      <p:cBhvr additive="repl">
                                        <p:cTn id="25" dur="500"/>
                                        <p:tgtEl>
                                          <p:spTgt spid="323"/>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333"/>
                                        </p:tgtEl>
                                        <p:attrNameLst>
                                          <p:attrName>style.visibility</p:attrName>
                                        </p:attrNameLst>
                                      </p:cBhvr>
                                      <p:to>
                                        <p:strVal val="visible"/>
                                      </p:to>
                                    </p:set>
                                    <p:anim calcmode="lin" valueType="num">
                                      <p:cBhvr additive="repl">
                                        <p:cTn id="28" dur="500" fill="hold"/>
                                        <p:tgtEl>
                                          <p:spTgt spid="333"/>
                                        </p:tgtEl>
                                        <p:attrNameLst>
                                          <p:attrName>ppt_w</p:attrName>
                                        </p:attrNameLst>
                                      </p:cBhvr>
                                      <p:tavLst>
                                        <p:tav tm="0">
                                          <p:val>
                                            <p:fltVal val="0"/>
                                          </p:val>
                                        </p:tav>
                                        <p:tav tm="100000">
                                          <p:val>
                                            <p:strVal val="#ppt_w"/>
                                          </p:val>
                                        </p:tav>
                                      </p:tavLst>
                                    </p:anim>
                                    <p:anim calcmode="lin" valueType="num">
                                      <p:cBhvr additive="repl">
                                        <p:cTn id="29" dur="500" fill="hold"/>
                                        <p:tgtEl>
                                          <p:spTgt spid="333"/>
                                        </p:tgtEl>
                                        <p:attrNameLst>
                                          <p:attrName>ppt_h</p:attrName>
                                        </p:attrNameLst>
                                      </p:cBhvr>
                                      <p:tavLst>
                                        <p:tav tm="0">
                                          <p:val>
                                            <p:fltVal val="0"/>
                                          </p:val>
                                        </p:tav>
                                        <p:tav tm="100000">
                                          <p:val>
                                            <p:strVal val="#ppt_h"/>
                                          </p:val>
                                        </p:tav>
                                      </p:tavLst>
                                    </p:anim>
                                    <p:animEffect transition="in" filter="fade">
                                      <p:cBhvr additive="repl">
                                        <p:cTn id="30"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0"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总结</a:t>
            </a:r>
            <a:endParaRPr lang="en-US" sz="3600" b="0" strike="noStrike" spc="-1">
              <a:solidFill>
                <a:schemeClr val="dk1"/>
              </a:solidFill>
              <a:latin typeface="Arial"/>
            </a:endParaRPr>
          </a:p>
        </p:txBody>
      </p:sp>
      <p:sp>
        <p:nvSpPr>
          <p:cNvPr id="341" name="content"/>
          <p:cNvSpPr/>
          <p:nvPr/>
        </p:nvSpPr>
        <p:spPr>
          <a:xfrm>
            <a:off x="5199840" y="246744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绿色施工不仅带来环境效益，也为社会经济和社会发展带来了积极影响。通过减少污染排放、节约能源消耗等方式，绿色施工为社会创造了更多的就业机会，提升了居民的生活品质，同时也带动着绿色产业的发展。</a:t>
            </a:r>
            <a:endParaRPr lang="en-US" sz="2000" b="0" strike="noStrike" spc="-1">
              <a:solidFill>
                <a:srgbClr val="000000"/>
              </a:solidFill>
              <a:latin typeface="Arial"/>
            </a:endParaRPr>
          </a:p>
        </p:txBody>
      </p:sp>
      <p:pic>
        <p:nvPicPr>
          <p:cNvPr id="342" name="图片 1"/>
          <p:cNvPicPr/>
          <p:nvPr/>
        </p:nvPicPr>
        <p:blipFill>
          <a:blip r:embed="rId3"/>
          <a:srcRect l="5972" t="14324" r="70418" b="15094"/>
          <a:stretch>
            <a:fillRect/>
          </a:stretch>
        </p:blipFill>
        <p:spPr>
          <a:xfrm>
            <a:off x="-96840" y="847800"/>
            <a:ext cx="4601520" cy="58543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 calcmode="lin" valueType="num">
                                      <p:cBhvr additive="repl">
                                        <p:cTn id="7" dur="500" fill="hold"/>
                                        <p:tgtEl>
                                          <p:spTgt spid="342"/>
                                        </p:tgtEl>
                                        <p:attrNameLst>
                                          <p:attrName>ppt_w</p:attrName>
                                        </p:attrNameLst>
                                      </p:cBhvr>
                                      <p:tavLst>
                                        <p:tav tm="0">
                                          <p:val>
                                            <p:fltVal val="0"/>
                                          </p:val>
                                        </p:tav>
                                        <p:tav tm="100000">
                                          <p:val>
                                            <p:strVal val="#ppt_w"/>
                                          </p:val>
                                        </p:tav>
                                      </p:tavLst>
                                    </p:anim>
                                    <p:anim calcmode="lin" valueType="num">
                                      <p:cBhvr additive="repl">
                                        <p:cTn id="8" dur="500" fill="hold"/>
                                        <p:tgtEl>
                                          <p:spTgt spid="342"/>
                                        </p:tgtEl>
                                        <p:attrNameLst>
                                          <p:attrName>ppt_h</p:attrName>
                                        </p:attrNameLst>
                                      </p:cBhvr>
                                      <p:tavLst>
                                        <p:tav tm="0">
                                          <p:val>
                                            <p:fltVal val="0"/>
                                          </p:val>
                                        </p:tav>
                                        <p:tav tm="100000">
                                          <p:val>
                                            <p:strVal val="#ppt_h"/>
                                          </p:val>
                                        </p:tav>
                                      </p:tavLst>
                                    </p:anim>
                                    <p:animEffect transition="in" filter="fade">
                                      <p:cBhvr additive="repl">
                                        <p:cTn id="9"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43" name="图片 7"/>
          <p:cNvPicPr/>
          <p:nvPr/>
        </p:nvPicPr>
        <p:blipFill>
          <a:blip r:embed="rId3"/>
          <a:srcRect l="22204" r="2142"/>
          <a:stretch>
            <a:fillRect/>
          </a:stretch>
        </p:blipFill>
        <p:spPr>
          <a:xfrm>
            <a:off x="0" y="0"/>
            <a:ext cx="12191760" cy="6857640"/>
          </a:xfrm>
          <a:prstGeom prst="rect">
            <a:avLst/>
          </a:prstGeom>
          <a:ln w="0">
            <a:noFill/>
          </a:ln>
        </p:spPr>
      </p:pic>
      <p:sp>
        <p:nvSpPr>
          <p:cNvPr id="34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345"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绿色施工的实践案例</a:t>
            </a:r>
            <a:endParaRPr lang="en-US" sz="3600" b="0" strike="noStrike" spc="-1">
              <a:solidFill>
                <a:schemeClr val="dk1"/>
              </a:solidFill>
              <a:latin typeface="Arial"/>
            </a:endParaRPr>
          </a:p>
        </p:txBody>
      </p:sp>
      <p:sp>
        <p:nvSpPr>
          <p:cNvPr id="34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7"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4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49"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en-US" sz="2800" b="1" strike="noStrike" spc="299">
                <a:solidFill>
                  <a:schemeClr val="dk1"/>
                </a:solidFill>
                <a:latin typeface="Arial"/>
                <a:ea typeface="微软雅黑"/>
              </a:rPr>
              <a:t>XXX</a:t>
            </a:r>
            <a:r>
              <a:rPr lang="zh-CN" sz="2800" b="1" strike="noStrike" spc="299">
                <a:solidFill>
                  <a:schemeClr val="dk1"/>
                </a:solidFill>
                <a:latin typeface="Arial"/>
                <a:ea typeface="微软雅黑"/>
              </a:rPr>
              <a:t>项目绿色施工实践</a:t>
            </a:r>
            <a:endParaRPr lang="en-US" sz="2800" b="0" strike="noStrike" spc="-1">
              <a:solidFill>
                <a:srgbClr val="000000"/>
              </a:solidFill>
              <a:latin typeface="Arial"/>
            </a:endParaRPr>
          </a:p>
        </p:txBody>
      </p:sp>
      <p:sp>
        <p:nvSpPr>
          <p:cNvPr id="350"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en-US" sz="1800" b="0" strike="noStrike" spc="148">
                <a:solidFill>
                  <a:schemeClr val="dk1"/>
                </a:solidFill>
                <a:latin typeface="Arial"/>
                <a:ea typeface="微软雅黑"/>
              </a:rPr>
              <a:t>XXX</a:t>
            </a:r>
            <a:r>
              <a:rPr lang="zh-CN" sz="1800" b="0" strike="noStrike" spc="148">
                <a:solidFill>
                  <a:schemeClr val="dk1"/>
                </a:solidFill>
                <a:latin typeface="Arial"/>
                <a:ea typeface="微软雅黑"/>
              </a:rPr>
              <a:t>项目是一个典型的绿色施工实践案例。项目背景介绍包括了项目的规模、地理位置等基本信息，绿色施工措施主要包括了节能降耗、资源循环利用等方面的实践，成效评估分析通过数据对比和评估方法来展示项目的环保效果和社会经济效益。</a:t>
            </a:r>
            <a:endParaRPr lang="en-US" sz="1800" b="0" strike="noStrike" spc="-1">
              <a:solidFill>
                <a:srgbClr val="000000"/>
              </a:solidFill>
              <a:latin typeface="Arial"/>
            </a:endParaRPr>
          </a:p>
        </p:txBody>
      </p:sp>
      <p:sp>
        <p:nvSpPr>
          <p:cNvPr id="35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352"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additive="repl">
                                        <p:cTn id="7" dur="5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https://d.book118.com/957054132011006055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120</Paragraphs>
  <Slides>18</Slides>
  <Notes>6</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18</vt:i4>
      </vt:variant>
    </vt:vector>
  </HeadingPairs>
  <TitlesOfParts>
    <vt:vector baseType="lpstr" size="27">
      <vt:lpstr>Arial</vt:lpstr>
      <vt:lpstr>Calibri</vt:lpstr>
      <vt:lpstr>微软雅黑</vt:lpstr>
      <vt:lpstr>Times New Roman</vt:lpstr>
      <vt:lpstr>Wingdings</vt:lpstr>
      <vt:lpstr>Symbol</vt:lpstr>
      <vt:lpstr>Helvetica Light</vt:lpstr>
      <vt:lpstr>DejaVu Sans</vt:lpstr>
      <vt:lpstr>Office Theme</vt:lpstr>
      <vt:lpstr>绿色施工促进社会发展</vt:lpstr>
      <vt:lpstr>目录</vt:lpstr>
      <vt:lpstr>第一章 绿色施工的概念</vt:lpstr>
      <vt:lpstr> </vt:lpstr>
      <vt:lpstr>绿色施工的优势</vt:lpstr>
      <vt:lpstr>绿色施工的实践</vt:lpstr>
      <vt:lpstr>绿色施工标准</vt:lpstr>
      <vt:lpstr>绿色施工的意义</vt:lpstr>
      <vt:lpstr>绿色施工的挑战</vt:lpstr>
      <vt:lpstr>第2章 绿色施工的影响</vt:lpstr>
      <vt:lpstr> </vt:lpstr>
      <vt:lpstr>环境效益</vt:lpstr>
      <vt:lpstr>社会效益</vt:lpstr>
      <vt:lpstr>经济效益</vt:lpstr>
      <vt:lpstr>总结</vt:lpstr>
      <vt:lpstr>第3章 绿色施工的实践案例</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2024-09-29T14:11:28.111</cp:lastPrinted>
  <dcterms:created xsi:type="dcterms:W3CDTF">2024-09-29T06:11:28Z</dcterms:created>
  <dcterms:modified xsi:type="dcterms:W3CDTF">2024-09-29T06:11:31Z</dcterms:modified>
</cp:coreProperties>
</file>