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8BEF930-33EA-4995-A382-D3BB8B83CB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B57F2E5-110A-4221-B59A-EBFAEC3449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AFD53BB-4459-4CC0-9B58-A372A1FE8C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BE2DF01-79E6-4106-AAA8-16660F5755D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333C0AA-6E30-47B1-9CAF-CF6D7F11B2F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EA5C75B-EFEB-4D11-B9BE-34F44FC6E90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DB7E837-BC6F-4BA5-BCED-7E7B2D178E6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B505D8B-2AC3-46B4-AE2A-750F00F02EE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5168CD2-2B80-4B57-AD87-C44BD281709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748595F-3C52-4FE1-AC47-C20242ECDC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3FAEA2A-769D-479F-88FC-75663B1850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57054153144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128185" y="966907"/>
            <a:ext cx="7248525" cy="1657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4050" b="1">
                <a:solidFill>
                  <a:srgbClr val="FFFFFF">
                    <a:alpha val="100000"/>
                  </a:srgbClr>
                </a:solidFill>
                <a:latin typeface="Microsoft Yahei"/>
                <a:ea typeface="Microsoft Yahei"/>
                <a:cs typeface="Microsoft Yahei"/>
              </a:rPr>
              <a:t>体育产业产学研合作与科技创新</a:t>
            </a:r>
          </a:p>
        </p:txBody>
      </p:sp>
      <p:sp>
        <p:nvSpPr>
          <p:cNvPr id="3" name="TextBox 3"/>
          <p:cNvSpPr txBox="1"/>
          <p:nvPr/>
        </p:nvSpPr>
        <p:spPr>
          <a:xfrm>
            <a:off x="1900086" y="4308288"/>
            <a:ext cx="3867150" cy="4953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1900086" y="5113460"/>
            <a:ext cx="4267200" cy="5048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a:solidFill>
                  <a:srgbClr val="FFFFFF">
                    <a:alpha val="100000"/>
                  </a:srgbClr>
                </a:solidFill>
                <a:latin typeface="Microsoft Yahei"/>
                <a:ea typeface="Microsoft Yahei"/>
                <a:cs typeface="Microsoft Yahei"/>
              </a:rPr>
              <a:t>2024-01-01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238974" y="1001061"/>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3238974" y="1860445"/>
            <a:ext cx="3256160" cy="572922"/>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b="1">
                <a:solidFill>
                  <a:srgbClr val="FFFFFF">
                    <a:alpha val="100000"/>
                  </a:srgbClr>
                </a:solidFill>
                <a:latin typeface="微软雅黑"/>
                <a:ea typeface="微软雅黑"/>
                <a:cs typeface="微软雅黑"/>
              </a:rPr>
              <a:t>CONTENTS</a:t>
            </a:r>
            <a:endParaRPr lang="en-US" sz="1100"/>
          </a:p>
        </p:txBody>
      </p:sp>
      <p:sp>
        <p:nvSpPr>
          <p:cNvPr id="5" name="TextBox 5"/>
          <p:cNvSpPr txBox="1"/>
          <p:nvPr/>
        </p:nvSpPr>
        <p:spPr>
          <a:xfrm>
            <a:off x="5175388" y="948549"/>
            <a:ext cx="6449687" cy="496090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体育产业产学研合作概述</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体育产业产学研合作模式</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体育产业产学研合作实践案例</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体育产业科技创新</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体育产业科技创新实践案例</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体育产业产学研合作与科技创新的未来展望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317352" y="2013882"/>
            <a:ext cx="3450158" cy="1322592"/>
            <a:chOff x="5317352" y="2013882"/>
            <a:chExt cx="3450158" cy="1322592"/>
          </a:xfrm>
        </p:grpSpPr>
        <p:sp>
          <p:nvSpPr>
            <p:cNvPr id="3" name="TextBox 3"/>
            <p:cNvSpPr txBox="1"/>
            <p:nvPr/>
          </p:nvSpPr>
          <p:spPr>
            <a:xfrm>
              <a:off x="5317352"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9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5239595" y="4297030"/>
            <a:ext cx="5964684"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pPr>
            <a:r>
              <a:rPr lang="en-US" sz="3600" b="1">
                <a:solidFill>
                  <a:srgbClr val="FFFFFF">
                    <a:alpha val="100000"/>
                  </a:srgbClr>
                </a:solidFill>
                <a:latin typeface="Microsoft Yahei"/>
                <a:ea typeface="Microsoft Yahei"/>
                <a:cs typeface="Microsoft Yahei"/>
              </a:rPr>
              <a:t>体育产业产学研合作概述</a:t>
            </a:r>
          </a:p>
        </p:txBody>
      </p:sp>
      <p:grpSp>
        <p:nvGrpSpPr>
          <p:cNvPr id="5" name="Group 5"/>
          <p:cNvGrpSpPr/>
          <p:nvPr/>
        </p:nvGrpSpPr>
        <p:grpSpPr>
          <a:xfrm>
            <a:off x="5370845" y="3505984"/>
            <a:ext cx="2156600" cy="638034"/>
            <a:chOff x="5370845" y="3505984"/>
            <a:chExt cx="2156600" cy="638034"/>
          </a:xfrm>
        </p:grpSpPr>
        <p:sp>
          <p:nvSpPr>
            <p:cNvPr id="6" name="TextBox 6"/>
            <p:cNvSpPr txBox="1"/>
            <p:nvPr/>
          </p:nvSpPr>
          <p:spPr>
            <a:xfrm>
              <a:off x="5370845" y="3505984"/>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47422" y="1416260"/>
            <a:ext cx="10787368" cy="4757506"/>
          </a:xfrm>
          <a:custGeom>
            <a:rect l="l" t="t" r="r" b="b"/>
            <a:pathLst>
              <a:path w="8427632" h="3716802">
                <a:moveTo>
                  <a:pt x="0" y="0"/>
                </a:moveTo>
                <a:lnTo>
                  <a:pt x="7963031" y="0"/>
                </a:lnTo>
                <a:quadBezTo>
                  <a:pt x="8427632" y="0"/>
                  <a:pt x="8427632" y="464600"/>
                </a:quadBezTo>
                <a:lnTo>
                  <a:pt x="8427632" y="3716802"/>
                </a:lnTo>
                <a:lnTo>
                  <a:pt x="464600" y="3716802"/>
                </a:lnTo>
                <a:quadBezTo>
                  <a:pt x="0" y="3716802"/>
                  <a:pt x="0" y="3252201"/>
                </a:quadBezTo>
                <a:lnTo>
                  <a:pt x="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069242" y="1732467"/>
            <a:ext cx="0" cy="4116499"/>
          </a:xfrm>
          <a:prstGeom prst="line">
            <a:avLst/>
          </a:prstGeom>
          <a:ln w="9525">
            <a:solidFill>
              <a:schemeClr val="accent2">
                <a:lumMod val="20000"/>
                <a:lumOff val="80000"/>
              </a:schemeClr>
            </a:solidFill>
            <a:prstDash val="solid"/>
          </a:ln>
        </p:spPr>
        <p:style>
          <a:lnRef idx="0">
            <a:schemeClr val="accent2"/>
          </a:lnRef>
          <a:fillRef idx="1">
            <a:schemeClr val="accent2"/>
          </a:fillRef>
          <a:effectRef idx="0">
            <a:schemeClr val="accent2"/>
          </a:effectRef>
          <a:fontRef idx="minor">
            <a:schemeClr val="lt1"/>
          </a:fontRef>
        </p:style>
      </p:cxnSp>
      <p:sp>
        <p:nvSpPr>
          <p:cNvPr id="4" name="TextBox 4"/>
          <p:cNvSpPr txBox="1"/>
          <p:nvPr/>
        </p:nvSpPr>
        <p:spPr>
          <a:xfrm>
            <a:off x="1262336"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体育产业产学研合作是指企业、高校和科研机构在体育产业领域内的合作，通过资源共享、优势互补，共同推动体育产业的发展和创新。</a:t>
            </a:r>
          </a:p>
        </p:txBody>
      </p:sp>
      <p:sp>
        <p:nvSpPr>
          <p:cNvPr id="5" name="TextBox 5"/>
          <p:cNvSpPr txBox="1"/>
          <p:nvPr/>
        </p:nvSpPr>
        <p:spPr>
          <a:xfrm>
            <a:off x="1262336" y="1733458"/>
            <a:ext cx="4280121"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定义</a:t>
            </a:r>
          </a:p>
        </p:txBody>
      </p:sp>
      <p:sp>
        <p:nvSpPr>
          <p:cNvPr id="6" name="TextBox 6"/>
          <p:cNvSpPr txBox="1"/>
          <p:nvPr/>
        </p:nvSpPr>
        <p:spPr>
          <a:xfrm>
            <a:off x="6708503"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产学研合作具有跨界性、创新性、协同性和动态性的特点。跨界性体现在合作主体来自不同的领域，需要跨越行业界限进行深度合作；创新性体现在合作的目标是推动产业创新，提升产业竞争力；协同性体现在合作主体之间的资源共享和优势互补，共同实现产业发展的目标；动态性体现在合作是一个不断变化和发展的过程，需要根据市场变化和产业发展趋势进行调整和优化。</a:t>
            </a:r>
          </a:p>
        </p:txBody>
      </p:sp>
      <p:sp>
        <p:nvSpPr>
          <p:cNvPr id="7" name="TextBox 7"/>
          <p:cNvSpPr txBox="1"/>
          <p:nvPr/>
        </p:nvSpPr>
        <p:spPr>
          <a:xfrm>
            <a:off x="6671927" y="1733458"/>
            <a:ext cx="4312633"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特点</a:t>
            </a:r>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推动产业创新</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产学研合作能够将高校和科研机构的研究成果与企业的市场需求相结合，加速科技成果的转化和应用，推动体育产业的创新发展。</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提升产业竞争力</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产学研合作，企业可以获得先进的技术和人才支持，提高产品质量和服务水平，增强市场竞争力。同时，高校和科研机构也可以通过与企业合作，更好地了解市场需求和产业发展趋势，优化学科建设和人才培养。</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培养创新人才</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产学研合作能够为学生提供实践和实习机会，帮助学生了解市场需求和产业发展趋势，提高其创新能力和实践能力。同时，这种合作模式也能够为教师提供更多的研究机会和资源，促进教学与科研的良性互动。</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产学研合作的重要性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产学研合作的历史与发展</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产学研合作的发展历程可以追溯到20世纪初的美国，当时为了推动科技成果的转化和应用，美国政府和企业开始与高校进行合作。随着经济的发展和科技的进步，产学研合作的模式逐渐得到广泛应用和推广。</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历史回顾</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随着全球化和信息化的发展，产学研合作呈现出多元化、国际化和网络化的趋势。企业、高校和科研机构可以通过跨国合作、共建实验室、共同研发等方式开展深度合作，推动产业的全球化发展。同时，信息化技术的应用也使得产学研合作更加便捷、高效，可以实现远程合作和在线交流，提高合作的效率和效果。</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发展趋势</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317352" y="2013882"/>
            <a:ext cx="3450158" cy="1322592"/>
            <a:chOff x="5317352" y="2013882"/>
            <a:chExt cx="3450158" cy="1322592"/>
          </a:xfrm>
        </p:grpSpPr>
        <p:sp>
          <p:nvSpPr>
            <p:cNvPr id="3" name="TextBox 3"/>
            <p:cNvSpPr txBox="1"/>
            <p:nvPr/>
          </p:nvSpPr>
          <p:spPr>
            <a:xfrm>
              <a:off x="5317352"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9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5239595" y="4297030"/>
            <a:ext cx="5964684"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pPr>
            <a:r>
              <a:rPr lang="en-US" sz="3600" b="1">
                <a:solidFill>
                  <a:srgbClr val="FFFFFF">
                    <a:alpha val="100000"/>
                  </a:srgbClr>
                </a:solidFill>
                <a:latin typeface="Microsoft Yahei"/>
                <a:ea typeface="Microsoft Yahei"/>
                <a:cs typeface="Microsoft Yahei"/>
              </a:rPr>
              <a:t>体育产业产学研合作模式</a:t>
            </a:r>
          </a:p>
        </p:txBody>
      </p:sp>
      <p:grpSp>
        <p:nvGrpSpPr>
          <p:cNvPr id="5" name="Group 5"/>
          <p:cNvGrpSpPr/>
          <p:nvPr/>
        </p:nvGrpSpPr>
        <p:grpSpPr>
          <a:xfrm>
            <a:off x="5370845" y="3505984"/>
            <a:ext cx="2156600" cy="638034"/>
            <a:chOff x="5370845" y="3505984"/>
            <a:chExt cx="2156600" cy="638034"/>
          </a:xfrm>
        </p:grpSpPr>
        <p:sp>
          <p:nvSpPr>
            <p:cNvPr id="6" name="TextBox 6"/>
            <p:cNvSpPr txBox="1"/>
            <p:nvPr/>
          </p:nvSpPr>
          <p:spPr>
            <a:xfrm>
              <a:off x="5370845" y="3505984"/>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CHAPTER</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6750" r="26750"/>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学校与企业共同开展体育科技创新研究，共享研究成果，推动体育产业的技术进步和转型升级。</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合作内容</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学校提供科研力量和人才资源，企业提供资金和市场资源，共同开展项目研发、技术推广和人才培养等活动。</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合作方式</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以项目为载体，以利益共享为原则，实现产学研紧密结合，推动科技成果转化为实际生产力。</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合作特点</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校企合作模式</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合作方式</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学校提供科研和人才支持，地方政府提供政策和资金支持，共同开展体育产业规划、项目建设和人才培养等工作。</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合作特点</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以地方政府为主体，以服务地方经济和社会发展为目标，实现学校与地方政府的资源共享和优势互补。</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合作内容</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学校与地方政府合作，共同推动体育产业的发展，促进地方经济和社会发展。</a:t>
            </a:r>
          </a:p>
        </p:txBody>
      </p:sp>
      <p:pic>
        <p:nvPicPr>
          <p:cNvPr id="10" name="Picture 10"/>
          <p:cNvPicPr>
            <a:picLocks noChangeAspect="1"/>
          </p:cNvPicPr>
          <p:nvPr/>
        </p:nvPicPr>
        <p:blipFill>
          <a:blip r:embed="rId2"/>
          <a:srcRect l="16792" r="16792"/>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校地合作模式</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125" r="1612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合作特点</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以政府部门为主体，以政策研究和制定为目标，实现学校与政府部门的资源共享和优势互补。</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合作内容</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学校与政府部门合作，共同开展体育科技创新研究，推动体育产业的政策制定和实施。</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合作方式</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学校提供科研和人才支持，政府部门提供政策和资金支持，共同开展政策研究和项目推广等活动。</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校政合作模式</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1127" b="21127"/>
          <a:stretch>
            <a:fillRect/>
          </a:stretch>
        </p:blipFill>
        <p:spPr>
          <a:xfrm>
            <a:off x="0" y="1477241"/>
            <a:ext cx="12193201" cy="4371348"/>
          </a:xfrm>
          <a:prstGeom prst="rect">
            <a:avLst/>
          </a:prstGeom>
        </p:spPr>
      </p:pic>
      <p:sp>
        <p:nvSpPr>
          <p:cNvPr id="3" name="AutoShape 3"/>
          <p:cNvSpPr/>
          <p:nvPr/>
        </p:nvSpPr>
        <p:spPr>
          <a:xfrm>
            <a:off x="7868425" y="4586931"/>
            <a:ext cx="4324775" cy="126165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865027" y="4586931"/>
            <a:ext cx="1003399" cy="1261658"/>
          </a:xfrm>
          <a:prstGeom prst="rect">
            <a:avLst/>
          </a:prstGeom>
          <a:solidFill>
            <a:srgbClr val="404040">
              <a:alpha val="100000"/>
            </a:srgb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endParaRPr lang="en-US" sz="1100"/>
          </a:p>
        </p:txBody>
      </p:sp>
      <p:sp>
        <p:nvSpPr>
          <p:cNvPr id="5" name="TextBox 5"/>
          <p:cNvSpPr txBox="1"/>
          <p:nvPr/>
        </p:nvSpPr>
        <p:spPr>
          <a:xfrm>
            <a:off x="7992463" y="4527198"/>
            <a:ext cx="4076700" cy="13906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350">
                <a:solidFill>
                  <a:srgbClr val="FFFEFE">
                    <a:alpha val="100000"/>
                  </a:srgbClr>
                </a:solidFill>
                <a:latin typeface="Microsoft Yahei"/>
                <a:ea typeface="Microsoft Yahei"/>
                <a:cs typeface="Microsoft Yahei"/>
              </a:rPr>
              <a:t>其他合作模式包括学校与社区、学校与体育协会、学校与媒体等合作模式。这些合作模式可以促进体育产业的发展和科技创新，推动体育文化的传播和发展。</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其他合作模式</a:t>
              </a:r>
            </a:p>
          </p:txBody>
        </p:sp>
      </p:grpSp>
      <p:sp>
        <p:nvSpPr>
          <p:cNvPr id="28" name="Freeform 28"/>
          <p:cNvSpPr/>
          <p:nvPr/>
        </p:nvSpPr>
        <p:spPr>
          <a:xfrm>
            <a:off x="7084983" y="4936017"/>
            <a:ext cx="563486" cy="563486"/>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317352" y="2013882"/>
            <a:ext cx="3450158" cy="1322592"/>
            <a:chOff x="5317352" y="2013882"/>
            <a:chExt cx="3450158" cy="1322592"/>
          </a:xfrm>
        </p:grpSpPr>
        <p:sp>
          <p:nvSpPr>
            <p:cNvPr id="3" name="TextBox 3"/>
            <p:cNvSpPr txBox="1"/>
            <p:nvPr/>
          </p:nvSpPr>
          <p:spPr>
            <a:xfrm>
              <a:off x="5317352" y="2013882"/>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9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5239595" y="4297030"/>
            <a:ext cx="5964684"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375"/>
              </a:spcBef>
            </a:pPr>
            <a:r>
              <a:rPr lang="en-US" sz="3600" b="1">
                <a:solidFill>
                  <a:srgbClr val="FFFFFF">
                    <a:alpha val="100000"/>
                  </a:srgbClr>
                </a:solidFill>
                <a:latin typeface="Microsoft Yahei"/>
                <a:ea typeface="Microsoft Yahei"/>
                <a:cs typeface="Microsoft Yahei"/>
              </a:rPr>
              <a:t>体育产业产学研合作实践案例</a:t>
            </a:r>
          </a:p>
        </p:txBody>
      </p:sp>
      <p:grpSp>
        <p:nvGrpSpPr>
          <p:cNvPr id="5" name="Group 5"/>
          <p:cNvGrpSpPr/>
          <p:nvPr/>
        </p:nvGrpSpPr>
        <p:grpSpPr>
          <a:xfrm>
            <a:off x="5370845" y="3505984"/>
            <a:ext cx="2156600" cy="638034"/>
            <a:chOff x="5370845" y="3505984"/>
            <a:chExt cx="2156600" cy="638034"/>
          </a:xfrm>
        </p:grpSpPr>
        <p:sp>
          <p:nvSpPr>
            <p:cNvPr id="6" name="TextBox 6"/>
            <p:cNvSpPr txBox="1"/>
            <p:nvPr/>
          </p:nvSpPr>
          <p:spPr>
            <a:xfrm>
              <a:off x="5370845" y="3505984"/>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CHAPTER</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校企合作实践案例</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案例一</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某体育用品企业与高校共同研发新型运动装备，通过产学研合作，企业获得了技术支持和人才培养，高校也获得了实践经验和资金支持。</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案例二</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某体育俱乐部与高校合作，共同培养专业运动员和教练员，俱乐部提供实践机会和训练资源，高校提供理论知识和教育资源。</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650" r="650"/>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某高校与当地政府合作，共同建设体育公园和运动场馆，高校提供设计和技术支持，政府提供土地和资金支持，共同推动当地体育事业发展。</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某高校与当地企业合作，共同开发旅游项目和体育赛事，高校提供旅游和体育专业人才，企业提供资金和市场资源。</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校地合作实践案例</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案例二</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案例一</a:t>
            </a:r>
            <a:endParaRPr lang="en-US" sz="1100"/>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https://d.book118.com/957054153144006033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2024-09-07T08:55:59.595</cp:lastPrinted>
  <dcterms:created xsi:type="dcterms:W3CDTF">2024-09-07T00:55:59Z</dcterms:created>
  <dcterms:modified xsi:type="dcterms:W3CDTF">2024-09-07T00:56:01Z</dcterms:modified>
</cp:coreProperties>
</file>