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FB4AA-9CA9-4E8C-B2A8-7CCB02C9C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71FBF-DAC0-4016-88DE-D40557482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E725F-EB89-42BA-831B-F523DB6E6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1DD50-5B97-44A9-ABE1-559C043A1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FE3D35-94AB-482D-B080-ADE3470C5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816990-CE0A-4FBA-8E67-1D40610D7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A6788D-DF74-441D-B663-EB6CD2642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22A7A-D50E-4F6E-B2CA-65D31807C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7DCF8-38D0-4DF8-9C7E-951E7F195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FFCDA-F269-46DF-A8FE-7E0D3EDA9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5C450-0ABB-461E-8A03-B69D41900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/>
      <p:sp>
        <p:nvSpPr>
          <p:cNvPr id="49154" name=""/>
          <p:cNvSpPr/>
          <p:nvPr>
            <p:ph type="ctrTitle"/>
          </p:nvPr>
        </p:nvSpPr>
        <p:spPr>
          <a:xfrm>
            <a:off x="685800" y="1981200"/>
            <a:ext cx="7772400" cy="1600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49155" name=""/>
          <p:cNvSpPr/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49156" name=""/>
          <p:cNvSpPr/>
          <p:nvPr>
            <p:ph type="dt" sz="quarter" idx="2"/>
          </p:nvPr>
        </p:nvSpPr>
        <p:spPr>
          <a:xfrm>
            <a:off x="304800" y="6245225"/>
            <a:ext cx="22860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9157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ctr"/>
            <a:fld id="{BB449DDD-A0C1-4C98-A171-A83549078AFF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9158" name=""/>
          <p:cNvSpPr/>
          <p:nvPr>
            <p:ph type="sldNum" sz="quarter" idx="4"/>
          </p:nvPr>
        </p:nvSpPr>
        <p:spPr>
          <a:xfrm>
            <a:off x="6553200" y="6245225"/>
            <a:ext cx="22860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49E4CAE9-32E5-46F8-A18C-6310F8888D76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*</a:t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14D0797-83E2-4DF6-9AC2-197385C74DC7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jpe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3">
            <a:duotone>
              <a:schemeClr val="bg1"/>
              <a:srgbClr val="FFFFFF"/>
            </a:duotone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48130" name=""/>
          <p:cNvSpPr/>
          <p:nvPr>
            <p:ph type="title"/>
          </p:nvPr>
        </p:nvSpPr>
        <p:spPr>
          <a:xfrm>
            <a:off x="301625" y="228600"/>
            <a:ext cx="8510588" cy="1325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48131" name=""/>
          <p:cNvSpPr/>
          <p:nvPr>
            <p:ph type="body" idx="1"/>
          </p:nvPr>
        </p:nvSpPr>
        <p:spPr>
          <a:xfrm>
            <a:off x="301625" y="1676400"/>
            <a:ext cx="8540750" cy="4422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48132" name=""/>
          <p:cNvSpPr/>
          <p:nvPr>
            <p:ph type="dt" sz="half" idx="2"/>
          </p:nvPr>
        </p:nvSpPr>
        <p:spPr>
          <a:xfrm>
            <a:off x="304800" y="6245225"/>
            <a:ext cx="22860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8133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02E89FB9-DFC6-4616-A368-86876DD7CCCA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8134" name=""/>
          <p:cNvSpPr/>
          <p:nvPr>
            <p:ph type="sldNum" sz="quarter" idx="4"/>
          </p:nvPr>
        </p:nvSpPr>
        <p:spPr>
          <a:xfrm>
            <a:off x="6553200" y="6245225"/>
            <a:ext cx="22860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271409BE-9CC7-4403-B431-5DC4BE39078E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*</a:t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0" r:id="rId2"/>
  </p:sldLayoutIdLst>
  <p:transition/>
  <p:timing/>
  <p:hf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§"/>
        <a:defRPr kumimoji="0" sz="32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§"/>
        <a:defRPr kumimoji="0" sz="24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§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&#25991;&#23398;&#20154;&#29983;&#19982;&#25991;&#23398;&#27427;&#36175;&#65288;&#21326;&#21335;&#24072;&#22823;&#65289;.jpg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650521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6" name=""/>
          <p:cNvSpPr/>
          <p:nvPr>
            <p:ph type="title"/>
          </p:nvPr>
        </p:nvSpPr>
        <p:spPr>
          <a:xfrm>
            <a:off x="301625" y="228600"/>
            <a:ext cx="8510588" cy="60801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6000">
                <a:ea typeface="华文新魏" pitchFamily="2" charset="-122"/>
              </a:rPr>
              <a:t>文学、人生与文学欣赏</a:t>
            </a:r>
            <a:br>
              <a:rPr sz="6000"/>
            </a:br>
            <a:br>
              <a:rPr sz="6600"/>
            </a:br>
            <a:r>
              <a:rPr sz="5400">
                <a:latin typeface="华文中宋" pitchFamily="2" charset="-122"/>
                <a:ea typeface="华文中宋" pitchFamily="2" charset="-122"/>
                <a:hlinkClick r:id="rId2"/>
              </a:rPr>
              <a:t>华南师范大学</a:t>
            </a:r>
            <a:br>
              <a:rPr sz="5400">
                <a:latin typeface="华文中宋" pitchFamily="2" charset="-122"/>
                <a:ea typeface="华文中宋" pitchFamily="2" charset="-122"/>
                <a:hlinkClick r:id="rId2"/>
              </a:rPr>
            </a:br>
            <a:r>
              <a:rPr sz="5400">
                <a:latin typeface="华文中宋" pitchFamily="2" charset="-122"/>
                <a:ea typeface="华文中宋" pitchFamily="2" charset="-122"/>
              </a:rPr>
              <a:t>“文化素质大讲坛”演讲</a:t>
            </a:r>
            <a:endParaRPr sz="5400"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52227" name=""/>
          <p:cNvSpPr/>
          <p:nvPr>
            <p:ph type="body" idx="4294967295"/>
          </p:nvPr>
        </p:nvSpPr>
        <p:spPr>
          <a:xfrm>
            <a:off x="250825" y="6308725"/>
            <a:ext cx="8540750" cy="984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endParaRPr sz="800"/>
          </a:p>
        </p:txBody>
      </p:sp>
      <p:sp>
        <p:nvSpPr>
          <p:cNvPr id="5222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2229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FBDFF576-C8F7-452B-BEDF-B272D8F7288C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1</a:t>
            </a:fld>
            <a:endParaRPr lang="en-US"/>
          </a:p>
        </p:txBody>
      </p:sp>
      <p:sp>
        <p:nvSpPr>
          <p:cNvPr id="5223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0ACE462-283E-445B-9938-23DAEF4FF01E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2231" name="TextBox 5223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文学`人生与文学欣赏华南师范大学共41页，您现在浏览的是第1页!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dur="199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767" decel="100000"/>
                                        <p:tgtEl>
                                          <p:spTgt spid="52226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8" dur="767" decel="100000" fill="hold"/>
                                        <p:tgtEl>
                                          <p:spTgt spid="5222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 additive="base">
                                        <p:cTn id="9" dur="1228" accel="100000" fill="hold">
                                          <p:stCondLst>
                                            <p:cond delay="767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 additive="base">
                                        <p:cTn id="10" dur="767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 additive="base">
                                        <p:cTn id="11" dur="1228" accel="100000" fill="hold">
                                          <p:stCondLst>
                                            <p:cond delay="767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 additive="base">
                                        <p:cTn id="12" dur="767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 additive="base">
                                        <p:cTn id="13" dur="1228" accel="100000" fill="hold">
                                          <p:stCondLst>
                                            <p:cond delay="767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20" dur="500"/>
                                        <p:tgtEl>
                                          <p:spTgt spid="52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/>
      <p:bldP spid="52227" grpI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018" name=""/>
          <p:cNvSpPr/>
          <p:nvPr>
            <p:ph type="title"/>
          </p:nvPr>
        </p:nvSpPr>
        <p:spPr>
          <a:xfrm>
            <a:off x="301625" y="228600"/>
            <a:ext cx="8510588" cy="10477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86019" name=""/>
          <p:cNvSpPr/>
          <p:nvPr>
            <p:ph type="body" idx="4294967295"/>
          </p:nvPr>
        </p:nvSpPr>
        <p:spPr>
          <a:xfrm>
            <a:off x="301625" y="908050"/>
            <a:ext cx="8540750" cy="5689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800">
                <a:ea typeface="华文新魏" pitchFamily="2" charset="-122"/>
              </a:rPr>
              <a:t>一、文学与人生</a:t>
            </a:r>
            <a:endParaRPr sz="4800">
              <a:ea typeface="华文新魏" pitchFamily="2" charset="-122"/>
            </a:endParaRPr>
          </a:p>
          <a:p>
            <a:pPr lvl="0"/>
            <a:endParaRPr sz="4800">
              <a:ea typeface="华文新魏" pitchFamily="2" charset="-122"/>
            </a:endParaRPr>
          </a:p>
          <a:p>
            <a:pPr lvl="0"/>
            <a:r>
              <a:rPr sz="4800">
                <a:ea typeface="华文新魏" pitchFamily="2" charset="-122"/>
              </a:rPr>
              <a:t>二、如何欣赏文学</a:t>
            </a:r>
            <a:endParaRPr sz="4800">
              <a:ea typeface="华文新魏" pitchFamily="2" charset="-122"/>
            </a:endParaRPr>
          </a:p>
          <a:p>
            <a:pPr lvl="0"/>
            <a:endParaRPr sz="4800">
              <a:ea typeface="华文新魏" pitchFamily="2" charset="-122"/>
            </a:endParaRPr>
          </a:p>
          <a:p>
            <a:pPr lvl="0"/>
            <a:r>
              <a:rPr sz="4800">
                <a:ea typeface="华文新魏" pitchFamily="2" charset="-122"/>
              </a:rPr>
              <a:t>三、散文的阅读与欣赏</a:t>
            </a:r>
            <a:endParaRPr sz="4800">
              <a:ea typeface="华文新魏" pitchFamily="2" charset="-122"/>
            </a:endParaRPr>
          </a:p>
          <a:p>
            <a:pPr lvl="0"/>
            <a:endParaRPr sz="4800">
              <a:ea typeface="华文新魏" pitchFamily="2" charset="-122"/>
            </a:endParaRPr>
          </a:p>
        </p:txBody>
      </p:sp>
      <p:sp>
        <p:nvSpPr>
          <p:cNvPr id="860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602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DC849483-ACC4-4C74-8975-94E8F919ED7E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2</a:t>
            </a:fld>
            <a:endParaRPr lang="en-US"/>
          </a:p>
        </p:txBody>
      </p:sp>
      <p:sp>
        <p:nvSpPr>
          <p:cNvPr id="8602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8C781DE-EB7F-4FB0-9ABF-05066BA91F68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6023" name="TextBox 860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1000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1000"/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9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"/>
          <p:cNvSpPr/>
          <p:nvPr>
            <p:ph type="title"/>
          </p:nvPr>
        </p:nvSpPr>
        <p:spPr>
          <a:xfrm>
            <a:off x="301625" y="228600"/>
            <a:ext cx="8510588" cy="75247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5400">
                <a:latin typeface="华文新魏" pitchFamily="2" charset="-122"/>
                <a:ea typeface="华文新魏" pitchFamily="2" charset="-122"/>
              </a:rPr>
              <a:t>一、文 学 与 人 生</a:t>
            </a:r>
            <a:endParaRPr sz="54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53251" name=""/>
          <p:cNvSpPr/>
          <p:nvPr>
            <p:ph type="body" idx="4294967295"/>
          </p:nvPr>
        </p:nvSpPr>
        <p:spPr>
          <a:xfrm>
            <a:off x="0" y="1196975"/>
            <a:ext cx="8842375" cy="56610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/>
            <a:r>
              <a:rPr>
                <a:latin typeface="华文中宋" pitchFamily="2" charset="-122"/>
                <a:ea typeface="华文中宋" pitchFamily="2" charset="-122"/>
              </a:rPr>
              <a:t>钱穆《读诗》：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1">
              <a:buNone/>
            </a:pPr>
            <a:r>
              <a:rPr>
                <a:latin typeface="华文中宋" pitchFamily="2" charset="-122"/>
                <a:ea typeface="华文中宋" pitchFamily="2" charset="-122"/>
              </a:rPr>
              <a:t>  不懂文学，不通文学，那总是人生一大缺憾。这一缺憾，似乎比不懂历史，不懂哲学还要大。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1"/>
            <a:endParaRPr>
              <a:latin typeface="华文中宋" pitchFamily="2" charset="-122"/>
              <a:ea typeface="华文中宋" pitchFamily="2" charset="-122"/>
            </a:endParaRPr>
          </a:p>
          <a:p>
            <a:pPr lvl="1">
              <a:buNone/>
            </a:pPr>
            <a:r>
              <a:rPr>
                <a:latin typeface="华文中宋" pitchFamily="2" charset="-122"/>
                <a:ea typeface="华文中宋" pitchFamily="2" charset="-122"/>
              </a:rPr>
              <a:t>钱穆《中国文学史概观》：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1">
              <a:buNone/>
            </a:pPr>
            <a:r>
              <a:rPr>
                <a:latin typeface="华文中宋" pitchFamily="2" charset="-122"/>
                <a:ea typeface="华文中宋" pitchFamily="2" charset="-122"/>
              </a:rPr>
              <a:t>		   中国人生几乎已尽纳入传统文学中而融成为一体，若果传统文学死不复生，中国现实人生亦将死去绝大部分，并将死去有意义有价值之部分。即如今人生一儿女，必赋一名。建一楼，辟一街，亦需一楼名街名。此亦需在传统文学中觅之，即此为推，可以知矣。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1"/>
            <a:endParaRPr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5325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25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D07E46CE-9EDF-437F-9AEC-4B097F9B8F0E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3</a:t>
            </a:fld>
            <a:endParaRPr lang="en-US"/>
          </a:p>
        </p:txBody>
      </p:sp>
      <p:sp>
        <p:nvSpPr>
          <p:cNvPr id="5325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E5641F4-B34F-4A9F-B0C4-1916BF5EE809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255" name="TextBox 5325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53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5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1" dur="500"/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/>
      <p:bldP spid="53251" grpId="1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"/>
          <p:cNvSpPr/>
          <p:nvPr>
            <p:ph type="title"/>
          </p:nvPr>
        </p:nvSpPr>
        <p:spPr>
          <a:xfrm>
            <a:off x="301625" y="228600"/>
            <a:ext cx="8510588" cy="103981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800">
                <a:ea typeface="华文新魏" pitchFamily="2" charset="-122"/>
              </a:rPr>
              <a:t>林语堂《生活的艺术》</a:t>
            </a:r>
            <a:endParaRPr sz="4800">
              <a:ea typeface="华文新魏" pitchFamily="2" charset="-122"/>
            </a:endParaRPr>
          </a:p>
        </p:txBody>
      </p:sp>
      <p:sp>
        <p:nvSpPr>
          <p:cNvPr id="54275" name=""/>
          <p:cNvSpPr/>
          <p:nvPr>
            <p:ph type="body" idx="4294967295"/>
          </p:nvPr>
        </p:nvSpPr>
        <p:spPr>
          <a:xfrm>
            <a:off x="304800" y="1628775"/>
            <a:ext cx="8540750" cy="5003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  </a:t>
            </a:r>
            <a:r>
              <a:rPr sz="3600">
                <a:latin typeface="华文中宋" pitchFamily="2" charset="-122"/>
                <a:ea typeface="华文中宋" pitchFamily="2" charset="-122"/>
              </a:rPr>
              <a:t>A. 现实—梦想＝禽兽</a:t>
            </a:r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/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/>
            <a:r>
              <a:rPr sz="3600">
                <a:latin typeface="华文中宋" pitchFamily="2" charset="-122"/>
                <a:ea typeface="华文中宋" pitchFamily="2" charset="-122"/>
              </a:rPr>
              <a:t>B. 现实＋梦想＝心痛</a:t>
            </a:r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/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/>
            <a:r>
              <a:rPr sz="3600">
                <a:latin typeface="华文中宋" pitchFamily="2" charset="-122"/>
                <a:ea typeface="华文中宋" pitchFamily="2" charset="-122"/>
              </a:rPr>
              <a:t>C. 现实－幽默＝狂热</a:t>
            </a:r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/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/>
            <a:r>
              <a:rPr sz="3600">
                <a:latin typeface="华文中宋" pitchFamily="2" charset="-122"/>
                <a:ea typeface="华文中宋" pitchFamily="2" charset="-122"/>
              </a:rPr>
              <a:t>D. 现实＋梦想＋幽默＝智慧</a:t>
            </a:r>
            <a:endParaRPr sz="3600"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5427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427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AA48C8C8-D616-4C37-B173-C9CB4E225B5D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4</a:t>
            </a:fld>
            <a:endParaRPr lang="en-US"/>
          </a:p>
        </p:txBody>
      </p:sp>
      <p:sp>
        <p:nvSpPr>
          <p:cNvPr id="5427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D7A0316-A3B9-41FF-A13B-8A34356D6A89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4279" name="TextBox 5427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1000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1000"/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8" dur="1000"/>
                                        <p:tgtEl>
                                          <p:spTgt spid="54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4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54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"/>
          <p:cNvSpPr/>
          <p:nvPr>
            <p:ph type="title"/>
          </p:nvPr>
        </p:nvSpPr>
        <p:spPr>
          <a:xfrm>
            <a:off x="0" y="0"/>
            <a:ext cx="8510588" cy="76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/>
        </p:txBody>
      </p:sp>
      <p:sp>
        <p:nvSpPr>
          <p:cNvPr id="56323" name=""/>
          <p:cNvSpPr/>
          <p:nvPr>
            <p:ph type="body" idx="4294967295"/>
          </p:nvPr>
        </p:nvSpPr>
        <p:spPr>
          <a:xfrm>
            <a:off x="0" y="0"/>
            <a:ext cx="8893175" cy="6553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3600"/>
              <a:t>钱穆认为：</a:t>
            </a:r>
            <a:r>
              <a:rPr sz="4000"/>
              <a:t>		</a:t>
            </a:r>
            <a:endParaRPr sz="4000"/>
          </a:p>
          <a:p>
            <a:pPr lvl="1">
              <a:lnSpc>
                <a:spcPct val="90000"/>
              </a:lnSpc>
              <a:buNone/>
            </a:pPr>
            <a:r>
              <a:rPr sz="3600"/>
              <a:t>		    </a:t>
            </a:r>
            <a:r>
              <a:rPr sz="3200"/>
              <a:t>我们学做文章，读一家作品，也该从他的笔墨去了解他的胸襟。我们不必要想自己成为个文学家，只要能在文学里接触到一个更高的人生。比方说，我感到苦痛，可是有比我更苦痛的；我遇到困难，可是有比我更困难的。······我哭，诗中已代我哭了；我笑，诗中已先代我笑了。读诗是我们人生中一种无穷的安慰。有些境，根本非我所能有，但诗中有。读到他的诗，我心就如跑进另一境界去。如我们在纽约，一样可以读陶渊明的诗。我们住五、六层的高楼，不到下边的马路去，晚上拿一本陶诗，因着他 “结庐在人境，而无车马喧” 的诗句，下边马路上车水马龙，我可不用管。</a:t>
            </a:r>
            <a:endParaRPr sz="3200"/>
          </a:p>
        </p:txBody>
      </p:sp>
      <p:sp>
        <p:nvSpPr>
          <p:cNvPr id="5632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632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F273A79C-BBAA-49D2-BEC1-3348BE82234C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5</a:t>
            </a:fld>
            <a:endParaRPr lang="en-US"/>
          </a:p>
        </p:txBody>
      </p:sp>
      <p:sp>
        <p:nvSpPr>
          <p:cNvPr id="5632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CECE63D-1A9C-4284-BCC5-8BE11B60AF1E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6327" name="TextBox 5632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6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12" dur="500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15" dur="500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0"/>
      <p:bldP spid="56323" grpId="1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"/>
          <p:cNvSpPr/>
          <p:nvPr>
            <p:ph type="title"/>
          </p:nvPr>
        </p:nvSpPr>
        <p:spPr>
          <a:xfrm>
            <a:off x="250825" y="228600"/>
            <a:ext cx="8561388" cy="53657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000">
                <a:ea typeface="华文新魏" pitchFamily="2" charset="-122"/>
              </a:rPr>
              <a:t>《时机成熟，可以试一次》</a:t>
            </a:r>
            <a:endParaRPr sz="4000">
              <a:ea typeface="华文新魏" pitchFamily="2" charset="-122"/>
            </a:endParaRPr>
          </a:p>
        </p:txBody>
      </p:sp>
      <p:sp>
        <p:nvSpPr>
          <p:cNvPr id="62467" name=""/>
          <p:cNvSpPr/>
          <p:nvPr>
            <p:ph type="body" idx="4294967295"/>
          </p:nvPr>
        </p:nvSpPr>
        <p:spPr>
          <a:xfrm>
            <a:off x="301625" y="765175"/>
            <a:ext cx="8540750" cy="58642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endParaRPr sz="1800"/>
          </a:p>
          <a:p>
            <a:pPr lvl="0">
              <a:lnSpc>
                <a:spcPct val="80000"/>
              </a:lnSpc>
            </a:pPr>
            <a:r>
              <a:rPr sz="2800">
                <a:latin typeface="华文中宋" pitchFamily="2" charset="-122"/>
                <a:ea typeface="华文中宋" pitchFamily="2" charset="-122"/>
              </a:rPr>
              <a:t>我要这样                            </a:t>
            </a:r>
            <a:endParaRPr sz="28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>
                <a:latin typeface="华文中宋" pitchFamily="2" charset="-122"/>
                <a:ea typeface="华文中宋" pitchFamily="2" charset="-122"/>
              </a:rPr>
              <a:t>持续地</a:t>
            </a:r>
            <a:endParaRPr sz="28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>
                <a:latin typeface="华文中宋" pitchFamily="2" charset="-122"/>
                <a:ea typeface="华文中宋" pitchFamily="2" charset="-122"/>
              </a:rPr>
              <a:t>专注地</a:t>
            </a:r>
            <a:endParaRPr sz="28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>
                <a:latin typeface="华文中宋" pitchFamily="2" charset="-122"/>
                <a:ea typeface="华文中宋" pitchFamily="2" charset="-122"/>
              </a:rPr>
              <a:t>不眨眼地</a:t>
            </a:r>
            <a:endParaRPr sz="28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>
                <a:latin typeface="华文中宋" pitchFamily="2" charset="-122"/>
                <a:ea typeface="华文中宋" pitchFamily="2" charset="-122"/>
              </a:rPr>
              <a:t>意味深长地</a:t>
            </a:r>
            <a:endParaRPr sz="28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>
                <a:latin typeface="华文中宋" pitchFamily="2" charset="-122"/>
                <a:ea typeface="华文中宋" pitchFamily="2" charset="-122"/>
              </a:rPr>
              <a:t>或者傻乎乎地</a:t>
            </a:r>
            <a:endParaRPr sz="28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>
                <a:latin typeface="华文中宋" pitchFamily="2" charset="-122"/>
                <a:ea typeface="华文中宋" pitchFamily="2" charset="-122"/>
              </a:rPr>
              <a:t>色迷迷地</a:t>
            </a:r>
            <a:endParaRPr sz="2800">
              <a:latin typeface="华文中宋" pitchFamily="2" charset="-122"/>
              <a:ea typeface="华文中宋" pitchFamily="2" charset="-122"/>
            </a:endParaRPr>
          </a:p>
          <a:p>
            <a:pPr lvl="1">
              <a:lnSpc>
                <a:spcPct val="80000"/>
              </a:lnSpc>
              <a:buNone/>
            </a:pPr>
            <a:r>
              <a:rPr>
                <a:latin typeface="华文中宋" pitchFamily="2" charset="-122"/>
                <a:ea typeface="华文中宋" pitchFamily="2" charset="-122"/>
              </a:rPr>
              <a:t>盯你三分钟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endParaRPr sz="28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>
                <a:latin typeface="华文中宋" pitchFamily="2" charset="-122"/>
                <a:ea typeface="华文中宋" pitchFamily="2" charset="-122"/>
              </a:rPr>
              <a:t>如果你仍然一付</a:t>
            </a:r>
            <a:endParaRPr sz="28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>
                <a:latin typeface="华文中宋" pitchFamily="2" charset="-122"/>
                <a:ea typeface="华文中宋" pitchFamily="2" charset="-122"/>
              </a:rPr>
              <a:t>若无其事状</a:t>
            </a:r>
            <a:endParaRPr sz="28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>
                <a:latin typeface="华文中宋" pitchFamily="2" charset="-122"/>
                <a:ea typeface="华文中宋" pitchFamily="2" charset="-122"/>
              </a:rPr>
              <a:t>我的脸就会</a:t>
            </a:r>
            <a:endParaRPr sz="28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>
                <a:latin typeface="华文中宋" pitchFamily="2" charset="-122"/>
                <a:ea typeface="华文中宋" pitchFamily="2" charset="-122"/>
              </a:rPr>
              <a:t>首先红起来。</a:t>
            </a:r>
            <a:endParaRPr sz="2800"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624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2469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6FD6CE61-B994-4167-9B73-ECB89131C6E0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6</a:t>
            </a:fld>
            <a:endParaRPr lang="en-US"/>
          </a:p>
        </p:txBody>
      </p:sp>
      <p:sp>
        <p:nvSpPr>
          <p:cNvPr id="6247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54E0F1C-CA14-4F8C-A8E6-334F028F0645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2471" name="TextBox 6247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文学`人生与文学欣赏华南师范大学共41页，您现在浏览的是第6页!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06 3.33333E-06 C 0.06892 3.33333E-06 0.125 0.02847 0.125 0.06389 C 0.125 0.09907 0.06892 0.12777 3.61111E-06 0.12777 C -0.0691 0.12777 -0.125 0.09907 -0.125 0.06389 C -0.125 0.02847 -0.0691 3.33333E-06 3.61111E-06 3.33333E-06 Z" ptsTypes="">
                                      <p:cBhvr additive="base">
                                        <p:cTn id="6" dur="2000" fill="hold"/>
                                        <p:tgtEl>
                                          <p:spTgt spid="624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5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8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5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  <p:cond evt="onBegin" delay="0">
                          <p:tn val="59"/>
                        </p:cond>
                      </p:stCondLst>
                      <p:childTnLst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6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6" grpId="0"/>
      <p:bldP spid="62467" grpId="1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"/>
          <p:cNvSpPr/>
          <p:nvPr>
            <p:ph type="title"/>
          </p:nvPr>
        </p:nvSpPr>
        <p:spPr>
          <a:xfrm>
            <a:off x="301625" y="228600"/>
            <a:ext cx="8510588" cy="8969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800">
                <a:ea typeface="华文新魏" pitchFamily="2" charset="-122"/>
              </a:rPr>
              <a:t>《我坚决不能容忍》</a:t>
            </a:r>
            <a:endParaRPr sz="4800">
              <a:ea typeface="华文新魏" pitchFamily="2" charset="-122"/>
            </a:endParaRPr>
          </a:p>
        </p:txBody>
      </p:sp>
      <p:sp>
        <p:nvSpPr>
          <p:cNvPr id="59395" name=""/>
          <p:cNvSpPr/>
          <p:nvPr>
            <p:ph type="body" idx="4294967295"/>
          </p:nvPr>
        </p:nvSpPr>
        <p:spPr>
          <a:xfrm>
            <a:off x="0" y="1196975"/>
            <a:ext cx="8845550" cy="54006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我坚决不能容忍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那些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一个人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在公共场所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的卫生间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大便后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不冲刷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便池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的人</a:t>
            </a:r>
            <a:endParaRPr sz="3600">
              <a:ea typeface="华文中宋" pitchFamily="2" charset="-122"/>
            </a:endParaRPr>
          </a:p>
        </p:txBody>
      </p:sp>
      <p:sp>
        <p:nvSpPr>
          <p:cNvPr id="593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939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1D603D32-4057-469C-9AA3-FE247E3D239F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7</a:t>
            </a:fld>
            <a:endParaRPr lang="en-US"/>
          </a:p>
        </p:txBody>
      </p:sp>
      <p:sp>
        <p:nvSpPr>
          <p:cNvPr id="5939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0C5A2B5-81D9-44BF-94CA-26109B7D93C0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9399" name="TextBox 5939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59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2" dur="500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7" dur="500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2" dur="500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7" dur="500"/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42" dur="500"/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47" dur="500"/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52" dur="500"/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  <p:bldP spid="59395" grpId="1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42" name=""/>
          <p:cNvSpPr/>
          <p:nvPr>
            <p:ph type="title"/>
          </p:nvPr>
        </p:nvSpPr>
        <p:spPr>
          <a:xfrm>
            <a:off x="301625" y="228600"/>
            <a:ext cx="8510588" cy="10477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87043" name=""/>
          <p:cNvSpPr/>
          <p:nvPr>
            <p:ph type="body" idx="4294967295"/>
          </p:nvPr>
        </p:nvSpPr>
        <p:spPr>
          <a:xfrm>
            <a:off x="301625" y="260350"/>
            <a:ext cx="8540750" cy="64087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endParaRPr sz="2400"/>
          </a:p>
          <a:p>
            <a:pPr lvl="0">
              <a:lnSpc>
                <a:spcPct val="80000"/>
              </a:lnSpc>
            </a:pPr>
            <a:endParaRPr sz="2400"/>
          </a:p>
          <a:p>
            <a:pPr lvl="0">
              <a:lnSpc>
                <a:spcPct val="80000"/>
              </a:lnSpc>
            </a:pPr>
            <a:r>
              <a:rPr sz="4000"/>
              <a:t>第二层次：给人以休闲</a:t>
            </a:r>
            <a:endParaRPr sz="4000"/>
          </a:p>
          <a:p>
            <a:pPr lvl="0">
              <a:lnSpc>
                <a:spcPct val="80000"/>
              </a:lnSpc>
            </a:pPr>
            <a:r>
              <a:rPr sz="4000"/>
              <a:t>武侠小说   言情小说</a:t>
            </a:r>
            <a:endParaRPr sz="4000"/>
          </a:p>
          <a:p>
            <a:pPr lvl="0">
              <a:lnSpc>
                <a:spcPct val="80000"/>
              </a:lnSpc>
            </a:pPr>
            <a:endParaRPr sz="4000"/>
          </a:p>
          <a:p>
            <a:pPr lvl="0">
              <a:lnSpc>
                <a:spcPct val="80000"/>
              </a:lnSpc>
            </a:pPr>
            <a:r>
              <a:rPr sz="4000"/>
              <a:t>第三层次：给人以知识和信息</a:t>
            </a:r>
            <a:endParaRPr sz="4000"/>
          </a:p>
          <a:p>
            <a:pPr lvl="0">
              <a:lnSpc>
                <a:spcPct val="80000"/>
              </a:lnSpc>
            </a:pPr>
            <a:r>
              <a:rPr sz="4000"/>
              <a:t>文化散文    学者散文</a:t>
            </a:r>
            <a:endParaRPr sz="4000"/>
          </a:p>
          <a:p>
            <a:pPr lvl="0">
              <a:lnSpc>
                <a:spcPct val="80000"/>
              </a:lnSpc>
            </a:pPr>
            <a:endParaRPr sz="4000"/>
          </a:p>
          <a:p>
            <a:pPr lvl="0">
              <a:lnSpc>
                <a:spcPct val="80000"/>
              </a:lnSpc>
            </a:pPr>
            <a:r>
              <a:rPr sz="4000"/>
              <a:t>第四层次：给人以思想和美感</a:t>
            </a:r>
            <a:endParaRPr sz="4000"/>
          </a:p>
          <a:p>
            <a:pPr lvl="0">
              <a:lnSpc>
                <a:spcPct val="80000"/>
              </a:lnSpc>
            </a:pPr>
            <a:r>
              <a:rPr sz="4000"/>
              <a:t>        王小波《椰子树与平等》</a:t>
            </a:r>
            <a:endParaRPr sz="4000"/>
          </a:p>
          <a:p>
            <a:pPr lvl="0">
              <a:lnSpc>
                <a:spcPct val="80000"/>
              </a:lnSpc>
            </a:pPr>
            <a:r>
              <a:rPr sz="4000"/>
              <a:t>       史铁生《我与地坛》</a:t>
            </a:r>
            <a:endParaRPr sz="2400"/>
          </a:p>
        </p:txBody>
      </p:sp>
      <p:sp>
        <p:nvSpPr>
          <p:cNvPr id="870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704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B04C7540-8533-4C8E-9D24-E23A27E66285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8</a:t>
            </a:fld>
            <a:endParaRPr lang="en-US"/>
          </a:p>
        </p:txBody>
      </p:sp>
      <p:sp>
        <p:nvSpPr>
          <p:cNvPr id="8704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FD793ED-3482-4795-B857-6D599B635989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7047" name="TextBox 8704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文学`人生与文学欣赏华南师范大学共41页，您现在浏览的是第8页!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06 3.33333E-06 C 0.06892 3.33333E-06 0.125 0.02847 0.125 0.06389 C 0.125 0.09907 0.06892 0.12777 3.61111E-06 0.12777 C -0.0691 0.12777 -0.125 0.09907 -0.125 0.06389 C -0.125 0.02847 -0.0691 3.33333E-06 3.61111E-06 3.33333E-06 Z" ptsTypes="">
                                      <p:cBhvr additive="base">
                                        <p:cTn id="6" dur="2000" fill="hold"/>
                                        <p:tgtEl>
                                          <p:spTgt spid="870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/>
      <p:bldP spid="87043" grpId="1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70" name=""/>
          <p:cNvSpPr/>
          <p:nvPr>
            <p:ph type="title"/>
          </p:nvPr>
        </p:nvSpPr>
        <p:spPr>
          <a:xfrm>
            <a:off x="301625" y="228600"/>
            <a:ext cx="8510588" cy="96837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800">
                <a:ea typeface="华文新魏" pitchFamily="2" charset="-122"/>
              </a:rPr>
              <a:t>文学欣赏的个环节</a:t>
            </a:r>
            <a:endParaRPr sz="4800">
              <a:ea typeface="华文新魏" pitchFamily="2" charset="-122"/>
            </a:endParaRPr>
          </a:p>
        </p:txBody>
      </p:sp>
      <p:sp>
        <p:nvSpPr>
          <p:cNvPr id="83971" name=""/>
          <p:cNvSpPr/>
          <p:nvPr>
            <p:ph type="body" idx="4294967295"/>
          </p:nvPr>
        </p:nvSpPr>
        <p:spPr>
          <a:xfrm>
            <a:off x="301625" y="1484312"/>
            <a:ext cx="8540750" cy="51847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感情的投入与感情的感应。（文学的感情层面）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4000" b="1">
                <a:ea typeface="华文中宋" pitchFamily="2" charset="-122"/>
              </a:rPr>
              <a:t>《登幽州台歌》</a:t>
            </a:r>
            <a:endParaRPr sz="4000" b="1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前不见古人，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后不见来者。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念天地之悠悠，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独怆然而涕下。</a:t>
            </a:r>
            <a:endParaRPr sz="3600">
              <a:ea typeface="华文中宋" pitchFamily="2" charset="-122"/>
            </a:endParaRPr>
          </a:p>
        </p:txBody>
      </p:sp>
      <p:sp>
        <p:nvSpPr>
          <p:cNvPr id="8397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397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6CF5BA87-8370-4F05-B27E-B5FEF451F53A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9</a:t>
            </a:fld>
            <a:endParaRPr lang="en-US"/>
          </a:p>
        </p:txBody>
      </p:sp>
      <p:sp>
        <p:nvSpPr>
          <p:cNvPr id="8397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7AC1907-EEAB-467C-8D95-7778E0EC804B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3975" name="TextBox 8397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文学`人生与文学欣赏华南师范大学共41页，您现在浏览的是第9页!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dur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-.5"/>
                                          </p:val>
                                        </p:tav>
                                        <p:tav tm="50000">
                                          <p:val>
                                            <p:strVal val="#ppt_w-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dur="500" accel="10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20" dur="500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dur="500" accel="10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29" dur="500"/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ntr" presetSubtype="0" dur="500" accel="10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38" dur="500"/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54" presetClass="entr" presetSubtype="0" dur="500" accel="10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47" dur="500"/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4" presetClass="entr" presetSubtype="0" dur="500" accel="10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3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3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3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3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56" dur="500"/>
                                        <p:tgtEl>
                                          <p:spTgt spid="83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54" presetClass="entr" presetSubtype="0" dur="500" accel="10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39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39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39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39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65" dur="500"/>
                                        <p:tgtEl>
                                          <p:spTgt spid="839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  <p:cond evt="onBegin" delay="0">
                          <p:tn val="65"/>
                        </p:cond>
                      </p:stCondLst>
                      <p:childTnLst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5" presetClass="exit" presetSubtype="0" dur="199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-.5"/>
                                          </p:val>
                                        </p:tav>
                                        <p:tav tm="100000">
                                          <p:val>
                                            <p:strVal val="ppt_w-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0">
                                          <p:val>
                                            <p:strVal val="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74" dur="0" fill="hold">
                                          <p:stCondLst>
                                            <p:cond delay="1996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2" presetClass="exit" presetSubtype="8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 additive="base">
                                        <p:cTn id="76" dur="500"/>
                                        <p:tgtEl>
                                          <p:spTgt spid="83971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77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2" presetClass="exit" presetSubtype="8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 additive="base">
                                        <p:cTn id="79" dur="500"/>
                                        <p:tgtEl>
                                          <p:spTgt spid="83971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80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2" presetClass="exit" presetSubtype="8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 additive="base">
                                        <p:cTn id="82" dur="500"/>
                                        <p:tgtEl>
                                          <p:spTgt spid="83971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83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2" presetClass="exit" presetSubtype="8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 additive="base">
                                        <p:cTn id="85" dur="500"/>
                                        <p:tgtEl>
                                          <p:spTgt spid="83971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86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22" presetClass="exit" presetSubtype="8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 additive="base">
                                        <p:cTn id="88" dur="500"/>
                                        <p:tgtEl>
                                          <p:spTgt spid="83971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89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22" presetClass="exit" presetSubtype="8" dur="49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 additive="base">
                                        <p:cTn id="91" dur="500"/>
                                        <p:tgtEl>
                                          <p:spTgt spid="83971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92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1" uiExpand="1"/>
      <p:bldP spid="83971" grpId="3" uiExpand="1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066" name=""/>
          <p:cNvSpPr/>
          <p:nvPr>
            <p:ph type="title"/>
          </p:nvPr>
        </p:nvSpPr>
        <p:spPr>
          <a:xfrm>
            <a:off x="301625" y="228600"/>
            <a:ext cx="8510588" cy="1325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800">
                <a:ea typeface="华文新魏" pitchFamily="2" charset="-122"/>
              </a:rPr>
              <a:t>文学欣赏还需要“认同”，即“同意”</a:t>
            </a:r>
            <a:endParaRPr sz="4800">
              <a:ea typeface="华文新魏" pitchFamily="2" charset="-122"/>
            </a:endParaRPr>
          </a:p>
        </p:txBody>
      </p:sp>
      <p:sp>
        <p:nvSpPr>
          <p:cNvPr id="88067" name=""/>
          <p:cNvSpPr/>
          <p:nvPr>
            <p:ph type="body" idx="4294967295"/>
          </p:nvPr>
        </p:nvSpPr>
        <p:spPr>
          <a:xfrm>
            <a:off x="301625" y="1676400"/>
            <a:ext cx="8540750" cy="44227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>
                <a:ea typeface="华文中宋" pitchFamily="2" charset="-122"/>
              </a:rPr>
              <a:t>贺知章《咏柳》</a:t>
            </a:r>
            <a:endParaRPr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endParaRPr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ea typeface="华文中宋" pitchFamily="2" charset="-122"/>
              </a:rPr>
              <a:t>不知细叶谁裁出，</a:t>
            </a:r>
            <a:endParaRPr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ea typeface="华文中宋" pitchFamily="2" charset="-122"/>
              </a:rPr>
              <a:t>二月春风似剪刀。</a:t>
            </a:r>
            <a:endParaRPr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endParaRPr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ea typeface="华文中宋" pitchFamily="2" charset="-122"/>
              </a:rPr>
              <a:t>余华《兄弟》</a:t>
            </a:r>
            <a:endParaRPr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endParaRPr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ea typeface="华文中宋" pitchFamily="2" charset="-122"/>
              </a:rPr>
              <a:t>张艺谋《十面埋伏》</a:t>
            </a:r>
            <a:endParaRPr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endParaRPr>
              <a:ea typeface="华文中宋" pitchFamily="2" charset="-122"/>
            </a:endParaRPr>
          </a:p>
        </p:txBody>
      </p:sp>
      <p:sp>
        <p:nvSpPr>
          <p:cNvPr id="880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8069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81276C95-52F5-487F-8E3E-908F19CA1D1D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10</a:t>
            </a:fld>
            <a:endParaRPr lang="en-US"/>
          </a:p>
        </p:txBody>
      </p:sp>
      <p:sp>
        <p:nvSpPr>
          <p:cNvPr id="8807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171C0E9-5EDD-40C4-B6CD-69A8B14B5B12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8071" name="TextBox 8807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文学`人生与文学欣赏华南师范大学共41页，您现在浏览的是第10页!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88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7" dur="500"/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2" dur="500"/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7" dur="500"/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2" dur="500"/>
                                        <p:tgtEl>
                                          <p:spTgt spid="880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6" grpId="0"/>
      <p:bldP spid="88067" grpId="1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"/>
          <p:cNvSpPr/>
          <p:nvPr>
            <p:ph type="title"/>
          </p:nvPr>
        </p:nvSpPr>
        <p:spPr>
          <a:xfrm>
            <a:off x="301625" y="228600"/>
            <a:ext cx="8510588" cy="76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/>
        </p:txBody>
      </p:sp>
      <p:sp>
        <p:nvSpPr>
          <p:cNvPr id="64515" name=""/>
          <p:cNvSpPr/>
          <p:nvPr>
            <p:ph type="body" idx="4294967295"/>
          </p:nvPr>
        </p:nvSpPr>
        <p:spPr>
          <a:xfrm>
            <a:off x="301625" y="381000"/>
            <a:ext cx="8540750" cy="57181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latin typeface="华文中宋" pitchFamily="2" charset="-122"/>
                <a:ea typeface="华文中宋" pitchFamily="2" charset="-122"/>
              </a:rPr>
              <a:t>张爱玲：《炉香》 </a:t>
            </a:r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latin typeface="华文中宋" pitchFamily="2" charset="-122"/>
                <a:ea typeface="华文中宋" pitchFamily="2" charset="-122"/>
              </a:rPr>
              <a:t>张爱玲：《倾城之恋》</a:t>
            </a:r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latin typeface="华文中宋" pitchFamily="2" charset="-122"/>
                <a:ea typeface="华文中宋" pitchFamily="2" charset="-122"/>
              </a:rPr>
              <a:t>生死契阔，与之相悦。</a:t>
            </a:r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latin typeface="华文中宋" pitchFamily="2" charset="-122"/>
                <a:ea typeface="华文中宋" pitchFamily="2" charset="-122"/>
              </a:rPr>
              <a:t>执子之手，与之偕老。   </a:t>
            </a:r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latin typeface="华文中宋" pitchFamily="2" charset="-122"/>
                <a:ea typeface="华文中宋" pitchFamily="2" charset="-122"/>
              </a:rPr>
              <a:t>曹禺：《雷雨》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sz="3600"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645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451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A737054-5D96-4B5F-AA62-626F4D5B6EE8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11</a:t>
            </a:fld>
            <a:endParaRPr lang="en-US"/>
          </a:p>
        </p:txBody>
      </p:sp>
      <p:sp>
        <p:nvSpPr>
          <p:cNvPr id="6451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0BB3FCF-211E-4DB9-A43C-35E87AAC1622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4519" name="TextBox 6451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文学`人生与文学欣赏华南师范大学共41页，您现在浏览的是第11页!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1000"/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1000"/>
                                        <p:tgtEl>
                                          <p:spTgt spid="64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4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4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8" dur="1000"/>
                                        <p:tgtEl>
                                          <p:spTgt spid="645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45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645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5" dur="1000"/>
                                        <p:tgtEl>
                                          <p:spTgt spid="645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645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645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62" name=""/>
          <p:cNvSpPr/>
          <p:nvPr>
            <p:ph type="title"/>
          </p:nvPr>
        </p:nvSpPr>
        <p:spPr>
          <a:xfrm>
            <a:off x="301625" y="228600"/>
            <a:ext cx="8510588" cy="76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/>
        </p:txBody>
      </p:sp>
      <p:sp>
        <p:nvSpPr>
          <p:cNvPr id="66563" name=""/>
          <p:cNvSpPr/>
          <p:nvPr>
            <p:ph type="body" idx="4294967295"/>
          </p:nvPr>
        </p:nvSpPr>
        <p:spPr>
          <a:xfrm>
            <a:off x="0" y="304800"/>
            <a:ext cx="9144000" cy="6553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《红楼梦》－－－水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《荷塘月色》“心里颇不宁静” 、“月光” 、“荷香月色”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《一代人》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黑夜给了我黑色的眼睛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我用它去寻找光明。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“黑夜”时间意向，黑暗势力暗示，也是产生“黑色眼睛”的地方。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“黑色眼睛”，不仅是生理概念，也是一代人追求过程的凝聚。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正是“黑色”，有了“黑色的眼睛”，有了“黑色的眼睛”，才能去寻找“光明”，三个意向组合，构成了一个多义的不确定的总体象征。</a:t>
            </a:r>
            <a:endParaRPr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665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656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6439AD36-7F66-46E2-8B2C-BC596B3B4829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12</a:t>
            </a:fld>
            <a:endParaRPr lang="en-US"/>
          </a:p>
        </p:txBody>
      </p:sp>
      <p:sp>
        <p:nvSpPr>
          <p:cNvPr id="6656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46C1F68-7CDA-4B0B-9CA8-A7F76BA1E05C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6567" name="TextBox 6656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文学`人生与文学欣赏华南师范大学共41页，您现在浏览的是第12页!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 orient="vert" dir="in"/>
      </p:transition>
    </mc:Choice>
    <mc:Fallback>
      <p:transition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100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9" dur="1000"/>
                                        <p:tgtEl>
                                          <p:spTgt spid="66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ur="100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16" dur="10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ur="100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23" dur="10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ur="100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30" dur="10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ur="100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37" dur="10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ur="100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44" dur="10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ur="100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51" dur="10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  <p:cond evt="onBegin" delay="0">
                          <p:tn val="51"/>
                        </p:cond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ur="100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5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58" dur="1000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  <p:cond evt="onBegin" delay="0">
                          <p:tn val="58"/>
                        </p:cond>
                      </p:stCondLst>
                      <p:childTnLst>
                        <p:par>
                          <p:cTn id="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ur="100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2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65" dur="1000"/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/>
      <p:bldP spid="66563" grpId="1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10" name=""/>
          <p:cNvSpPr/>
          <p:nvPr>
            <p:ph type="title"/>
          </p:nvPr>
        </p:nvSpPr>
        <p:spPr>
          <a:xfrm>
            <a:off x="301625" y="228600"/>
            <a:ext cx="8510588" cy="1325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800">
                <a:latin typeface="华文新魏" pitchFamily="2" charset="-122"/>
                <a:ea typeface="华文新魏" pitchFamily="2" charset="-122"/>
              </a:rPr>
              <a:t>迷      途</a:t>
            </a:r>
            <a:r>
              <a:t>       </a:t>
            </a:r>
            <a:r>
              <a:rPr sz="3200"/>
              <a:t>北    岛</a:t>
            </a:r>
            <a:endParaRPr sz="3200"/>
          </a:p>
        </p:txBody>
      </p:sp>
      <p:sp>
        <p:nvSpPr>
          <p:cNvPr id="68611" name=""/>
          <p:cNvSpPr/>
          <p:nvPr>
            <p:ph type="body" idx="4294967295"/>
          </p:nvPr>
        </p:nvSpPr>
        <p:spPr>
          <a:xfrm>
            <a:off x="250825" y="1412875"/>
            <a:ext cx="8591550" cy="46863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沿着鸽子的哨音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我寻找你——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高高的森林挡住了天空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小线上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一棵迷途的蒲公英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把我引向蓝灰色的湖泊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在微微摇晃的倒影中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我找到了你</a:t>
            </a:r>
            <a:endParaRPr sz="3600"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ea typeface="华文中宋" pitchFamily="2" charset="-122"/>
              </a:rPr>
              <a:t>那深不可测的眼睛</a:t>
            </a:r>
            <a:endParaRPr sz="3600">
              <a:ea typeface="华文中宋" pitchFamily="2" charset="-122"/>
            </a:endParaRPr>
          </a:p>
        </p:txBody>
      </p:sp>
      <p:sp>
        <p:nvSpPr>
          <p:cNvPr id="686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861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0F05560E-D16D-4A58-8906-32342CFCDB70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13</a:t>
            </a:fld>
            <a:endParaRPr lang="en-US"/>
          </a:p>
        </p:txBody>
      </p:sp>
      <p:sp>
        <p:nvSpPr>
          <p:cNvPr id="6861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2551EA9-7A54-4425-9FA2-C50DBB7EF911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8615" name="TextBox 6861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文学`人生与文学欣赏华南师范大学共41页，您现在浏览的是第13页!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6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12" dur="500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17" dur="500"/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22" dur="500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27" dur="500"/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32" dur="500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37" dur="500"/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42" dur="500"/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47" dur="500"/>
                                        <p:tgtEl>
                                          <p:spTgt spid="686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52" dur="500"/>
                                        <p:tgtEl>
                                          <p:spTgt spid="686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0" grpId="0"/>
      <p:bldP spid="68611" grpId="1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"/>
          <p:cNvSpPr/>
          <p:nvPr>
            <p:ph type="title"/>
          </p:nvPr>
        </p:nvSpPr>
        <p:spPr>
          <a:xfrm>
            <a:off x="301625" y="228600"/>
            <a:ext cx="8510588" cy="1325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800">
                <a:latin typeface="华文新魏" pitchFamily="2" charset="-122"/>
                <a:ea typeface="华文新魏" pitchFamily="2" charset="-122"/>
              </a:rPr>
              <a:t>登 鹤 雀 楼</a:t>
            </a:r>
            <a:r>
              <a:t>   </a:t>
            </a:r>
            <a:r>
              <a:rPr sz="2800"/>
              <a:t>王之涣</a:t>
            </a:r>
            <a:endParaRPr sz="2800"/>
          </a:p>
        </p:txBody>
      </p:sp>
      <p:sp>
        <p:nvSpPr>
          <p:cNvPr id="71683" name=""/>
          <p:cNvSpPr/>
          <p:nvPr>
            <p:ph type="body" idx="4294967295"/>
          </p:nvPr>
        </p:nvSpPr>
        <p:spPr>
          <a:xfrm>
            <a:off x="301625" y="1676400"/>
            <a:ext cx="8540750" cy="44227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600">
                <a:ea typeface="华文中宋" pitchFamily="2" charset="-122"/>
              </a:rPr>
              <a:t>白日依山尽，</a:t>
            </a:r>
            <a:endParaRPr sz="3600">
              <a:ea typeface="华文中宋" pitchFamily="2" charset="-122"/>
            </a:endParaRPr>
          </a:p>
          <a:p>
            <a:pPr lvl="0"/>
            <a:endParaRPr sz="3600">
              <a:ea typeface="华文中宋" pitchFamily="2" charset="-122"/>
            </a:endParaRPr>
          </a:p>
          <a:p>
            <a:pPr lvl="0"/>
            <a:r>
              <a:rPr sz="3600">
                <a:ea typeface="华文中宋" pitchFamily="2" charset="-122"/>
              </a:rPr>
              <a:t>黄河入海流。</a:t>
            </a:r>
            <a:endParaRPr sz="3600">
              <a:ea typeface="华文中宋" pitchFamily="2" charset="-122"/>
            </a:endParaRPr>
          </a:p>
          <a:p>
            <a:pPr lvl="0"/>
            <a:endParaRPr sz="3600">
              <a:ea typeface="华文中宋" pitchFamily="2" charset="-122"/>
            </a:endParaRPr>
          </a:p>
          <a:p>
            <a:pPr lvl="0"/>
            <a:r>
              <a:rPr sz="3600">
                <a:ea typeface="华文中宋" pitchFamily="2" charset="-122"/>
              </a:rPr>
              <a:t>欲穷千里目，</a:t>
            </a:r>
            <a:endParaRPr sz="3600">
              <a:ea typeface="华文中宋" pitchFamily="2" charset="-122"/>
            </a:endParaRPr>
          </a:p>
          <a:p>
            <a:pPr lvl="0"/>
            <a:endParaRPr sz="3600">
              <a:ea typeface="华文中宋" pitchFamily="2" charset="-122"/>
            </a:endParaRPr>
          </a:p>
          <a:p>
            <a:pPr lvl="0"/>
            <a:r>
              <a:rPr sz="3600">
                <a:ea typeface="华文中宋" pitchFamily="2" charset="-122"/>
              </a:rPr>
              <a:t>更上一层楼。</a:t>
            </a:r>
            <a:endParaRPr sz="3600">
              <a:ea typeface="华文中宋" pitchFamily="2" charset="-122"/>
            </a:endParaRPr>
          </a:p>
        </p:txBody>
      </p:sp>
      <p:sp>
        <p:nvSpPr>
          <p:cNvPr id="7168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168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590079EB-016F-4C0F-B5CB-66E3B046D7D4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14</a:t>
            </a:fld>
            <a:endParaRPr lang="en-US"/>
          </a:p>
        </p:txBody>
      </p:sp>
      <p:sp>
        <p:nvSpPr>
          <p:cNvPr id="7168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9FA0F3F-4769-4088-9FE9-D4C7672F6F7F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1687" name="TextBox 7168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文学`人生与文学欣赏华南师范大学共41页，您现在浏览的是第14页!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1000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1000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8" dur="1000"/>
                                        <p:tgtEl>
                                          <p:spTgt spid="716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16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16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8" name=""/>
          <p:cNvSpPr/>
          <p:nvPr>
            <p:ph type="title"/>
          </p:nvPr>
        </p:nvSpPr>
        <p:spPr>
          <a:xfrm>
            <a:off x="323850" y="228600"/>
            <a:ext cx="8488362" cy="82391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800">
                <a:latin typeface="华文新魏" pitchFamily="2" charset="-122"/>
                <a:ea typeface="华文新魏" pitchFamily="2" charset="-122"/>
              </a:rPr>
              <a:t>三、 散文的阅读与欣赏</a:t>
            </a:r>
            <a:endParaRPr sz="48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70659" name=""/>
          <p:cNvSpPr/>
          <p:nvPr>
            <p:ph type="body" idx="4294967295"/>
          </p:nvPr>
        </p:nvSpPr>
        <p:spPr>
          <a:xfrm>
            <a:off x="0" y="1125538"/>
            <a:ext cx="9144000" cy="55165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/>
          </a:p>
          <a:p>
            <a:pPr lvl="0"/>
            <a:r>
              <a:rPr sz="4000">
                <a:latin typeface="华文中宋" pitchFamily="2" charset="-122"/>
                <a:ea typeface="华文中宋" pitchFamily="2" charset="-122"/>
              </a:rPr>
              <a:t>(一)为什么研究散文？</a:t>
            </a:r>
            <a:endParaRPr sz="4000">
              <a:latin typeface="华文中宋" pitchFamily="2" charset="-122"/>
              <a:ea typeface="华文中宋" pitchFamily="2" charset="-122"/>
            </a:endParaRPr>
          </a:p>
          <a:p>
            <a:pPr lvl="0"/>
            <a:r>
              <a:rPr sz="4000">
                <a:latin typeface="华文中宋" pitchFamily="2" charset="-122"/>
                <a:ea typeface="华文中宋" pitchFamily="2" charset="-122"/>
              </a:rPr>
              <a:t>1. 散文比较适合一般读者：写作与欣赏。</a:t>
            </a:r>
            <a:endParaRPr sz="4000">
              <a:latin typeface="华文中宋" pitchFamily="2" charset="-122"/>
              <a:ea typeface="华文中宋" pitchFamily="2" charset="-122"/>
            </a:endParaRPr>
          </a:p>
          <a:p>
            <a:pPr lvl="0"/>
            <a:r>
              <a:rPr sz="4000">
                <a:latin typeface="华文中宋" pitchFamily="2" charset="-122"/>
                <a:ea typeface="华文中宋" pitchFamily="2" charset="-122"/>
              </a:rPr>
              <a:t>2. 散文与人的个性、感情关系最密切。</a:t>
            </a:r>
            <a:endParaRPr sz="4000">
              <a:latin typeface="华文中宋" pitchFamily="2" charset="-122"/>
              <a:ea typeface="华文中宋" pitchFamily="2" charset="-122"/>
            </a:endParaRPr>
          </a:p>
          <a:p>
            <a:pPr lvl="0"/>
            <a:r>
              <a:rPr sz="4000">
                <a:latin typeface="华文中宋" pitchFamily="2" charset="-122"/>
                <a:ea typeface="华文中宋" pitchFamily="2" charset="-122"/>
              </a:rPr>
              <a:t>3. 散文能有效开拓人的视野、丰富人的知识以及有效提高审美感受力。</a:t>
            </a:r>
            <a:endParaRPr sz="4000"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706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066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8EB096FC-3C76-4957-AFFB-1E614F7E1907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15</a:t>
            </a:fld>
            <a:endParaRPr lang="en-US"/>
          </a:p>
        </p:txBody>
      </p:sp>
      <p:sp>
        <p:nvSpPr>
          <p:cNvPr id="7066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C7DD93B-3F6B-44B7-850D-061CB2F637FE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0663" name="TextBox 7066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文学`人生与文学欣赏华南师范大学共41页，您现在浏览的是第15页!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/>
                                        <p:tgtEl>
                                          <p:spTgt spid="70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5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5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8" dur="5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5" dur="500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/>
      <p:bldP spid="70659" grpId="1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"/>
          <p:cNvSpPr/>
          <p:nvPr>
            <p:ph type="title"/>
          </p:nvPr>
        </p:nvSpPr>
        <p:spPr>
          <a:xfrm>
            <a:off x="228600" y="260350"/>
            <a:ext cx="8510588" cy="108108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800">
                <a:ea typeface="华文新魏" pitchFamily="2" charset="-122"/>
              </a:rPr>
              <a:t>（三）如何欣赏散文</a:t>
            </a:r>
            <a:endParaRPr sz="4800">
              <a:ea typeface="华文新魏" pitchFamily="2" charset="-122"/>
            </a:endParaRPr>
          </a:p>
        </p:txBody>
      </p:sp>
      <p:sp>
        <p:nvSpPr>
          <p:cNvPr id="74755" name=""/>
          <p:cNvSpPr/>
          <p:nvPr>
            <p:ph type="body" idx="4294967295"/>
          </p:nvPr>
        </p:nvSpPr>
        <p:spPr>
          <a:xfrm>
            <a:off x="301625" y="1484312"/>
            <a:ext cx="8540750" cy="46148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1. 品味散文的语言之美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鲁迅的《秋夜》：“窗外有两棵树，一棵是枣树，另一棵还是枣树。”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梁实秋的《女人》、《男人》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两山之间夹出一条细水来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“小船儿依然系在柳树上，却不再悠悠晃动，横了身子被冻固在河里”。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9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“他的嘴唇不再软和，不能吹下去。于是燃一堆柴火，这时，烟长上来，细而端”。</a:t>
            </a:r>
            <a:r>
              <a:rPr sz="2800"/>
              <a:t>                      </a:t>
            </a:r>
            <a:endParaRPr sz="2800"/>
          </a:p>
        </p:txBody>
      </p:sp>
      <p:sp>
        <p:nvSpPr>
          <p:cNvPr id="7475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475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FA79BD4E-A456-4FB1-8FED-05B46A4D7924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16</a:t>
            </a:fld>
            <a:endParaRPr lang="en-US"/>
          </a:p>
        </p:txBody>
      </p:sp>
      <p:sp>
        <p:nvSpPr>
          <p:cNvPr id="7475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54A96F0-F21D-457E-AE4C-649B0B7402E6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4759" name="TextBox 7475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文学`人生与文学欣赏华南师范大学共41页，您现在浏览的是第16页!</a:t>
            </a: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799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12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3" dur="10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19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0" dur="10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2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7" dur="10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3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4" dur="1000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4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1" dur="1000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4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47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8" dur="1000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4" grpId="0"/>
      <p:bldP spid="74755" grpId="1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8" name=""/>
          <p:cNvSpPr/>
          <p:nvPr>
            <p:ph type="title"/>
          </p:nvPr>
        </p:nvSpPr>
        <p:spPr>
          <a:xfrm>
            <a:off x="395288" y="228600"/>
            <a:ext cx="8416925" cy="103981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4800">
                <a:latin typeface="华文新魏" pitchFamily="2" charset="-122"/>
                <a:ea typeface="华文新魏" pitchFamily="2" charset="-122"/>
              </a:rPr>
              <a:t>女      人</a:t>
            </a:r>
            <a:r>
              <a:t>   </a:t>
            </a:r>
            <a:r>
              <a:rPr sz="2800"/>
              <a:t>   梁实秋</a:t>
            </a:r>
            <a:endParaRPr sz="2800"/>
          </a:p>
        </p:txBody>
      </p:sp>
      <p:sp>
        <p:nvSpPr>
          <p:cNvPr id="75779" name=""/>
          <p:cNvSpPr/>
          <p:nvPr>
            <p:ph type="body" idx="4294967295"/>
          </p:nvPr>
        </p:nvSpPr>
        <p:spPr>
          <a:xfrm>
            <a:off x="301625" y="1557338"/>
            <a:ext cx="8540750" cy="51117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4000">
                <a:ea typeface="华文中宋" pitchFamily="2" charset="-122"/>
              </a:rPr>
              <a:t>        有人说女人喜欢说谎，假如女人所捏撰的故事都能抽取版税，便很容易致富。这问题在什么叫做说谎，若是运用小小的机智。打破眼前小小的窘僵，获取精神上小小的胜利，因而牺牲一点点真理，这也可以算是说谎，那么，女人确是比较的富于说谎的天才。</a:t>
            </a:r>
            <a:endParaRPr sz="4000">
              <a:ea typeface="华文中宋" pitchFamily="2" charset="-122"/>
            </a:endParaRPr>
          </a:p>
        </p:txBody>
      </p:sp>
      <p:sp>
        <p:nvSpPr>
          <p:cNvPr id="7578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578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030403F4-E0D8-42B4-8229-7CC1583C52D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17</a:t>
            </a:fld>
            <a:endParaRPr lang="en-US"/>
          </a:p>
        </p:txBody>
      </p:sp>
      <p:sp>
        <p:nvSpPr>
          <p:cNvPr id="7578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558CF86-A324-4D28-94A0-FE7BF138E4A0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5783" name="TextBox 7578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文学`人生与文学欣赏华南师范大学共41页，您现在浏览的是第17页!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75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8" grpId="0"/>
      <p:bldP spid="75779" grpI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10" name=""/>
          <p:cNvSpPr/>
          <p:nvPr>
            <p:ph type="title"/>
          </p:nvPr>
        </p:nvSpPr>
        <p:spPr>
          <a:xfrm>
            <a:off x="301625" y="228600"/>
            <a:ext cx="8510588" cy="10477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94211" name=""/>
          <p:cNvSpPr/>
          <p:nvPr>
            <p:ph type="body" idx="4294967295"/>
          </p:nvPr>
        </p:nvSpPr>
        <p:spPr>
          <a:xfrm>
            <a:off x="301625" y="260350"/>
            <a:ext cx="8540750" cy="64087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/>
            <a:endParaRPr sz="3600">
              <a:latin typeface="华文中宋" pitchFamily="2" charset="-122"/>
              <a:ea typeface="华文中宋" pitchFamily="2" charset="-122"/>
            </a:endParaRPr>
          </a:p>
          <a:p>
            <a:pPr lvl="0"/>
            <a:r>
              <a:rPr>
                <a:latin typeface="华文中宋" pitchFamily="2" charset="-122"/>
                <a:ea typeface="华文中宋" pitchFamily="2" charset="-122"/>
              </a:rPr>
              <a:t>所谓，“谬足万里流”是有道理的，小小的一盆水确是无济于事，然而多少男人却连这一盆水都吝而不用，怕伤元气。两脚既然如此之脏，偏偏有些“逐臭之夫”喜于藏垢纳污之处往复挖掘，然后嗅其手指，引以为乐！多少男人细粮都是专洗本部，边疆一概不理，洗脸完毕，手背可以不湿，有的男人是再结婚后才开始刷牙。“   虱而谈”的是男人，还有更胜于此者，曾有人当众搔背，结果是袖口中摔出一只老鼠！除了不可挽救的脏相之外，男人的脏大概是由于懒。</a:t>
            </a:r>
            <a:endParaRPr sz="3600"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942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421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F2E11BDA-CDA7-40E0-87E0-7EE9EE70400C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18</a:t>
            </a:fld>
            <a:endParaRPr lang="en-US"/>
          </a:p>
        </p:txBody>
      </p:sp>
      <p:sp>
        <p:nvSpPr>
          <p:cNvPr id="9421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10E64AE-DF35-4A40-AAB2-8AE520D7531C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4215" name="TextBox 9421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文学`人生与文学欣赏华南师范大学共41页，您现在浏览的是第18页!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94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0" grpId="0"/>
      <p:bldP spid="94211" grpI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6" name=""/>
          <p:cNvSpPr/>
          <p:nvPr>
            <p:ph type="title"/>
          </p:nvPr>
        </p:nvSpPr>
        <p:spPr>
          <a:xfrm>
            <a:off x="250825" y="228600"/>
            <a:ext cx="8561388" cy="67945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>
                <a:latin typeface="华文新魏" pitchFamily="2" charset="-122"/>
                <a:ea typeface="华文新魏" pitchFamily="2" charset="-122"/>
              </a:rPr>
              <a:t>3.把握作品的思想之美</a:t>
            </a:r>
            <a:endParaRPr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93187" name=""/>
          <p:cNvSpPr/>
          <p:nvPr>
            <p:ph type="body" idx="4294967295"/>
          </p:nvPr>
        </p:nvSpPr>
        <p:spPr>
          <a:xfrm>
            <a:off x="395288" y="981075"/>
            <a:ext cx="8540750" cy="55165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史铁生、韩少功、张承志、张炜、王小波等等。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《我与地坛》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   对人类困境的思考：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（1）. 孤独  （ 2）. 欲望   （3）. 死亡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人类如何摆脱困境？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（1）. 母爱  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（ 2）.爱情 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（  3）. 热爱生活，享受生命的进程   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（4）. 承认差别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>
                <a:latin typeface="华文中宋" pitchFamily="2" charset="-122"/>
                <a:ea typeface="华文中宋" pitchFamily="2" charset="-122"/>
              </a:rPr>
              <a:t>（5）. 肯定欲望</a:t>
            </a:r>
            <a:endParaRPr>
              <a:latin typeface="华文中宋" pitchFamily="2" charset="-122"/>
              <a:ea typeface="华文中宋" pitchFamily="2" charset="-122"/>
            </a:endParaRPr>
          </a:p>
          <a:p>
            <a:pPr lvl="0">
              <a:lnSpc>
                <a:spcPct val="80000"/>
              </a:lnSpc>
            </a:pPr>
            <a:r>
              <a:rPr>
                <a:ea typeface="华文中宋" pitchFamily="2" charset="-122"/>
              </a:rPr>
              <a:t>王小波《椰子树与平等》</a:t>
            </a:r>
            <a:endParaRPr>
              <a:ea typeface="华文中宋" pitchFamily="2" charset="-122"/>
            </a:endParaRPr>
          </a:p>
        </p:txBody>
      </p:sp>
      <p:sp>
        <p:nvSpPr>
          <p:cNvPr id="9318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3189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CC7D394D-0970-494B-94A1-621B644660D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19</a:t>
            </a:fld>
            <a:endParaRPr lang="en-US"/>
          </a:p>
        </p:txBody>
      </p:sp>
      <p:sp>
        <p:nvSpPr>
          <p:cNvPr id="9319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0790466-B274-4174-8D92-3FC6247CF98A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3191" name="TextBox 9319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文学`人生与文学欣赏华南师范大学共41页，您现在浏览的是第19页!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93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7" dur="500"/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2" dur="500"/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7" dur="500"/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2" dur="500"/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7" dur="500"/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42" dur="500"/>
                                        <p:tgtEl>
                                          <p:spTgt spid="931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47" dur="500"/>
                                        <p:tgtEl>
                                          <p:spTgt spid="931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52" dur="500"/>
                                        <p:tgtEl>
                                          <p:spTgt spid="931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  <p:cond evt="onBegin" delay="0">
                          <p:tn val="52"/>
                        </p:cond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57" dur="500"/>
                                        <p:tgtEl>
                                          <p:spTgt spid="931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  <p:cond evt="onBegin" delay="0">
                          <p:tn val="57"/>
                        </p:cond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62" dur="500"/>
                                        <p:tgtEl>
                                          <p:spTgt spid="931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6" grpId="0"/>
      <p:bldP spid="93187" grpId="1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234" name=""/>
          <p:cNvSpPr/>
          <p:nvPr>
            <p:ph type="title"/>
          </p:nvPr>
        </p:nvSpPr>
        <p:spPr>
          <a:xfrm>
            <a:off x="301625" y="228600"/>
            <a:ext cx="8510588" cy="10477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95235" name=""/>
          <p:cNvSpPr/>
          <p:nvPr>
            <p:ph type="body" idx="4294967295"/>
          </p:nvPr>
        </p:nvSpPr>
        <p:spPr>
          <a:xfrm>
            <a:off x="301625" y="188912"/>
            <a:ext cx="8540750" cy="64801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/>
            <a:endParaRPr sz="4000">
              <a:latin typeface="华文中宋" pitchFamily="2" charset="-122"/>
              <a:ea typeface="华文中宋" pitchFamily="2" charset="-122"/>
            </a:endParaRPr>
          </a:p>
          <a:p>
            <a:pPr lvl="0"/>
            <a:r>
              <a:rPr sz="4000">
                <a:latin typeface="华文中宋" pitchFamily="2" charset="-122"/>
                <a:ea typeface="华文中宋" pitchFamily="2" charset="-122"/>
              </a:rPr>
              <a:t>2. 对传统文化的批判与守护</a:t>
            </a:r>
            <a:endParaRPr sz="4000">
              <a:latin typeface="华文中宋" pitchFamily="2" charset="-122"/>
              <a:ea typeface="华文中宋" pitchFamily="2" charset="-122"/>
            </a:endParaRPr>
          </a:p>
          <a:p>
            <a:pPr lvl="0"/>
            <a:r>
              <a:rPr sz="4000">
                <a:latin typeface="华文中宋" pitchFamily="2" charset="-122"/>
                <a:ea typeface="华文中宋" pitchFamily="2" charset="-122"/>
              </a:rPr>
              <a:t>A. 毛笔文化批判</a:t>
            </a:r>
            <a:endParaRPr sz="4000">
              <a:latin typeface="华文中宋" pitchFamily="2" charset="-122"/>
              <a:ea typeface="华文中宋" pitchFamily="2" charset="-122"/>
            </a:endParaRPr>
          </a:p>
          <a:p>
            <a:pPr lvl="0"/>
            <a:r>
              <a:rPr sz="4000">
                <a:latin typeface="华文中宋" pitchFamily="2" charset="-122"/>
                <a:ea typeface="华文中宋" pitchFamily="2" charset="-122"/>
              </a:rPr>
              <a:t>B. 夜航船文化批判</a:t>
            </a:r>
            <a:endParaRPr sz="4000">
              <a:latin typeface="华文中宋" pitchFamily="2" charset="-122"/>
              <a:ea typeface="华文中宋" pitchFamily="2" charset="-122"/>
            </a:endParaRPr>
          </a:p>
          <a:p>
            <a:pPr lvl="0"/>
            <a:r>
              <a:rPr sz="4000">
                <a:latin typeface="华文中宋" pitchFamily="2" charset="-122"/>
                <a:ea typeface="华文中宋" pitchFamily="2" charset="-122"/>
              </a:rPr>
              <a:t>C. 隐士文化批判</a:t>
            </a:r>
            <a:endParaRPr sz="4000">
              <a:latin typeface="华文中宋" pitchFamily="2" charset="-122"/>
              <a:ea typeface="华文中宋" pitchFamily="2" charset="-122"/>
            </a:endParaRPr>
          </a:p>
          <a:p>
            <a:pPr lvl="0"/>
            <a:r>
              <a:rPr sz="4000">
                <a:latin typeface="华文中宋" pitchFamily="2" charset="-122"/>
                <a:ea typeface="华文中宋" pitchFamily="2" charset="-122"/>
              </a:rPr>
              <a:t>批判中有守护，如《废墟》</a:t>
            </a:r>
            <a:endParaRPr sz="4000">
              <a:latin typeface="华文中宋" pitchFamily="2" charset="-122"/>
              <a:ea typeface="华文中宋" pitchFamily="2" charset="-122"/>
            </a:endParaRPr>
          </a:p>
          <a:p>
            <a:pPr lvl="0"/>
            <a:r>
              <a:rPr sz="4000">
                <a:latin typeface="华文中宋" pitchFamily="2" charset="-122"/>
                <a:ea typeface="华文中宋" pitchFamily="2" charset="-122"/>
              </a:rPr>
              <a:t>     此外，还有情感之美 （《背影》）、结构之美、意境之美，等等。</a:t>
            </a:r>
            <a:endParaRPr sz="4000"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952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523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C155B8F2-28B5-4DFE-851C-E8B983CDAFC6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20</a:t>
            </a:fld>
            <a:endParaRPr lang="en-US"/>
          </a:p>
        </p:txBody>
      </p:sp>
      <p:sp>
        <p:nvSpPr>
          <p:cNvPr id="9523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FEEE3F5-2F62-4E4A-A62D-637DD133BC63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5239" name="TextBox 9523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文学`人生与文学欣赏华南师范大学共41页，您现在浏览的是第20页!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1000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1000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8" dur="1000"/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5" dur="1000"/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2" dur="1000"/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https://d.book118.com/957065052141006033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Clouds">
  <a:themeElements>
    <a:clrScheme name="">
      <a:dk1>
        <a:srgbClr val="0000A4"/>
      </a:dk1>
      <a:lt1>
        <a:srgbClr val="FFFFFF"/>
      </a:lt1>
      <a:dk2>
        <a:srgbClr val="4D4D4D"/>
      </a:dk2>
      <a:lt2>
        <a:srgbClr val="B7E7FF"/>
      </a:lt2>
      <a:accent1>
        <a:srgbClr val="0099CC"/>
      </a:accent1>
      <a:accent2>
        <a:srgbClr val="00CC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C00"/>
      </a:hlink>
      <a:folHlink>
        <a:srgbClr val="EE941C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A4"/>
        </a:dk1>
        <a:lt1>
          <a:srgbClr val="FFFFFF"/>
        </a:lt1>
        <a:dk2>
          <a:srgbClr val="4D4D4D"/>
        </a:dk2>
        <a:lt2>
          <a:srgbClr val="B7E7FF"/>
        </a:lt2>
        <a:accent1>
          <a:srgbClr val="0099CC"/>
        </a:accent1>
        <a:accent2>
          <a:srgbClr val="00CC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EE941C"/>
        </a:folHlink>
      </a:clrScheme>
    </a:extraClrScheme>
    <a:extraClrScheme>
      <a:clrScheme name="">
        <a:dk1>
          <a:srgbClr val="00A2DC"/>
        </a:dk1>
        <a:lt1>
          <a:srgbClr val="FFFFFF"/>
        </a:lt1>
        <a:dk2>
          <a:srgbClr val="000066"/>
        </a:dk2>
        <a:lt2>
          <a:srgbClr val="FFFFFF"/>
        </a:lt2>
        <a:accent1>
          <a:srgbClr val="0079A4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FFCC00"/>
        </a:folHlink>
      </a:clrScheme>
    </a:extraClrScheme>
    <a:extraClrScheme>
      <a:clrScheme name="">
        <a:dk1>
          <a:srgbClr val="000092"/>
        </a:dk1>
        <a:lt1>
          <a:srgbClr val="FFFFFF"/>
        </a:lt1>
        <a:dk2>
          <a:srgbClr val="010199"/>
        </a:dk2>
        <a:lt2>
          <a:srgbClr val="CCFFFF"/>
        </a:lt2>
        <a:accent1>
          <a:srgbClr val="66CCFF"/>
        </a:accent1>
        <a:accent2>
          <a:srgbClr val="2EBDB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CC99FF"/>
        </a:folHlink>
      </a:clrScheme>
    </a:extraClrScheme>
    <a:extraClrScheme>
      <a:clrScheme name="">
        <a:dk1>
          <a:srgbClr val="006A67"/>
        </a:dk1>
        <a:lt1>
          <a:srgbClr val="FFFFFF"/>
        </a:lt1>
        <a:dk2>
          <a:srgbClr val="000000"/>
        </a:dk2>
        <a:lt2>
          <a:srgbClr val="FFFFCC"/>
        </a:lt2>
        <a:accent1>
          <a:srgbClr val="33CCCC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CC66"/>
        </a:folHlink>
      </a:clrScheme>
    </a:extraClrScheme>
    <a:extraClrScheme>
      <a:clrScheme name="">
        <a:dk1>
          <a:srgbClr val="650BB7"/>
        </a:dk1>
        <a:lt1>
          <a:srgbClr val="FFFFFF"/>
        </a:lt1>
        <a:dk2>
          <a:srgbClr val="4D4D4D"/>
        </a:dk2>
        <a:lt2>
          <a:srgbClr val="FFFFFF"/>
        </a:lt2>
        <a:accent1>
          <a:srgbClr val="FF66FF"/>
        </a:accent1>
        <a:accent2>
          <a:srgbClr val="66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9E9FF"/>
        </a:hlink>
        <a:folHlink>
          <a:srgbClr val="CCECFF"/>
        </a:folHlink>
      </a:clrScheme>
    </a:extraClrScheme>
    <a:extraClrScheme>
      <a:clrScheme name="">
        <a:dk1>
          <a:srgbClr val="005000"/>
        </a:dk1>
        <a:lt1>
          <a:srgbClr val="FFFFFF"/>
        </a:lt1>
        <a:dk2>
          <a:srgbClr val="FFFFFF"/>
        </a:dk2>
        <a:lt2>
          <a:srgbClr val="DCEAAE"/>
        </a:lt2>
        <a:accent1>
          <a:srgbClr val="99CC00"/>
        </a:accent1>
        <a:accent2>
          <a:srgbClr val="6F801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CCCC00"/>
        </a:folHlink>
      </a:clrScheme>
    </a:extraClrScheme>
    <a:extraClrScheme>
      <a:clrScheme name="">
        <a:dk1>
          <a:srgbClr val="7979A5"/>
        </a:dk1>
        <a:lt1>
          <a:srgbClr val="FFFFFF"/>
        </a:lt1>
        <a:dk2>
          <a:srgbClr val="4F4F77"/>
        </a:dk2>
        <a:lt2>
          <a:srgbClr val="F3F3FF"/>
        </a:lt2>
        <a:accent1>
          <a:srgbClr val="5D5D8B"/>
        </a:accent1>
        <a:accent2>
          <a:srgbClr val="66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ECFF"/>
        </a:hlink>
        <a:folHlink>
          <a:srgbClr val="FFFFCC"/>
        </a:folHlink>
      </a:clrScheme>
    </a:extraClrScheme>
    <a:extraClrScheme>
      <a:clrScheme name="">
        <a:dk1>
          <a:srgbClr val="B9B9B9"/>
        </a:dk1>
        <a:lt1>
          <a:srgbClr val="000000"/>
        </a:lt1>
        <a:dk2>
          <a:srgbClr val="4D4D4D"/>
        </a:dk2>
        <a:lt2>
          <a:srgbClr val="8A8472"/>
        </a:lt2>
        <a:accent1>
          <a:srgbClr val="EDEEE2"/>
        </a:accent1>
        <a:accent2>
          <a:srgbClr val="7FAA7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00"/>
        </a:hlink>
        <a:folHlink>
          <a:srgbClr val="989400"/>
        </a:folHlink>
      </a:clrScheme>
    </a:extraClrScheme>
    <a:extraClrScheme>
      <a:clrScheme name="">
        <a:dk1>
          <a:srgbClr val="FEA24E"/>
        </a:dk1>
        <a:lt1>
          <a:srgbClr val="000000"/>
        </a:lt1>
        <a:dk2>
          <a:srgbClr val="808080"/>
        </a:dk2>
        <a:lt2>
          <a:srgbClr val="CC6600"/>
        </a:lt2>
        <a:accent1>
          <a:srgbClr val="FBEECD"/>
        </a:accent1>
        <a:accent2>
          <a:srgbClr val="ECD0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42B00"/>
        </a:hlink>
        <a:folHlink>
          <a:srgbClr val="996633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181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8">
      <vt:lpstr>Arial</vt:lpstr>
      <vt:lpstr>Calibri</vt:lpstr>
      <vt:lpstr>宋体</vt:lpstr>
      <vt:lpstr>Wingdings</vt:lpstr>
      <vt:lpstr>华文新魏</vt:lpstr>
      <vt:lpstr>华文中宋</vt:lpstr>
      <vt:lpstr>Office Theme</vt:lpstr>
      <vt:lpstr>文学、人生与文学欣赏华南师范大学“文化素质大讲坛”演讲</vt:lpstr>
      <vt:lpstr>PowerPoint Presentation</vt:lpstr>
      <vt:lpstr>一、文 学 与 人 生</vt:lpstr>
      <vt:lpstr>林语堂《生活的艺术》</vt:lpstr>
      <vt:lpstr>PowerPoint Presentation</vt:lpstr>
      <vt:lpstr>《时机成熟，可以试一次》</vt:lpstr>
      <vt:lpstr>《我坚决不能容忍》</vt:lpstr>
      <vt:lpstr>PowerPoint Presentation</vt:lpstr>
      <vt:lpstr>文学欣赏的个环节</vt:lpstr>
      <vt:lpstr>文学欣赏还需要“认同”，即“同意”</vt:lpstr>
      <vt:lpstr>PowerPoint Presentation</vt:lpstr>
      <vt:lpstr>PowerPoint Presentation</vt:lpstr>
      <vt:lpstr>迷      途       北    岛</vt:lpstr>
      <vt:lpstr>登 鹤 雀 楼   王之涣</vt:lpstr>
      <vt:lpstr>三、 散文的阅读与欣赏</vt:lpstr>
      <vt:lpstr>（三）如何欣赏散文</vt:lpstr>
      <vt:lpstr>女      人      梁实秋</vt:lpstr>
      <vt:lpstr>PowerPoint Presentation</vt:lpstr>
      <vt:lpstr>3.把握作品的思想之美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2024-09-07T08:15:36.257</cp:lastPrinted>
  <dcterms:created xsi:type="dcterms:W3CDTF">2024-09-07T00:15:36Z</dcterms:created>
  <dcterms:modified xsi:type="dcterms:W3CDTF">2024-09-07T00:15:37Z</dcterms:modified>
</cp:coreProperties>
</file>